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notesMasterIdLst>
    <p:notesMasterId r:id="rId15"/>
  </p:notesMasterIdLst>
  <p:sldIdLst>
    <p:sldId id="256" r:id="rId2"/>
    <p:sldId id="294" r:id="rId3"/>
    <p:sldId id="295" r:id="rId4"/>
    <p:sldId id="286" r:id="rId5"/>
    <p:sldId id="290" r:id="rId6"/>
    <p:sldId id="296" r:id="rId7"/>
    <p:sldId id="291" r:id="rId8"/>
    <p:sldId id="288" r:id="rId9"/>
    <p:sldId id="281" r:id="rId10"/>
    <p:sldId id="282" r:id="rId11"/>
    <p:sldId id="284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1637">
          <p15:clr>
            <a:srgbClr val="A4A3A4"/>
          </p15:clr>
        </p15:guide>
        <p15:guide id="3" pos="3839">
          <p15:clr>
            <a:srgbClr val="A4A3A4"/>
          </p15:clr>
        </p15:guide>
        <p15:guide id="4" pos="346">
          <p15:clr>
            <a:srgbClr val="A4A3A4"/>
          </p15:clr>
        </p15:guide>
        <p15:guide id="5" pos="73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" y="408"/>
      </p:cViewPr>
      <p:guideLst>
        <p:guide orient="horz" pos="2158"/>
        <p:guide orient="horz" pos="1637"/>
        <p:guide pos="3839"/>
        <p:guide pos="346"/>
        <p:guide pos="730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805D-1AC7-43B1-ADFB-22A4D7169FB3}" type="datetime1">
              <a:rPr lang="en-US" altLang="ko-KR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F5EF-5C23-4AD2-9E8E-75367F761194}" type="datetime1">
              <a:rPr lang="en-US" altLang="ko-KR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790F-9B6C-4350-A611-7D34F947A1C1}" type="datetime1">
              <a:rPr lang="en-US" altLang="ko-KR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B05-BF3F-49DF-BB03-5CFE3F431455}" type="datetime1">
              <a:rPr lang="en-US" altLang="ko-KR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E5DB-0866-4626-8295-5737688E7897}" type="datetime1">
              <a:rPr lang="en-US" altLang="ko-KR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BDA82D-D751-4216-9DFF-7D43724B2F89}" type="datetime1">
              <a:rPr lang="en-US" altLang="ko-KR"/>
              <a:pPr lvl="0">
                <a:defRPr/>
              </a:pPr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1CC8-3B3D-4FA3-90D0-08A682841FAF}" type="datetime1">
              <a:rPr lang="en-US" altLang="ko-KR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5BB3-AAEC-434F-9358-11C56D21E126}" type="datetime1">
              <a:rPr lang="en-US" altLang="ko-KR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B8565-93CE-4E00-938C-D67B20C9DFCB}" type="datetime1">
              <a:rPr lang="en-US" altLang="ko-KR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mtClean="0"/>
              <a:t>11. </a:t>
            </a:r>
            <a:r>
              <a:rPr lang="ko-KR" altLang="en-US" sz="1400" smtClean="0"/>
              <a:t>데이터베이스</a:t>
            </a:r>
            <a:endParaRPr lang="ko-KR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smtClean="0"/>
              <a:t>11. </a:t>
            </a:r>
            <a:r>
              <a:rPr lang="ko-KR" altLang="en-US" cap="none" smtClean="0"/>
              <a:t>데이터베이스</a:t>
            </a:r>
            <a:endParaRPr lang="en-US" altLang="ko-KR" cap="none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buAutoNum type="arabicPeriod"/>
              <a:defRPr/>
            </a:pPr>
            <a:r>
              <a:rPr lang="en-US" altLang="ko-KR" cap="none" smtClean="0"/>
              <a:t>JDBC </a:t>
            </a:r>
            <a:r>
              <a:rPr lang="ko-KR" altLang="en-US" cap="none" smtClean="0"/>
              <a:t>프로그래밍</a:t>
            </a:r>
            <a:endParaRPr lang="en-US" altLang="ko-KR" cap="none" smtClean="0"/>
          </a:p>
          <a:p>
            <a:pPr marL="342900" lvl="0" indent="-342900">
              <a:buAutoNum type="arabicPeriod"/>
              <a:defRPr/>
            </a:pPr>
            <a:r>
              <a:rPr lang="ko-KR" altLang="en-US" cap="none" smtClean="0"/>
              <a:t>커넥션풀</a:t>
            </a:r>
            <a:endParaRPr lang="en-US" altLang="ko-KR" cap="none" smtClean="0"/>
          </a:p>
          <a:p>
            <a:pPr marL="342900" lvl="0" indent="-342900">
              <a:buAutoNum type="arabicPeriod"/>
              <a:defRPr/>
            </a:pPr>
            <a:r>
              <a:rPr lang="ko-KR" altLang="en-US" cap="none" smtClean="0"/>
              <a:t>트랜잭션 </a:t>
            </a:r>
            <a:endParaRPr lang="en-US" altLang="ko-KR" cap="none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2.2 </a:t>
            </a:r>
            <a:r>
              <a:rPr lang="ko-KR" altLang="en-US"/>
              <a:t>커넥션풀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document : https://tomcat.apache.org/tomcat-9.0-doc/jndi-datasource-examples-howto.html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9560" y="1879101"/>
            <a:ext cx="9293478" cy="440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2.3 </a:t>
            </a:r>
            <a:r>
              <a:rPr lang="ko-KR" altLang="en-US"/>
              <a:t>커넥션풀 구현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8085" y="1556019"/>
            <a:ext cx="10571522" cy="3072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 </a:t>
            </a:r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데이터의 </a:t>
            </a:r>
            <a:r>
              <a:rPr lang="ko-KR" altLang="en-US" err="1" smtClean="0"/>
              <a:t>무결성을</a:t>
            </a:r>
            <a:r>
              <a:rPr lang="ko-KR" altLang="en-US" smtClean="0"/>
              <a:t> 위해 하나의 작업을 위한 </a:t>
            </a:r>
            <a:r>
              <a:rPr lang="ko-KR" altLang="en-US" err="1" smtClean="0"/>
              <a:t>퀴리는</a:t>
            </a:r>
            <a:r>
              <a:rPr lang="ko-KR" altLang="en-US" smtClean="0"/>
              <a:t> 트랜잭션으로 처리될 필요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트랜잭션 구현 방법</a:t>
            </a:r>
            <a:r>
              <a:rPr lang="en-US" altLang="ko-KR" smtClean="0"/>
              <a:t>: </a:t>
            </a:r>
            <a:r>
              <a:rPr lang="ko-KR" altLang="en-US" smtClean="0"/>
              <a:t>오토 </a:t>
            </a:r>
            <a:r>
              <a:rPr lang="ko-KR" altLang="en-US" err="1" smtClean="0"/>
              <a:t>커밋</a:t>
            </a:r>
            <a:r>
              <a:rPr lang="ko-KR" altLang="en-US" smtClean="0"/>
              <a:t> 해제</a:t>
            </a:r>
            <a:r>
              <a:rPr lang="en-US" altLang="ko-KR" smtClean="0"/>
              <a:t>, JTA </a:t>
            </a:r>
            <a:r>
              <a:rPr lang="ko-KR" altLang="en-US" smtClean="0"/>
              <a:t>이용 방식</a:t>
            </a:r>
            <a:endParaRPr lang="ko-KR" altLang="en-US"/>
          </a:p>
        </p:txBody>
      </p:sp>
      <p:pic>
        <p:nvPicPr>
          <p:cNvPr id="1026" name="Picture 2" descr="fig12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2" y="1857365"/>
            <a:ext cx="4629150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142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JDBC </a:t>
            </a:r>
            <a:r>
              <a:rPr lang="en-US" altLang="ko-KR" smtClean="0"/>
              <a:t>API</a:t>
            </a:r>
            <a:r>
              <a:rPr lang="ko-KR" altLang="en-US" smtClean="0"/>
              <a:t>에서의 트랜잭션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 smtClean="0"/>
              <a:t>Connection.setAutoCommit</a:t>
            </a:r>
            <a:r>
              <a:rPr lang="en-US" altLang="ko-KR" smtClean="0"/>
              <a:t>(false)</a:t>
            </a:r>
            <a:endParaRPr lang="ko-KR" alt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309694" y="1892061"/>
            <a:ext cx="4786314" cy="440120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try {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conn = DriverManager.getConnection(...);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// </a:t>
            </a:r>
            <a:r>
              <a:rPr kumimoji="1" lang="ko-KR" altLang="en-US" sz="1400">
                <a:latin typeface="D2Coding" panose="020B0609020101020101" pitchFamily="49" charset="-127"/>
                <a:cs typeface="Times New Roman" pitchFamily="18" charset="0"/>
              </a:rPr>
              <a:t>트랜잭션 시작</a:t>
            </a:r>
            <a:endParaRPr kumimoji="1" lang="ko-KR" altLang="en-US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>
                <a:latin typeface="D2Coding" panose="020B0609020101020101" pitchFamily="49" charset="-127"/>
                <a:cs typeface="Times New Roman" pitchFamily="18" charset="0"/>
              </a:rPr>
              <a:t>    </a:t>
            </a:r>
            <a:r>
              <a:rPr kumimoji="1" lang="en-US" altLang="ko-KR" sz="1400" b="1">
                <a:latin typeface="D2Coding" panose="020B0609020101020101" pitchFamily="49" charset="-127"/>
                <a:cs typeface="Times New Roman" pitchFamily="18" charset="0"/>
              </a:rPr>
              <a:t>conn.setAutoCommit(false);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... // </a:t>
            </a:r>
            <a:r>
              <a:rPr kumimoji="1" lang="ko-KR" altLang="en-US" sz="1400">
                <a:latin typeface="D2Coding" panose="020B0609020101020101" pitchFamily="49" charset="-127"/>
                <a:cs typeface="Times New Roman" pitchFamily="18" charset="0"/>
              </a:rPr>
              <a:t>쿼리 실행</a:t>
            </a:r>
            <a:endParaRPr kumimoji="1" lang="ko-KR" altLang="en-US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>
                <a:latin typeface="D2Coding" panose="020B0609020101020101" pitchFamily="49" charset="-127"/>
                <a:cs typeface="Times New Roman" pitchFamily="18" charset="0"/>
              </a:rPr>
              <a:t>    </a:t>
            </a: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... // </a:t>
            </a:r>
            <a:r>
              <a:rPr kumimoji="1" lang="ko-KR" altLang="en-US" sz="1400">
                <a:latin typeface="D2Coding" panose="020B0609020101020101" pitchFamily="49" charset="-127"/>
                <a:cs typeface="Times New Roman" pitchFamily="18" charset="0"/>
              </a:rPr>
              <a:t>쿼리 실행</a:t>
            </a:r>
            <a:endParaRPr kumimoji="1" lang="ko-KR" altLang="en-US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>
                <a:latin typeface="D2Coding" panose="020B0609020101020101" pitchFamily="49" charset="-127"/>
                <a:cs typeface="Times New Roman" pitchFamily="18" charset="0"/>
              </a:rPr>
              <a:t>    </a:t>
            </a: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// </a:t>
            </a:r>
            <a:r>
              <a:rPr kumimoji="1" lang="ko-KR" altLang="en-US" sz="1400">
                <a:latin typeface="D2Coding" panose="020B0609020101020101" pitchFamily="49" charset="-127"/>
                <a:cs typeface="Times New Roman" pitchFamily="18" charset="0"/>
              </a:rPr>
              <a:t>트랜잭션 커밋</a:t>
            </a:r>
            <a:endParaRPr kumimoji="1" lang="ko-KR" altLang="en-US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>
                <a:latin typeface="D2Coding" panose="020B0609020101020101" pitchFamily="49" charset="-127"/>
                <a:cs typeface="Times New Roman" pitchFamily="18" charset="0"/>
              </a:rPr>
              <a:t>    </a:t>
            </a:r>
            <a:r>
              <a:rPr kumimoji="1" lang="en-US" altLang="ko-KR" sz="1400" b="1">
                <a:latin typeface="D2Coding" panose="020B0609020101020101" pitchFamily="49" charset="-127"/>
                <a:cs typeface="Times New Roman" pitchFamily="18" charset="0"/>
              </a:rPr>
              <a:t>conn.commit();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} catch(SQLException ex) {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if (conn != null) {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    // </a:t>
            </a:r>
            <a:r>
              <a:rPr kumimoji="1" lang="ko-KR" altLang="en-US" sz="1400">
                <a:latin typeface="D2Coding" panose="020B0609020101020101" pitchFamily="49" charset="-127"/>
                <a:cs typeface="Times New Roman" pitchFamily="18" charset="0"/>
              </a:rPr>
              <a:t>트랜잭션 롤백</a:t>
            </a:r>
            <a:endParaRPr kumimoji="1" lang="ko-KR" altLang="en-US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>
                <a:latin typeface="D2Coding" panose="020B0609020101020101" pitchFamily="49" charset="-127"/>
                <a:cs typeface="Times New Roman" pitchFamily="18" charset="0"/>
              </a:rPr>
              <a:t>        </a:t>
            </a:r>
            <a:r>
              <a:rPr kumimoji="1" lang="en-US" altLang="ko-KR" sz="1400" b="1">
                <a:latin typeface="D2Coding" panose="020B0609020101020101" pitchFamily="49" charset="-127"/>
                <a:cs typeface="Times New Roman" pitchFamily="18" charset="0"/>
              </a:rPr>
              <a:t>conn.rollback();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}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} finally {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if (conn != null) {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    try {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        conn.close();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    } catch(SQLException ex) </a:t>
            </a:r>
            <a:r>
              <a:rPr kumimoji="1" lang="en-US" altLang="ko-KR" sz="1400" smtClean="0">
                <a:latin typeface="D2Coding" panose="020B0609020101020101" pitchFamily="49" charset="-127"/>
                <a:cs typeface="Times New Roman" pitchFamily="18" charset="0"/>
              </a:rPr>
              <a:t>{  }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    }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latin typeface="D2Coding" panose="020B0609020101020101" pitchFamily="49" charset="-127"/>
                <a:cs typeface="Times New Roman" pitchFamily="18" charset="0"/>
              </a:rPr>
              <a:t>}</a:t>
            </a:r>
            <a:endParaRPr kumimoji="1" lang="en-US" altLang="ko-KR" sz="1400">
              <a:latin typeface="D2Coding" panose="020B0609020101020101" pitchFamily="49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4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JDBC 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en-US" altLang="ko-KR" err="1" smtClean="0"/>
              <a:t>DataBase</a:t>
            </a:r>
            <a:r>
              <a:rPr lang="en-US" altLang="ko-KR" smtClean="0"/>
              <a:t> Connectivity</a:t>
            </a:r>
          </a:p>
          <a:p>
            <a:r>
              <a:rPr lang="ko-KR" altLang="en-US" smtClean="0"/>
              <a:t>자바에서 </a:t>
            </a:r>
            <a:r>
              <a:rPr lang="en-US" altLang="ko-KR" smtClean="0"/>
              <a:t>DB </a:t>
            </a:r>
            <a:r>
              <a:rPr lang="ko-KR" altLang="en-US" smtClean="0"/>
              <a:t>프로그래밍을 하기 위해 사용되는 </a:t>
            </a:r>
            <a:r>
              <a:rPr lang="en-US" altLang="ko-KR" smtClean="0"/>
              <a:t>API</a:t>
            </a:r>
          </a:p>
          <a:p>
            <a:r>
              <a:rPr lang="en-US" altLang="ko-KR" smtClean="0"/>
              <a:t>JDBC </a:t>
            </a:r>
            <a:r>
              <a:rPr lang="ko-KR" altLang="en-US" smtClean="0"/>
              <a:t>드라이버 </a:t>
            </a:r>
            <a:r>
              <a:rPr lang="en-US" altLang="ko-KR" smtClean="0"/>
              <a:t>: </a:t>
            </a:r>
            <a:r>
              <a:rPr lang="ko-KR" altLang="en-US" smtClean="0"/>
              <a:t>각 </a:t>
            </a:r>
            <a:r>
              <a:rPr lang="en-US" altLang="ko-KR" smtClean="0"/>
              <a:t>DBMS</a:t>
            </a:r>
            <a:r>
              <a:rPr lang="ko-KR" altLang="en-US" smtClean="0"/>
              <a:t>에 알맞은 </a:t>
            </a:r>
            <a:r>
              <a:rPr lang="ko-KR" altLang="en-US" smtClean="0"/>
              <a:t>라이브러리</a:t>
            </a:r>
            <a:endParaRPr lang="en-US" altLang="ko-KR" smtClean="0"/>
          </a:p>
        </p:txBody>
      </p:sp>
      <p:sp>
        <p:nvSpPr>
          <p:cNvPr id="39" name="직사각형 38"/>
          <p:cNvSpPr/>
          <p:nvPr/>
        </p:nvSpPr>
        <p:spPr>
          <a:xfrm>
            <a:off x="4114801" y="2896909"/>
            <a:ext cx="4142550" cy="305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108595" y="3152274"/>
            <a:ext cx="7829494" cy="2815395"/>
            <a:chOff x="2012338" y="2759126"/>
            <a:chExt cx="8167323" cy="3028063"/>
          </a:xfrm>
        </p:grpSpPr>
        <p:grpSp>
          <p:nvGrpSpPr>
            <p:cNvPr id="35" name="그룹 34"/>
            <p:cNvGrpSpPr/>
            <p:nvPr/>
          </p:nvGrpSpPr>
          <p:grpSpPr>
            <a:xfrm>
              <a:off x="2012338" y="2759126"/>
              <a:ext cx="8167323" cy="3028063"/>
              <a:chOff x="1027611" y="3196680"/>
              <a:chExt cx="5540829" cy="189211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1027611" y="3196680"/>
                <a:ext cx="5540829" cy="1892113"/>
                <a:chOff x="3363685" y="3158580"/>
                <a:chExt cx="5540829" cy="1892113"/>
              </a:xfrm>
            </p:grpSpPr>
            <p:pic>
              <p:nvPicPr>
                <p:cNvPr id="5" name="Picture 4" descr="데이터베이스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53015" y="3158580"/>
                  <a:ext cx="951499" cy="9514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4" descr="데이터베이스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53015" y="4099194"/>
                  <a:ext cx="951499" cy="9514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모서리가 둥근 직사각형 3"/>
                <p:cNvSpPr/>
                <p:nvPr/>
              </p:nvSpPr>
              <p:spPr>
                <a:xfrm>
                  <a:off x="6542577" y="3454884"/>
                  <a:ext cx="903514" cy="56497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/>
                    <a:t>JDBC</a:t>
                  </a:r>
                </a:p>
                <a:p>
                  <a:pPr algn="ctr"/>
                  <a:r>
                    <a:rPr lang="ko-KR" altLang="en-US" sz="1600" smtClean="0"/>
                    <a:t>드라이버</a:t>
                  </a:r>
                  <a:endParaRPr lang="en-US" altLang="ko-KR" sz="1600" smtClean="0"/>
                </a:p>
                <a:p>
                  <a:pPr algn="ctr"/>
                  <a:r>
                    <a:rPr lang="en-US" altLang="ko-KR" sz="1600" smtClean="0">
                      <a:solidFill>
                        <a:srgbClr val="FF0000"/>
                      </a:solidFill>
                    </a:rPr>
                    <a:t>ojdbc.jar</a:t>
                  </a:r>
                  <a:endParaRPr lang="ko-KR" altLang="en-US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542577" y="4194618"/>
                  <a:ext cx="903514" cy="56497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/>
                    <a:t>JDBC</a:t>
                  </a:r>
                </a:p>
                <a:p>
                  <a:pPr algn="ctr"/>
                  <a:r>
                    <a:rPr lang="ko-KR" altLang="en-US" sz="1600" smtClean="0"/>
                    <a:t>드라이버</a:t>
                  </a:r>
                  <a:endParaRPr lang="en-US" altLang="ko-KR" sz="1600" smtClean="0"/>
                </a:p>
                <a:p>
                  <a:pPr algn="ctr"/>
                  <a:endParaRPr lang="en-US" altLang="ko-KR" sz="1600" smtClean="0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3363685" y="3314332"/>
                  <a:ext cx="1047153" cy="172801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/>
                    <a:t> </a:t>
                  </a:r>
                </a:p>
                <a:p>
                  <a:pPr algn="ctr"/>
                  <a:endParaRPr lang="en-US" altLang="ko-KR" sz="1600"/>
                </a:p>
                <a:p>
                  <a:pPr algn="ctr"/>
                  <a:endParaRPr lang="en-US" altLang="ko-KR" sz="1600" smtClean="0"/>
                </a:p>
                <a:p>
                  <a:pPr algn="ctr"/>
                  <a:r>
                    <a:rPr lang="ko-KR" altLang="en-US" sz="1600" smtClean="0"/>
                    <a:t>어플리케이션</a:t>
                  </a:r>
                  <a:endParaRPr lang="ko-KR" altLang="en-US" sz="16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4934547" y="3806442"/>
                  <a:ext cx="1047153" cy="742086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/>
                    <a:t>JDBC API</a:t>
                  </a:r>
                </a:p>
                <a:p>
                  <a:pPr algn="ctr"/>
                  <a:r>
                    <a:rPr lang="en-US" altLang="ko-KR" sz="1600" smtClean="0"/>
                    <a:t>(</a:t>
                  </a:r>
                  <a:r>
                    <a:rPr lang="ko-KR" altLang="en-US" sz="1600" smtClean="0"/>
                    <a:t>인터페이스</a:t>
                  </a:r>
                  <a:r>
                    <a:rPr lang="en-US" altLang="ko-KR" sz="1600" smtClean="0"/>
                    <a:t>)</a:t>
                  </a:r>
                  <a:endParaRPr lang="ko-KR" altLang="en-US" sz="1600"/>
                </a:p>
              </p:txBody>
            </p:sp>
            <p:cxnSp>
              <p:nvCxnSpPr>
                <p:cNvPr id="11" name="직선 화살표 연결선 10"/>
                <p:cNvCxnSpPr>
                  <a:stCxn id="7" idx="3"/>
                  <a:endCxn id="10" idx="1"/>
                </p:cNvCxnSpPr>
                <p:nvPr/>
              </p:nvCxnSpPr>
              <p:spPr>
                <a:xfrm flipV="1">
                  <a:off x="4410838" y="4177485"/>
                  <a:ext cx="523709" cy="8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/>
                <p:cNvCxnSpPr>
                  <a:stCxn id="10" idx="3"/>
                  <a:endCxn id="4" idx="1"/>
                </p:cNvCxnSpPr>
                <p:nvPr/>
              </p:nvCxnSpPr>
              <p:spPr>
                <a:xfrm flipV="1">
                  <a:off x="5981700" y="3737374"/>
                  <a:ext cx="560877" cy="440112"/>
                </a:xfrm>
                <a:prstGeom prst="straightConnector1">
                  <a:avLst/>
                </a:prstGeom>
                <a:ln w="19050"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/>
                <p:cNvCxnSpPr>
                  <a:stCxn id="10" idx="3"/>
                  <a:endCxn id="8" idx="1"/>
                </p:cNvCxnSpPr>
                <p:nvPr/>
              </p:nvCxnSpPr>
              <p:spPr>
                <a:xfrm>
                  <a:off x="5981700" y="4177485"/>
                  <a:ext cx="560877" cy="299622"/>
                </a:xfrm>
                <a:prstGeom prst="straightConnector1">
                  <a:avLst/>
                </a:prstGeom>
                <a:ln w="19050"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>
                  <a:stCxn id="4" idx="3"/>
                  <a:endCxn id="5" idx="1"/>
                </p:cNvCxnSpPr>
                <p:nvPr/>
              </p:nvCxnSpPr>
              <p:spPr>
                <a:xfrm flipV="1">
                  <a:off x="7446091" y="3634330"/>
                  <a:ext cx="506924" cy="1030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/>
                <p:cNvCxnSpPr>
                  <a:stCxn id="8" idx="3"/>
                  <a:endCxn id="6" idx="1"/>
                </p:cNvCxnSpPr>
                <p:nvPr/>
              </p:nvCxnSpPr>
              <p:spPr>
                <a:xfrm>
                  <a:off x="7446091" y="4477108"/>
                  <a:ext cx="506924" cy="978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2" name="Picture 8" descr="Java Logo PNG Vecto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3994" y="3589261"/>
                <a:ext cx="371821" cy="6928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9107806" y="3514009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oracle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15822" y="502598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err="1" smtClean="0">
                  <a:solidFill>
                    <a:srgbClr val="FF0000"/>
                  </a:solidFill>
                </a:rPr>
                <a:t>ms-sql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695694" y="3089421"/>
            <a:ext cx="88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JDBC</a:t>
            </a:r>
            <a:endParaRPr lang="ko-KR" alt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6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JDBC </a:t>
            </a:r>
            <a:r>
              <a:rPr lang="ko-KR" altLang="en-US"/>
              <a:t>설정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직접 설치</a:t>
            </a: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maven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3" y="3523832"/>
            <a:ext cx="5134727" cy="28387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23393" y="4204523"/>
            <a:ext cx="4417850" cy="1477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600">
                <a:solidFill>
                  <a:schemeClr val="lt1"/>
                </a:solidFill>
              </a:rPr>
              <a:t>&lt;</a:t>
            </a:r>
            <a:r>
              <a:rPr lang="ko-KR" altLang="en-US" sz="1600" err="1">
                <a:solidFill>
                  <a:schemeClr val="lt1"/>
                </a:solidFill>
              </a:rPr>
              <a:t>dependency</a:t>
            </a:r>
            <a:r>
              <a:rPr lang="ko-KR" altLang="en-US" sz="1600">
                <a:solidFill>
                  <a:schemeClr val="lt1"/>
                </a:solidFill>
              </a:rPr>
              <a:t>&gt;</a:t>
            </a:r>
          </a:p>
          <a:p>
            <a:r>
              <a:rPr lang="ko-KR" altLang="en-US" sz="1600">
                <a:solidFill>
                  <a:schemeClr val="lt1"/>
                </a:solidFill>
              </a:rPr>
              <a:t>    &lt;</a:t>
            </a:r>
            <a:r>
              <a:rPr lang="ko-KR" altLang="en-US" sz="1600" err="1">
                <a:solidFill>
                  <a:schemeClr val="lt1"/>
                </a:solidFill>
              </a:rPr>
              <a:t>groupId</a:t>
            </a:r>
            <a:r>
              <a:rPr lang="ko-KR" altLang="en-US" sz="1600">
                <a:solidFill>
                  <a:schemeClr val="lt1"/>
                </a:solidFill>
              </a:rPr>
              <a:t>&gt;</a:t>
            </a:r>
            <a:r>
              <a:rPr lang="ko-KR" altLang="en-US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com.oracle.database.jdbc</a:t>
            </a:r>
            <a:r>
              <a:rPr lang="ko-KR" altLang="en-US" sz="1600">
                <a:solidFill>
                  <a:schemeClr val="lt1"/>
                </a:solidFill>
              </a:rPr>
              <a:t>&lt;/</a:t>
            </a:r>
            <a:r>
              <a:rPr lang="ko-KR" altLang="en-US" sz="1600" err="1">
                <a:solidFill>
                  <a:schemeClr val="lt1"/>
                </a:solidFill>
              </a:rPr>
              <a:t>groupId</a:t>
            </a:r>
            <a:r>
              <a:rPr lang="ko-KR" altLang="en-US" sz="1600">
                <a:solidFill>
                  <a:schemeClr val="lt1"/>
                </a:solidFill>
              </a:rPr>
              <a:t>&gt;</a:t>
            </a:r>
          </a:p>
          <a:p>
            <a:r>
              <a:rPr lang="ko-KR" altLang="en-US" sz="1600">
                <a:solidFill>
                  <a:schemeClr val="lt1"/>
                </a:solidFill>
              </a:rPr>
              <a:t>    &lt;</a:t>
            </a:r>
            <a:r>
              <a:rPr lang="ko-KR" altLang="en-US" sz="1600" err="1">
                <a:solidFill>
                  <a:schemeClr val="lt1"/>
                </a:solidFill>
              </a:rPr>
              <a:t>artifactId</a:t>
            </a:r>
            <a:r>
              <a:rPr lang="ko-KR" altLang="en-US" sz="1600">
                <a:solidFill>
                  <a:schemeClr val="lt1"/>
                </a:solidFill>
              </a:rPr>
              <a:t>&gt;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ojdbc8</a:t>
            </a:r>
            <a:r>
              <a:rPr lang="ko-KR" altLang="en-US" sz="1600">
                <a:solidFill>
                  <a:schemeClr val="lt1"/>
                </a:solidFill>
              </a:rPr>
              <a:t>&lt;/</a:t>
            </a:r>
            <a:r>
              <a:rPr lang="ko-KR" altLang="en-US" sz="1600" err="1">
                <a:solidFill>
                  <a:schemeClr val="lt1"/>
                </a:solidFill>
              </a:rPr>
              <a:t>artifactId</a:t>
            </a:r>
            <a:r>
              <a:rPr lang="ko-KR" altLang="en-US" sz="1600">
                <a:solidFill>
                  <a:schemeClr val="lt1"/>
                </a:solidFill>
              </a:rPr>
              <a:t>&gt;</a:t>
            </a:r>
          </a:p>
          <a:p>
            <a:r>
              <a:rPr lang="ko-KR" altLang="en-US" sz="1600">
                <a:solidFill>
                  <a:schemeClr val="lt1"/>
                </a:solidFill>
              </a:rPr>
              <a:t>    &lt;</a:t>
            </a:r>
            <a:r>
              <a:rPr lang="ko-KR" altLang="en-US" sz="1600" err="1">
                <a:solidFill>
                  <a:schemeClr val="lt1"/>
                </a:solidFill>
              </a:rPr>
              <a:t>version</a:t>
            </a:r>
            <a:r>
              <a:rPr lang="ko-KR" altLang="en-US" sz="1600">
                <a:solidFill>
                  <a:schemeClr val="lt1"/>
                </a:solidFill>
              </a:rPr>
              <a:t>&gt;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21.1.0.0</a:t>
            </a:r>
            <a:r>
              <a:rPr lang="ko-KR" altLang="en-US" sz="1600">
                <a:solidFill>
                  <a:schemeClr val="lt1"/>
                </a:solidFill>
              </a:rPr>
              <a:t>&lt;/</a:t>
            </a:r>
            <a:r>
              <a:rPr lang="ko-KR" altLang="en-US" sz="1600" err="1">
                <a:solidFill>
                  <a:schemeClr val="lt1"/>
                </a:solidFill>
              </a:rPr>
              <a:t>version</a:t>
            </a:r>
            <a:r>
              <a:rPr lang="ko-KR" altLang="en-US" sz="1600">
                <a:solidFill>
                  <a:schemeClr val="lt1"/>
                </a:solidFill>
              </a:rPr>
              <a:t>&gt;</a:t>
            </a:r>
          </a:p>
          <a:p>
            <a:r>
              <a:rPr lang="ko-KR" altLang="en-US" sz="1600">
                <a:solidFill>
                  <a:schemeClr val="lt1"/>
                </a:solidFill>
              </a:rPr>
              <a:t>&lt;/</a:t>
            </a:r>
            <a:r>
              <a:rPr lang="ko-KR" altLang="en-US" sz="1600" err="1">
                <a:solidFill>
                  <a:schemeClr val="lt1"/>
                </a:solidFill>
              </a:rPr>
              <a:t>dependency</a:t>
            </a:r>
            <a:r>
              <a:rPr lang="ko-KR" altLang="en-US" sz="1600">
                <a:solidFill>
                  <a:schemeClr val="lt1"/>
                </a:solidFill>
              </a:rPr>
              <a:t>&gt;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93" y="1774060"/>
            <a:ext cx="2000250" cy="1524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43078" y="1882259"/>
            <a:ext cx="6322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C:\</a:t>
            </a:r>
            <a:r>
              <a:rPr lang="ko-KR" altLang="en-US" smtClean="0"/>
              <a:t>oraclexe\app\oracle\product\11.2.0\server\jdbc\lib</a:t>
            </a:r>
            <a:r>
              <a:rPr lang="en-US" altLang="ko-KR"/>
              <a:t>\ojdbc6_g.jar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>
            <a:off x="7165835" y="2066925"/>
            <a:ext cx="1653312" cy="109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27721" y="251610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복사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JDBC </a:t>
            </a:r>
            <a:r>
              <a:rPr lang="ko-KR" altLang="en-US" err="1" smtClean="0"/>
              <a:t>실행순서</a:t>
            </a:r>
            <a:endParaRPr lang="ko-KR" altLang="en-US"/>
          </a:p>
        </p:txBody>
      </p:sp>
      <p:sp>
        <p:nvSpPr>
          <p:cNvPr id="41" name="내용 개체 틀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DML </a:t>
            </a:r>
            <a:r>
              <a:rPr lang="ko-KR" altLang="en-US" smtClean="0"/>
              <a:t>쿼리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4131828" y="2198375"/>
            <a:ext cx="2943922" cy="373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driver </a:t>
            </a:r>
            <a:r>
              <a:rPr lang="ko-KR" altLang="en-US" smtClean="0"/>
              <a:t>로딩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1828" y="3088021"/>
            <a:ext cx="2943922" cy="373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데이터베이스</a:t>
            </a:r>
            <a:r>
              <a:rPr lang="en-US" altLang="ko-KR" smtClean="0"/>
              <a:t> </a:t>
            </a:r>
            <a:r>
              <a:rPr lang="ko-KR" altLang="en-US" smtClean="0"/>
              <a:t>연결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31828" y="4867313"/>
            <a:ext cx="2943922" cy="373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query </a:t>
            </a:r>
            <a:r>
              <a:rPr lang="ko-KR" altLang="en-US" smtClean="0"/>
              <a:t>전송 객체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1828" y="3977667"/>
            <a:ext cx="2943922" cy="373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query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1828" y="5756958"/>
            <a:ext cx="2943922" cy="373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query </a:t>
            </a:r>
            <a:r>
              <a:rPr lang="ko-KR" altLang="en-US" smtClean="0"/>
              <a:t>실행</a:t>
            </a:r>
            <a:endParaRPr lang="ko-KR" altLang="en-US"/>
          </a:p>
        </p:txBody>
      </p:sp>
      <p:cxnSp>
        <p:nvCxnSpPr>
          <p:cNvPr id="11" name="직선 화살표 연결선 10"/>
          <p:cNvCxnSpPr>
            <a:stCxn id="4" idx="2"/>
            <a:endCxn id="6" idx="0"/>
          </p:cNvCxnSpPr>
          <p:nvPr/>
        </p:nvCxnSpPr>
        <p:spPr>
          <a:xfrm>
            <a:off x="5603789" y="2572330"/>
            <a:ext cx="0" cy="51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611225" y="3466588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618662" y="4356781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614947" y="524841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7529" y="2098755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>
                <a:latin typeface="D2Coding" panose="020B0609020101020101" pitchFamily="49" charset="-127"/>
              </a:rPr>
              <a:t>Class.forname</a:t>
            </a:r>
            <a:r>
              <a:rPr lang="en-US" altLang="ko-KR" sz="1400" smtClean="0">
                <a:latin typeface="D2Coding" panose="020B0609020101020101" pitchFamily="49" charset="-127"/>
              </a:rPr>
              <a:t>(driver);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7529" y="293306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Connection</a:t>
            </a:r>
            <a:r>
              <a:rPr lang="en-US" altLang="ko-KR" sz="1400" smtClean="0">
                <a:latin typeface="D2Coding" panose="020B0609020101020101" pitchFamily="49" charset="-127"/>
              </a:rPr>
              <a:t> conn;</a:t>
            </a:r>
          </a:p>
          <a:p>
            <a:r>
              <a:rPr lang="en-US" altLang="ko-KR" sz="1400" smtClean="0">
                <a:latin typeface="D2Coding" panose="020B0609020101020101" pitchFamily="49" charset="-127"/>
              </a:rPr>
              <a:t>conn = </a:t>
            </a:r>
            <a:r>
              <a:rPr lang="en-US" altLang="ko-KR" sz="1400" err="1" smtClean="0">
                <a:latin typeface="D2Coding" panose="020B0609020101020101" pitchFamily="49" charset="-127"/>
              </a:rPr>
              <a:t>DriverManager.getConnection</a:t>
            </a:r>
            <a:r>
              <a:rPr lang="en-US" altLang="ko-KR" sz="1400" smtClean="0">
                <a:latin typeface="D2Coding" panose="020B0609020101020101" pitchFamily="49" charset="-127"/>
              </a:rPr>
              <a:t>(</a:t>
            </a:r>
            <a:r>
              <a:rPr lang="en-US" altLang="ko-KR" sz="1400" err="1" smtClean="0">
                <a:latin typeface="D2Coding" panose="020B0609020101020101" pitchFamily="49" charset="-127"/>
              </a:rPr>
              <a:t>url</a:t>
            </a:r>
            <a:r>
              <a:rPr lang="en-US" altLang="ko-KR" sz="1400" smtClean="0">
                <a:latin typeface="D2Coding" panose="020B0609020101020101" pitchFamily="49" charset="-127"/>
              </a:rPr>
              <a:t>, id, pw);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7529" y="3899391"/>
            <a:ext cx="353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D2Coding" panose="020B0609020101020101" pitchFamily="49" charset="-127"/>
              </a:rPr>
              <a:t>String </a:t>
            </a:r>
            <a:r>
              <a:rPr lang="en-US" altLang="ko-KR" sz="1400" err="1" smtClean="0">
                <a:latin typeface="D2Coding" panose="020B0609020101020101" pitchFamily="49" charset="-127"/>
              </a:rPr>
              <a:t>sql</a:t>
            </a:r>
            <a:r>
              <a:rPr lang="en-US" altLang="ko-KR" sz="1400" smtClean="0">
                <a:latin typeface="D2Coding" panose="020B0609020101020101" pitchFamily="49" charset="-127"/>
              </a:rPr>
              <a:t>;</a:t>
            </a:r>
            <a:endParaRPr lang="en-US" altLang="ko-KR" sz="1400">
              <a:latin typeface="D2Coding" panose="020B0609020101020101" pitchFamily="49" charset="-127"/>
            </a:endParaRPr>
          </a:p>
          <a:p>
            <a:r>
              <a:rPr lang="en-US" altLang="ko-KR" sz="1400" err="1" smtClean="0">
                <a:latin typeface="D2Coding" panose="020B0609020101020101" pitchFamily="49" charset="-127"/>
              </a:rPr>
              <a:t>sql</a:t>
            </a:r>
            <a:r>
              <a:rPr lang="en-US" altLang="ko-KR" sz="1400" smtClean="0">
                <a:latin typeface="D2Coding" panose="020B0609020101020101" pitchFamily="49" charset="-127"/>
              </a:rPr>
              <a:t> = "update emp name =</a:t>
            </a:r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'"+name+"'</a:t>
            </a:r>
            <a:r>
              <a:rPr lang="en-US" altLang="ko-KR" sz="1400" smtClean="0">
                <a:latin typeface="D2Coding" panose="020B0609020101020101" pitchFamily="49" charset="-127"/>
              </a:rPr>
              <a:t>"; 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7529" y="480750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Statement</a:t>
            </a:r>
            <a:r>
              <a:rPr lang="en-US" altLang="ko-KR" sz="1400" smtClean="0">
                <a:latin typeface="D2Coding" panose="020B0609020101020101" pitchFamily="49" charset="-127"/>
              </a:rPr>
              <a:t> </a:t>
            </a:r>
            <a:r>
              <a:rPr lang="en-US" altLang="ko-KR" sz="1400" err="1" smtClean="0">
                <a:latin typeface="D2Coding" panose="020B0609020101020101" pitchFamily="49" charset="-127"/>
              </a:rPr>
              <a:t>stmt</a:t>
            </a:r>
            <a:r>
              <a:rPr lang="en-US" altLang="ko-KR" sz="1400" smtClean="0">
                <a:latin typeface="D2Coding" panose="020B0609020101020101" pitchFamily="49" charset="-127"/>
              </a:rPr>
              <a:t>;</a:t>
            </a:r>
          </a:p>
          <a:p>
            <a:r>
              <a:rPr lang="en-US" altLang="ko-KR" sz="1400" err="1" smtClean="0">
                <a:latin typeface="D2Coding" panose="020B0609020101020101" pitchFamily="49" charset="-127"/>
              </a:rPr>
              <a:t>stmt</a:t>
            </a:r>
            <a:r>
              <a:rPr lang="en-US" altLang="ko-KR" sz="1400" smtClean="0">
                <a:latin typeface="D2Coding" panose="020B0609020101020101" pitchFamily="49" charset="-127"/>
              </a:rPr>
              <a:t> = </a:t>
            </a:r>
            <a:r>
              <a:rPr lang="en-US" altLang="ko-KR" sz="1400" err="1" smtClean="0">
                <a:latin typeface="D2Coding" panose="020B0609020101020101" pitchFamily="49" charset="-127"/>
              </a:rPr>
              <a:t>conn.createStatement</a:t>
            </a:r>
            <a:r>
              <a:rPr lang="en-US" altLang="ko-KR" sz="1400" smtClean="0">
                <a:latin typeface="D2Coding" panose="020B0609020101020101" pitchFamily="49" charset="-127"/>
              </a:rPr>
              <a:t>();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7529" y="5823136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>
                <a:latin typeface="D2Coding" panose="020B0609020101020101" pitchFamily="49" charset="-127"/>
              </a:rPr>
              <a:t>stmt.executeUpdate</a:t>
            </a:r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(</a:t>
            </a:r>
            <a:r>
              <a:rPr lang="en-US" altLang="ko-KR" sz="1400" err="1" smtClean="0">
                <a:solidFill>
                  <a:srgbClr val="FF0000"/>
                </a:solidFill>
                <a:latin typeface="D2Coding" panose="020B0609020101020101" pitchFamily="49" charset="-127"/>
              </a:rPr>
              <a:t>sql</a:t>
            </a:r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)</a:t>
            </a:r>
            <a:endParaRPr lang="ko-KR" altLang="en-US" sz="1400">
              <a:solidFill>
                <a:srgbClr val="FF0000"/>
              </a:solidFill>
              <a:latin typeface="D2Coding" panose="020B060902010102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752" y="3899391"/>
            <a:ext cx="354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D2Coding" panose="020B0609020101020101" pitchFamily="49" charset="-127"/>
              </a:rPr>
              <a:t>String </a:t>
            </a:r>
            <a:r>
              <a:rPr lang="en-US" altLang="ko-KR" sz="1400" err="1" smtClean="0">
                <a:latin typeface="D2Coding" panose="020B0609020101020101" pitchFamily="49" charset="-127"/>
              </a:rPr>
              <a:t>sql</a:t>
            </a:r>
            <a:r>
              <a:rPr lang="en-US" altLang="ko-KR" sz="1400" smtClean="0">
                <a:latin typeface="D2Coding" panose="020B0609020101020101" pitchFamily="49" charset="-127"/>
              </a:rPr>
              <a:t>;</a:t>
            </a:r>
            <a:endParaRPr lang="en-US" altLang="ko-KR" sz="1400">
              <a:latin typeface="D2Coding" panose="020B0609020101020101" pitchFamily="49" charset="-127"/>
            </a:endParaRPr>
          </a:p>
          <a:p>
            <a:r>
              <a:rPr lang="en-US" altLang="ko-KR" sz="1400" err="1" smtClean="0">
                <a:latin typeface="D2Coding" panose="020B0609020101020101" pitchFamily="49" charset="-127"/>
              </a:rPr>
              <a:t>sql</a:t>
            </a:r>
            <a:r>
              <a:rPr lang="en-US" altLang="ko-KR" sz="1400" smtClean="0">
                <a:latin typeface="D2Coding" panose="020B0609020101020101" pitchFamily="49" charset="-127"/>
              </a:rPr>
              <a:t> = "update emp name =</a:t>
            </a:r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?</a:t>
            </a:r>
            <a:r>
              <a:rPr lang="en-US" altLang="ko-KR" sz="1400" smtClean="0">
                <a:latin typeface="D2Coding" panose="020B0609020101020101" pitchFamily="49" charset="-127"/>
              </a:rPr>
              <a:t> "; 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303" y="4807500"/>
            <a:ext cx="331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 smtClean="0">
                <a:solidFill>
                  <a:srgbClr val="FF0000"/>
                </a:solidFill>
                <a:latin typeface="D2Coding" panose="020B0609020101020101" pitchFamily="49" charset="-127"/>
              </a:rPr>
              <a:t>PreparedStatement</a:t>
            </a:r>
            <a:r>
              <a:rPr lang="en-US" altLang="ko-KR" sz="1400" smtClean="0">
                <a:latin typeface="D2Coding" panose="020B0609020101020101" pitchFamily="49" charset="-127"/>
              </a:rPr>
              <a:t> </a:t>
            </a:r>
            <a:r>
              <a:rPr lang="en-US" altLang="ko-KR" sz="1400" err="1" smtClean="0">
                <a:latin typeface="D2Coding" panose="020B0609020101020101" pitchFamily="49" charset="-127"/>
              </a:rPr>
              <a:t>pstmt</a:t>
            </a:r>
            <a:r>
              <a:rPr lang="en-US" altLang="ko-KR" sz="1400" smtClean="0">
                <a:latin typeface="D2Coding" panose="020B0609020101020101" pitchFamily="49" charset="-127"/>
              </a:rPr>
              <a:t>;</a:t>
            </a:r>
          </a:p>
          <a:p>
            <a:r>
              <a:rPr lang="en-US" altLang="ko-KR" sz="1400" err="1" smtClean="0">
                <a:latin typeface="D2Coding" panose="020B0609020101020101" pitchFamily="49" charset="-127"/>
              </a:rPr>
              <a:t>pstmt</a:t>
            </a:r>
            <a:r>
              <a:rPr lang="en-US" altLang="ko-KR" sz="1400" smtClean="0">
                <a:latin typeface="D2Coding" panose="020B0609020101020101" pitchFamily="49" charset="-127"/>
              </a:rPr>
              <a:t> = </a:t>
            </a:r>
            <a:r>
              <a:rPr lang="en-US" altLang="ko-KR" sz="1400" err="1" smtClean="0">
                <a:latin typeface="D2Coding" panose="020B0609020101020101" pitchFamily="49" charset="-127"/>
              </a:rPr>
              <a:t>conn.prepareStatement</a:t>
            </a:r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(</a:t>
            </a:r>
            <a:r>
              <a:rPr lang="en-US" altLang="ko-KR" sz="1400" err="1" smtClean="0">
                <a:solidFill>
                  <a:srgbClr val="FF0000"/>
                </a:solidFill>
                <a:latin typeface="D2Coding" panose="020B0609020101020101" pitchFamily="49" charset="-127"/>
              </a:rPr>
              <a:t>sql</a:t>
            </a:r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)</a:t>
            </a:r>
            <a:endParaRPr lang="ko-KR" altLang="en-US" sz="1400">
              <a:solidFill>
                <a:srgbClr val="FF0000"/>
              </a:solidFill>
              <a:latin typeface="D2Coding" panose="020B0609020101020101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553" y="5684137"/>
            <a:ext cx="276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 smtClean="0">
                <a:latin typeface="D2Coding" panose="020B0609020101020101" pitchFamily="49" charset="-127"/>
              </a:rPr>
              <a:t>pstmt.setString</a:t>
            </a:r>
            <a:r>
              <a:rPr lang="en-US" altLang="ko-KR" sz="1400" smtClean="0">
                <a:latin typeface="D2Coding" panose="020B0609020101020101" pitchFamily="49" charset="-127"/>
              </a:rPr>
              <a:t>(1,</a:t>
            </a:r>
            <a:r>
              <a:rPr lang="en-US" altLang="ko-KR" sz="1400">
                <a:latin typeface="D2Coding" panose="020B0609020101020101" pitchFamily="49" charset="-127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name</a:t>
            </a:r>
            <a:r>
              <a:rPr lang="en-US" altLang="ko-KR" sz="1400" smtClean="0">
                <a:latin typeface="D2Coding" panose="020B0609020101020101" pitchFamily="49" charset="-127"/>
              </a:rPr>
              <a:t>);</a:t>
            </a:r>
          </a:p>
          <a:p>
            <a:r>
              <a:rPr lang="en-US" altLang="ko-KR" sz="1400" smtClean="0">
                <a:latin typeface="D2Coding" panose="020B0609020101020101" pitchFamily="49" charset="-127"/>
              </a:rPr>
              <a:t>stmt.</a:t>
            </a:r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executeUpdate</a:t>
            </a:r>
            <a:r>
              <a:rPr lang="en-US" altLang="ko-KR" sz="1400" smtClean="0">
                <a:latin typeface="D2Coding" panose="020B0609020101020101" pitchFamily="49" charset="-127"/>
              </a:rPr>
              <a:t>()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  <p:cxnSp>
        <p:nvCxnSpPr>
          <p:cNvPr id="35" name="직선 화살표 연결선 34"/>
          <p:cNvCxnSpPr>
            <a:stCxn id="20" idx="2"/>
          </p:cNvCxnSpPr>
          <p:nvPr/>
        </p:nvCxnSpPr>
        <p:spPr>
          <a:xfrm>
            <a:off x="2346545" y="4422611"/>
            <a:ext cx="1130482" cy="6718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781722" y="4422611"/>
            <a:ext cx="281891" cy="14757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1343" y="195082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>
                <a:latin typeface="D2Coding" panose="020B0609020101020101" pitchFamily="49" charset="-127"/>
              </a:rPr>
              <a:t>Class.forname</a:t>
            </a:r>
            <a:r>
              <a:rPr lang="en-US" altLang="ko-KR" sz="1400" smtClean="0">
                <a:latin typeface="D2Coding" panose="020B0609020101020101" pitchFamily="49" charset="-127"/>
              </a:rPr>
              <a:t>(driver);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823587" y="4360985"/>
            <a:ext cx="1085389" cy="1462151"/>
          </a:xfrm>
          <a:custGeom>
            <a:avLst/>
            <a:gdLst>
              <a:gd name="connsiteX0" fmla="*/ 0 w 1085389"/>
              <a:gd name="connsiteY0" fmla="*/ 1537397 h 1537397"/>
              <a:gd name="connsiteX1" fmla="*/ 1085222 w 1085389"/>
              <a:gd name="connsiteY1" fmla="*/ 763674 h 1537397"/>
              <a:gd name="connsiteX2" fmla="*/ 90435 w 1085389"/>
              <a:gd name="connsiteY2" fmla="*/ 0 h 1537397"/>
              <a:gd name="connsiteX3" fmla="*/ 90435 w 1085389"/>
              <a:gd name="connsiteY3" fmla="*/ 0 h 15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389" h="1537397">
                <a:moveTo>
                  <a:pt x="0" y="1537397"/>
                </a:moveTo>
                <a:cubicBezTo>
                  <a:pt x="535075" y="1278652"/>
                  <a:pt x="1070150" y="1019907"/>
                  <a:pt x="1085222" y="763674"/>
                </a:cubicBezTo>
                <a:cubicBezTo>
                  <a:pt x="1100295" y="507441"/>
                  <a:pt x="90435" y="0"/>
                  <a:pt x="90435" y="0"/>
                </a:cubicBezTo>
                <a:lnTo>
                  <a:pt x="90435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3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en-US" altLang="ko-KR" smtClean="0"/>
              <a:t>Connection - </a:t>
            </a:r>
            <a:r>
              <a:rPr lang="en-US" altLang="ko-KR" err="1" smtClean="0"/>
              <a:t>url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DBMS</a:t>
            </a:r>
            <a:r>
              <a:rPr lang="ko-KR" altLang="en-US" smtClean="0"/>
              <a:t>와의 연결을 위한 식별 값</a:t>
            </a:r>
            <a:endParaRPr lang="en-US" altLang="ko-KR" smtClean="0"/>
          </a:p>
          <a:p>
            <a:r>
              <a:rPr lang="en-US" altLang="ko-KR" smtClean="0"/>
              <a:t>JDBC </a:t>
            </a:r>
            <a:r>
              <a:rPr lang="ko-KR" altLang="en-US" smtClean="0"/>
              <a:t>드라이버에 따라 형식 다름</a:t>
            </a:r>
            <a:endParaRPr lang="en-US" altLang="ko-KR" smtClean="0"/>
          </a:p>
          <a:p>
            <a:r>
              <a:rPr lang="ko-KR" altLang="en-US" smtClean="0"/>
              <a:t>일반적인 구성</a:t>
            </a:r>
            <a:endParaRPr lang="en-US" altLang="ko-KR" smtClean="0"/>
          </a:p>
          <a:p>
            <a:pPr lvl="1"/>
            <a:r>
              <a:rPr lang="en-US" err="1" smtClean="0"/>
              <a:t>jdbc</a:t>
            </a:r>
            <a:r>
              <a:rPr lang="en-US" smtClean="0"/>
              <a:t>:[DBMS]:[</a:t>
            </a:r>
            <a:r>
              <a:rPr lang="ko-KR" altLang="en-US" err="1" smtClean="0"/>
              <a:t>데이터베이스식별자</a:t>
            </a:r>
            <a:r>
              <a:rPr lang="en-US" smtClean="0"/>
              <a:t>]</a:t>
            </a:r>
          </a:p>
          <a:p>
            <a:r>
              <a:rPr lang="ko-KR" altLang="en-US" smtClean="0"/>
              <a:t>주요 </a:t>
            </a:r>
            <a:r>
              <a:rPr lang="en-US" altLang="ko-KR" smtClean="0"/>
              <a:t>DBMS</a:t>
            </a:r>
            <a:r>
              <a:rPr lang="ko-KR" altLang="en-US" smtClean="0"/>
              <a:t>의 </a:t>
            </a:r>
            <a:r>
              <a:rPr lang="en-US" altLang="ko-KR" smtClean="0"/>
              <a:t>JDBC URL </a:t>
            </a:r>
            <a:r>
              <a:rPr lang="ko-KR" altLang="en-US" smtClean="0"/>
              <a:t>구성</a:t>
            </a:r>
            <a:endParaRPr lang="en-US" altLang="ko-KR" smtClean="0"/>
          </a:p>
          <a:p>
            <a:pPr lvl="1"/>
            <a:r>
              <a:rPr lang="en-US" altLang="ko-KR" err="1" smtClean="0"/>
              <a:t>MySQL</a:t>
            </a:r>
            <a:r>
              <a:rPr lang="en-US" altLang="ko-KR" smtClean="0"/>
              <a:t> : </a:t>
            </a:r>
            <a:r>
              <a:rPr lang="en-US" err="1" smtClean="0"/>
              <a:t>jdbc:mysql</a:t>
            </a:r>
            <a:r>
              <a:rPr lang="en-US" smtClean="0"/>
              <a:t>://HOST[:PORT]/DBNAME[?</a:t>
            </a:r>
            <a:r>
              <a:rPr lang="en-US" err="1" smtClean="0"/>
              <a:t>param</a:t>
            </a:r>
            <a:r>
              <a:rPr lang="en-US" smtClean="0"/>
              <a:t>=value&amp;param1=value2&amp;...]</a:t>
            </a:r>
          </a:p>
          <a:p>
            <a:pPr lvl="1"/>
            <a:r>
              <a:rPr lang="en-US" altLang="ko-KR"/>
              <a:t>MS SQL: </a:t>
            </a:r>
            <a:r>
              <a:rPr lang="en-US" altLang="ko-KR" err="1"/>
              <a:t>jdbc:sqlserver</a:t>
            </a:r>
            <a:r>
              <a:rPr lang="en-US" altLang="ko-KR"/>
              <a:t>://HOST[:PORT];</a:t>
            </a:r>
            <a:r>
              <a:rPr lang="en-US" altLang="ko-KR" err="1"/>
              <a:t>databaseName</a:t>
            </a:r>
            <a:r>
              <a:rPr lang="en-US" altLang="ko-KR"/>
              <a:t>=DB</a:t>
            </a:r>
          </a:p>
          <a:p>
            <a:pPr lvl="1"/>
            <a:r>
              <a:rPr lang="en-US" altLang="ko-KR" smtClean="0"/>
              <a:t>Oracle : </a:t>
            </a:r>
            <a:r>
              <a:rPr lang="en-US" err="1" smtClean="0"/>
              <a:t>jdbc:oracle:thin</a:t>
            </a:r>
            <a:r>
              <a:rPr lang="en-US" smtClean="0"/>
              <a:t>:@</a:t>
            </a:r>
            <a:r>
              <a:rPr lang="en-US" smtClean="0"/>
              <a:t>HOST:PORT:SID</a:t>
            </a:r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2115879" y="4538963"/>
            <a:ext cx="3923414" cy="511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800" err="1" smtClean="0"/>
              <a:t>jdbc:oracle:thin</a:t>
            </a:r>
            <a:r>
              <a:rPr lang="en-US" altLang="ko-KR" sz="1800"/>
              <a:t>:@</a:t>
            </a:r>
            <a:r>
              <a:rPr lang="en-US" altLang="ko-KR" sz="1800" smtClean="0"/>
              <a:t>127.0.0.1:1521:xe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864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1.4 </a:t>
            </a:r>
            <a:r>
              <a:rPr lang="en-US" altLang="ko-KR" smtClean="0"/>
              <a:t>JDBC </a:t>
            </a:r>
            <a:r>
              <a:rPr lang="ko-KR" altLang="en-US" err="1" smtClean="0"/>
              <a:t>실행순서</a:t>
            </a:r>
            <a:endParaRPr lang="ko-KR" altLang="en-US"/>
          </a:p>
        </p:txBody>
      </p:sp>
      <p:sp>
        <p:nvSpPr>
          <p:cNvPr id="41" name="내용 개체 틀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SELECT </a:t>
            </a:r>
            <a:r>
              <a:rPr lang="ko-KR" altLang="en-US" smtClean="0"/>
              <a:t>쿼리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 smtClean="0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2765256" y="1896929"/>
            <a:ext cx="2943922" cy="491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driver </a:t>
            </a:r>
            <a:r>
              <a:rPr lang="ko-KR" altLang="en-US" smtClean="0"/>
              <a:t>로딩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65256" y="2659223"/>
            <a:ext cx="2943922" cy="491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데이터베이스</a:t>
            </a:r>
            <a:r>
              <a:rPr lang="en-US" altLang="ko-KR" smtClean="0"/>
              <a:t> </a:t>
            </a:r>
            <a:r>
              <a:rPr lang="ko-KR" altLang="en-US" smtClean="0"/>
              <a:t>연결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65256" y="4183811"/>
            <a:ext cx="2943922" cy="491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query </a:t>
            </a:r>
            <a:r>
              <a:rPr lang="ko-KR" altLang="en-US" smtClean="0"/>
              <a:t>전송 객체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5256" y="3421517"/>
            <a:ext cx="2943922" cy="491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query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65256" y="4946105"/>
            <a:ext cx="2943922" cy="491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query </a:t>
            </a:r>
            <a:r>
              <a:rPr lang="ko-KR" altLang="en-US" smtClean="0"/>
              <a:t>실행</a:t>
            </a:r>
            <a:endParaRPr lang="ko-KR" altLang="en-US"/>
          </a:p>
        </p:txBody>
      </p:sp>
      <p:cxnSp>
        <p:nvCxnSpPr>
          <p:cNvPr id="11" name="직선 화살표 연결선 10"/>
          <p:cNvCxnSpPr>
            <a:stCxn id="4" idx="2"/>
            <a:endCxn id="6" idx="0"/>
          </p:cNvCxnSpPr>
          <p:nvPr/>
        </p:nvCxnSpPr>
        <p:spPr>
          <a:xfrm>
            <a:off x="4237217" y="2388130"/>
            <a:ext cx="0" cy="27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0"/>
          </p:cNvCxnSpPr>
          <p:nvPr/>
        </p:nvCxnSpPr>
        <p:spPr>
          <a:xfrm flipH="1">
            <a:off x="4237217" y="3141352"/>
            <a:ext cx="7436" cy="28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0"/>
          </p:cNvCxnSpPr>
          <p:nvPr/>
        </p:nvCxnSpPr>
        <p:spPr>
          <a:xfrm flipH="1">
            <a:off x="4237217" y="3904607"/>
            <a:ext cx="14873" cy="2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0"/>
          </p:cNvCxnSpPr>
          <p:nvPr/>
        </p:nvCxnSpPr>
        <p:spPr>
          <a:xfrm flipH="1">
            <a:off x="4237217" y="4674608"/>
            <a:ext cx="11158" cy="27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9253" y="3409734"/>
            <a:ext cx="354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D2Coding" panose="020B0609020101020101" pitchFamily="49" charset="-127"/>
              </a:rPr>
              <a:t>String </a:t>
            </a:r>
            <a:r>
              <a:rPr lang="en-US" altLang="ko-KR" sz="1400" err="1" smtClean="0">
                <a:latin typeface="D2Coding" panose="020B0609020101020101" pitchFamily="49" charset="-127"/>
              </a:rPr>
              <a:t>sql</a:t>
            </a:r>
            <a:r>
              <a:rPr lang="en-US" altLang="ko-KR" sz="1400" smtClean="0">
                <a:latin typeface="D2Coding" panose="020B0609020101020101" pitchFamily="49" charset="-127"/>
              </a:rPr>
              <a:t>;</a:t>
            </a:r>
            <a:endParaRPr lang="en-US" altLang="ko-KR" sz="1400">
              <a:latin typeface="D2Coding" panose="020B0609020101020101" pitchFamily="49" charset="-127"/>
            </a:endParaRPr>
          </a:p>
          <a:p>
            <a:r>
              <a:rPr lang="en-US" altLang="ko-KR" sz="1400" err="1" smtClean="0">
                <a:latin typeface="D2Coding" panose="020B0609020101020101" pitchFamily="49" charset="-127"/>
              </a:rPr>
              <a:t>sql</a:t>
            </a:r>
            <a:r>
              <a:rPr lang="en-US" altLang="ko-KR" sz="1400" smtClean="0">
                <a:latin typeface="D2Coding" panose="020B0609020101020101" pitchFamily="49" charset="-127"/>
              </a:rPr>
              <a:t> = "select from emp"; 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804" y="4136977"/>
            <a:ext cx="331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 smtClean="0">
                <a:solidFill>
                  <a:srgbClr val="FF0000"/>
                </a:solidFill>
                <a:latin typeface="D2Coding" panose="020B0609020101020101" pitchFamily="49" charset="-127"/>
              </a:rPr>
              <a:t>PreparedStatement</a:t>
            </a:r>
            <a:r>
              <a:rPr lang="en-US" altLang="ko-KR" sz="1400" smtClean="0">
                <a:latin typeface="D2Coding" panose="020B0609020101020101" pitchFamily="49" charset="-127"/>
              </a:rPr>
              <a:t> </a:t>
            </a:r>
            <a:r>
              <a:rPr lang="en-US" altLang="ko-KR" sz="1400" err="1" smtClean="0">
                <a:latin typeface="D2Coding" panose="020B0609020101020101" pitchFamily="49" charset="-127"/>
              </a:rPr>
              <a:t>pstmt</a:t>
            </a:r>
            <a:r>
              <a:rPr lang="en-US" altLang="ko-KR" sz="1400" smtClean="0">
                <a:latin typeface="D2Coding" panose="020B0609020101020101" pitchFamily="49" charset="-127"/>
              </a:rPr>
              <a:t>;</a:t>
            </a:r>
          </a:p>
          <a:p>
            <a:r>
              <a:rPr lang="en-US" altLang="ko-KR" sz="1400" err="1" smtClean="0">
                <a:latin typeface="D2Coding" panose="020B0609020101020101" pitchFamily="49" charset="-127"/>
              </a:rPr>
              <a:t>pstmt</a:t>
            </a:r>
            <a:r>
              <a:rPr lang="en-US" altLang="ko-KR" sz="1400" smtClean="0">
                <a:latin typeface="D2Coding" panose="020B0609020101020101" pitchFamily="49" charset="-127"/>
              </a:rPr>
              <a:t> = </a:t>
            </a:r>
            <a:r>
              <a:rPr lang="en-US" altLang="ko-KR" sz="1400" err="1" smtClean="0">
                <a:latin typeface="D2Coding" panose="020B0609020101020101" pitchFamily="49" charset="-127"/>
              </a:rPr>
              <a:t>conn.prepareStatement</a:t>
            </a:r>
            <a:r>
              <a:rPr lang="en-US" altLang="ko-KR" sz="1400" smtClean="0">
                <a:latin typeface="D2Coding" panose="020B0609020101020101" pitchFamily="49" charset="-127"/>
              </a:rPr>
              <a:t>(</a:t>
            </a:r>
            <a:r>
              <a:rPr lang="en-US" altLang="ko-KR" sz="1400" err="1" smtClean="0">
                <a:latin typeface="D2Coding" panose="020B0609020101020101" pitchFamily="49" charset="-127"/>
              </a:rPr>
              <a:t>sql</a:t>
            </a:r>
            <a:r>
              <a:rPr lang="en-US" altLang="ko-KR" sz="1400" smtClean="0">
                <a:latin typeface="D2Coding" panose="020B0609020101020101" pitchFamily="49" charset="-127"/>
              </a:rPr>
              <a:t>)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8054" y="4893034"/>
            <a:ext cx="276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ResultSet</a:t>
            </a:r>
            <a:r>
              <a:rPr lang="en-US" altLang="ko-KR" sz="1400" smtClean="0">
                <a:latin typeface="D2Coding" panose="020B0609020101020101" pitchFamily="49" charset="-127"/>
              </a:rPr>
              <a:t> rs;</a:t>
            </a:r>
          </a:p>
          <a:p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rs = </a:t>
            </a:r>
            <a:r>
              <a:rPr lang="en-US" altLang="ko-KR" sz="1400" smtClean="0">
                <a:latin typeface="D2Coding" panose="020B0609020101020101" pitchFamily="49" charset="-127"/>
              </a:rPr>
              <a:t>stmt.executeUpdate();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76984" y="5708399"/>
            <a:ext cx="2943922" cy="491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결과 집합</a:t>
            </a:r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238894" y="5419859"/>
            <a:ext cx="11158" cy="27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8054" y="5614876"/>
            <a:ext cx="276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rs.next();</a:t>
            </a:r>
          </a:p>
          <a:p>
            <a:r>
              <a:rPr lang="en-US" altLang="ko-KR" sz="1400" smtClean="0">
                <a:solidFill>
                  <a:srgbClr val="FF0000"/>
                </a:solidFill>
                <a:latin typeface="D2Coding" panose="020B0609020101020101" pitchFamily="49" charset="-127"/>
              </a:rPr>
              <a:t>rs.getString("salary")</a:t>
            </a:r>
            <a:endParaRPr lang="ko-KR" altLang="en-US" sz="1400">
              <a:latin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10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1.5 </a:t>
            </a:r>
            <a:r>
              <a:rPr lang="en-US" altLang="ko-KR" err="1" smtClean="0"/>
              <a:t>ResultSet</a:t>
            </a:r>
            <a:r>
              <a:rPr lang="ko-KR" altLang="en-US" smtClean="0"/>
              <a:t>에서 값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next() </a:t>
            </a:r>
            <a:r>
              <a:rPr lang="ko-KR" altLang="en-US" err="1" smtClean="0"/>
              <a:t>메서드로</a:t>
            </a:r>
            <a:r>
              <a:rPr lang="ko-KR" altLang="en-US" smtClean="0"/>
              <a:t> 데이터 조회 여부 확인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데이터 조회 위한 주요 </a:t>
            </a:r>
            <a:r>
              <a:rPr lang="ko-KR" altLang="en-US" err="1" smtClean="0"/>
              <a:t>메서드</a:t>
            </a:r>
            <a:endParaRPr lang="en-US" altLang="ko-KR" smtClean="0"/>
          </a:p>
          <a:p>
            <a:pPr lvl="1"/>
            <a:r>
              <a:rPr lang="en-US" altLang="ko-KR" err="1" smtClean="0"/>
              <a:t>getString</a:t>
            </a:r>
            <a:r>
              <a:rPr lang="en-US" altLang="ko-KR" smtClean="0"/>
              <a:t>()</a:t>
            </a:r>
          </a:p>
          <a:p>
            <a:pPr lvl="1"/>
            <a:r>
              <a:rPr lang="en-US" altLang="ko-KR" err="1" smtClean="0"/>
              <a:t>getInt</a:t>
            </a:r>
            <a:r>
              <a:rPr lang="en-US" altLang="ko-KR" smtClean="0"/>
              <a:t>(), </a:t>
            </a:r>
            <a:r>
              <a:rPr lang="en-US" altLang="ko-KR" err="1" smtClean="0"/>
              <a:t>getLong</a:t>
            </a:r>
            <a:r>
              <a:rPr lang="en-US" altLang="ko-KR" smtClean="0"/>
              <a:t>(), </a:t>
            </a:r>
            <a:r>
              <a:rPr lang="en-US" altLang="ko-KR" err="1" smtClean="0"/>
              <a:t>getFloat</a:t>
            </a:r>
            <a:r>
              <a:rPr lang="en-US" altLang="ko-KR" smtClean="0"/>
              <a:t>(), </a:t>
            </a:r>
            <a:r>
              <a:rPr lang="en-US" altLang="ko-KR" err="1" smtClean="0"/>
              <a:t>getDouble</a:t>
            </a:r>
            <a:r>
              <a:rPr lang="en-US" altLang="ko-KR" smtClean="0"/>
              <a:t>()</a:t>
            </a:r>
          </a:p>
          <a:p>
            <a:pPr lvl="1"/>
            <a:r>
              <a:rPr lang="en-US" altLang="ko-KR" err="1" smtClean="0"/>
              <a:t>getTimestamp</a:t>
            </a:r>
            <a:r>
              <a:rPr lang="en-US" altLang="ko-KR" smtClean="0"/>
              <a:t>(), </a:t>
            </a:r>
            <a:r>
              <a:rPr lang="en-US" altLang="ko-KR" err="1" smtClean="0"/>
              <a:t>getDate</a:t>
            </a:r>
            <a:r>
              <a:rPr lang="en-US" altLang="ko-KR" smtClean="0"/>
              <a:t>(), </a:t>
            </a:r>
            <a:r>
              <a:rPr lang="en-US" altLang="ko-KR" err="1" smtClean="0"/>
              <a:t>getTime</a:t>
            </a:r>
            <a:r>
              <a:rPr lang="en-US" altLang="ko-KR" smtClean="0"/>
              <a:t>()</a:t>
            </a:r>
            <a:endParaRPr lang="ko-KR" altLang="en-US"/>
          </a:p>
        </p:txBody>
      </p:sp>
      <p:pic>
        <p:nvPicPr>
          <p:cNvPr id="32770" name="Picture 2" descr="fig12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969" y="1857593"/>
            <a:ext cx="7782565" cy="198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041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 smtClean="0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 </a:t>
            </a:r>
            <a:r>
              <a:rPr lang="ko-KR" altLang="en-US" smtClean="0"/>
              <a:t>모듈화 </a:t>
            </a:r>
            <a:r>
              <a:rPr lang="en-US" altLang="ko-KR" smtClean="0"/>
              <a:t>DAO, DTO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981020"/>
            <a:ext cx="10763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67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2.1 </a:t>
            </a:r>
            <a:r>
              <a:rPr lang="ko-KR" altLang="en-US"/>
              <a:t>커녁션풀이란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mtClean="0"/>
              <a:t>요청 시 마다 커넥션 생성</a:t>
            </a:r>
            <a:endParaRPr lang="en-US" altLang="ko-KR" smtClean="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 smtClean="0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 smtClean="0"/>
          </a:p>
          <a:p>
            <a:pPr lvl="0">
              <a:defRPr/>
            </a:pPr>
            <a:r>
              <a:rPr lang="ko-KR" altLang="en-US" smtClean="0"/>
              <a:t>커넥션 </a:t>
            </a:r>
            <a:r>
              <a:rPr lang="ko-KR" altLang="en-US"/>
              <a:t>재사용하므로 </a:t>
            </a:r>
            <a:r>
              <a:rPr lang="ko-KR" altLang="en-US" err="1"/>
              <a:t>연결시간이</a:t>
            </a:r>
            <a:r>
              <a:rPr lang="ko-KR" altLang="en-US"/>
              <a:t> </a:t>
            </a:r>
            <a:r>
              <a:rPr lang="ko-KR" altLang="en-US" err="1"/>
              <a:t>줄어듬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066800" y="1852295"/>
            <a:ext cx="9448800" cy="1393825"/>
            <a:chOff x="1066800" y="1978025"/>
            <a:chExt cx="9448800" cy="1393825"/>
          </a:xfrm>
        </p:grpSpPr>
        <p:sp>
          <p:nvSpPr>
            <p:cNvPr id="7" name="직사각형 6"/>
            <p:cNvSpPr/>
            <p:nvPr/>
          </p:nvSpPr>
          <p:spPr>
            <a:xfrm>
              <a:off x="1354154" y="2405714"/>
              <a:ext cx="1443790" cy="5053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브라우저</a:t>
              </a:r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44014" y="2443814"/>
              <a:ext cx="1443790" cy="4251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WAS</a:t>
              </a:r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9" name="Picture 4" descr="데이터베이스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355" y="1978025"/>
              <a:ext cx="1336675" cy="133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직선 화살표 연결선 9"/>
            <p:cNvCxnSpPr>
              <a:stCxn id="7" idx="3"/>
              <a:endCxn id="8" idx="1"/>
            </p:cNvCxnSpPr>
            <p:nvPr/>
          </p:nvCxnSpPr>
          <p:spPr>
            <a:xfrm flipV="1">
              <a:off x="2797944" y="2656372"/>
              <a:ext cx="1246070" cy="2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80360" y="2263140"/>
              <a:ext cx="888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request</a:t>
              </a:r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8" idx="3"/>
              <a:endCxn id="9" idx="1"/>
            </p:cNvCxnSpPr>
            <p:nvPr/>
          </p:nvCxnSpPr>
          <p:spPr>
            <a:xfrm flipV="1">
              <a:off x="5487804" y="2646363"/>
              <a:ext cx="3194551" cy="10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37020" y="2647950"/>
              <a:ext cx="729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err="1" smtClean="0"/>
                <a:t>구문실행</a:t>
              </a:r>
              <a:endParaRPr lang="en-US" altLang="ko-KR" sz="160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8800" y="2708910"/>
              <a:ext cx="534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solidFill>
                    <a:srgbClr val="FF0000"/>
                  </a:solidFill>
                </a:rPr>
                <a:t>제거</a:t>
              </a:r>
              <a:endParaRPr lang="en-US" altLang="ko-KR" sz="1400" smtClean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38900" y="2324100"/>
              <a:ext cx="1173480" cy="285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400" smtClean="0"/>
                <a:t>Connection</a:t>
              </a:r>
              <a:endParaRPr lang="en-US" altLang="ko-KR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38800" y="2320290"/>
              <a:ext cx="534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solidFill>
                    <a:srgbClr val="FF0000"/>
                  </a:solidFill>
                </a:rPr>
                <a:t>생성</a:t>
              </a:r>
              <a:endParaRPr lang="en-US" altLang="ko-KR" sz="1400" smtClean="0">
                <a:solidFill>
                  <a:srgbClr val="FF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66800" y="2015490"/>
              <a:ext cx="9448800" cy="1356360"/>
            </a:xfrm>
            <a:prstGeom prst="rect">
              <a:avLst/>
            </a:prstGeom>
            <a:noFill/>
            <a:ln w="95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70610" y="3950970"/>
            <a:ext cx="9448800" cy="1604010"/>
            <a:chOff x="1070610" y="3928110"/>
            <a:chExt cx="9448800" cy="1604010"/>
          </a:xfrm>
        </p:grpSpPr>
        <p:sp>
          <p:nvSpPr>
            <p:cNvPr id="25" name="직사각형 24"/>
            <p:cNvSpPr/>
            <p:nvPr/>
          </p:nvSpPr>
          <p:spPr>
            <a:xfrm>
              <a:off x="6503670" y="4034790"/>
              <a:ext cx="1771650" cy="1120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7490" y="4301490"/>
              <a:ext cx="1112520" cy="285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400"/>
                <a:t>Connection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37974" y="4764104"/>
              <a:ext cx="1443790" cy="5053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브라우저</a:t>
              </a:r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6189" y="4806014"/>
              <a:ext cx="1443790" cy="3946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WAS</a:t>
              </a:r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18" name="Picture 4" descr="데이터베이스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3795" y="4130675"/>
              <a:ext cx="1336675" cy="133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화살표 연결선 18"/>
            <p:cNvCxnSpPr>
              <a:stCxn id="16" idx="3"/>
              <a:endCxn id="17" idx="1"/>
            </p:cNvCxnSpPr>
            <p:nvPr/>
          </p:nvCxnSpPr>
          <p:spPr>
            <a:xfrm flipV="1">
              <a:off x="2881764" y="5003332"/>
              <a:ext cx="1116000" cy="1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64180" y="4621530"/>
              <a:ext cx="888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request</a:t>
              </a:r>
              <a:endParaRPr lang="ko-KR" altLang="en-US"/>
            </a:p>
          </p:txBody>
        </p:sp>
        <p:cxnSp>
          <p:nvCxnSpPr>
            <p:cNvPr id="21" name="직선 화살표 연결선 20"/>
            <p:cNvCxnSpPr>
              <a:stCxn id="17" idx="3"/>
              <a:endCxn id="24" idx="1"/>
            </p:cNvCxnSpPr>
            <p:nvPr/>
          </p:nvCxnSpPr>
          <p:spPr>
            <a:xfrm flipV="1">
              <a:off x="5489979" y="5000625"/>
              <a:ext cx="1482321" cy="2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040880" y="5143500"/>
              <a:ext cx="729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err="1" smtClean="0"/>
                <a:t>구문실행</a:t>
              </a:r>
              <a:endParaRPr lang="en-US" altLang="ko-KR" sz="160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74180" y="4579620"/>
              <a:ext cx="1112520" cy="285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400"/>
                <a:t>Connection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72300" y="4857750"/>
              <a:ext cx="1112520" cy="285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400"/>
                <a:t>Connection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3985" y="3989070"/>
              <a:ext cx="1709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rgbClr val="00B050"/>
                  </a:solidFill>
                </a:rPr>
                <a:t>connection pool</a:t>
              </a:r>
            </a:p>
          </p:txBody>
        </p:sp>
        <p:cxnSp>
          <p:nvCxnSpPr>
            <p:cNvPr id="28" name="직선 화살표 연결선 27"/>
            <p:cNvCxnSpPr>
              <a:stCxn id="24" idx="3"/>
            </p:cNvCxnSpPr>
            <p:nvPr/>
          </p:nvCxnSpPr>
          <p:spPr>
            <a:xfrm>
              <a:off x="8084820" y="5000625"/>
              <a:ext cx="784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30240" y="4712970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solidFill>
                    <a:srgbClr val="FF0000"/>
                  </a:solidFill>
                </a:rPr>
                <a:t>할당</a:t>
              </a:r>
              <a:endParaRPr lang="en-US" altLang="ko-KR" sz="140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30240" y="5078730"/>
              <a:ext cx="5533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solidFill>
                    <a:srgbClr val="FF0000"/>
                  </a:solidFill>
                </a:rPr>
                <a:t>반납</a:t>
              </a:r>
              <a:endParaRPr lang="en-US" altLang="ko-KR" sz="1400" smtClean="0">
                <a:solidFill>
                  <a:srgbClr val="FF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70610" y="3928110"/>
              <a:ext cx="9448800" cy="1604010"/>
            </a:xfrm>
            <a:prstGeom prst="rect">
              <a:avLst/>
            </a:prstGeom>
            <a:noFill/>
            <a:ln w="95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459</Words>
  <Application>Microsoft Office PowerPoint</Application>
  <PresentationFormat>와이드스크린</PresentationFormat>
  <Paragraphs>162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D2Coding</vt:lpstr>
      <vt:lpstr>굴림</vt:lpstr>
      <vt:lpstr>맑은 고딕</vt:lpstr>
      <vt:lpstr>휴먼매직체</vt:lpstr>
      <vt:lpstr>휴먼모음T</vt:lpstr>
      <vt:lpstr>Arial</vt:lpstr>
      <vt:lpstr>Gill Sans MT</vt:lpstr>
      <vt:lpstr>Times New Roman</vt:lpstr>
      <vt:lpstr>Wingdings 2</vt:lpstr>
      <vt:lpstr>분할</vt:lpstr>
      <vt:lpstr>11. 데이터베이스</vt:lpstr>
      <vt:lpstr>1.1 JDBC 설정</vt:lpstr>
      <vt:lpstr>1.1 JDBC 설정</vt:lpstr>
      <vt:lpstr>1.2 JDBC 실행순서</vt:lpstr>
      <vt:lpstr>1.3 Connection - url</vt:lpstr>
      <vt:lpstr>1.4 JDBC 실행순서</vt:lpstr>
      <vt:lpstr>1.5 ResultSet에서 값 조회</vt:lpstr>
      <vt:lpstr>1.6 모듈화 DAO, DTO</vt:lpstr>
      <vt:lpstr>2.1 커녁션풀이란</vt:lpstr>
      <vt:lpstr>2.2 커넥션풀 설정</vt:lpstr>
      <vt:lpstr>2.3 커넥션풀 구현</vt:lpstr>
      <vt:lpstr>3.1 트랜잭션</vt:lpstr>
      <vt:lpstr>3.2 JDBC API에서의 트랜잭션 처리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admin</cp:lastModifiedBy>
  <cp:revision>175</cp:revision>
  <dcterms:created xsi:type="dcterms:W3CDTF">2022-07-12T04:31:09Z</dcterms:created>
  <dcterms:modified xsi:type="dcterms:W3CDTF">2022-07-19T04:41:39Z</dcterms:modified>
  <cp:version/>
</cp:coreProperties>
</file>