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3"/>
  </p:notesMasterIdLst>
  <p:sldIdLst>
    <p:sldId id="256" r:id="rId2"/>
    <p:sldId id="259" r:id="rId3"/>
    <p:sldId id="270" r:id="rId4"/>
    <p:sldId id="263" r:id="rId5"/>
    <p:sldId id="265" r:id="rId6"/>
    <p:sldId id="262" r:id="rId7"/>
    <p:sldId id="274" r:id="rId8"/>
    <p:sldId id="275" r:id="rId9"/>
    <p:sldId id="276" r:id="rId10"/>
    <p:sldId id="27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20" y="75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9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cap="none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3C805D-1AC7-43B1-ADFB-22A4D7169FB3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5731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1964"/>
            <a:ext cx="11029616" cy="407794"/>
          </a:xfrm>
        </p:spPr>
        <p:txBody>
          <a:bodyPr/>
          <a:lstStyle>
            <a:lvl1pPr>
              <a:defRPr sz="2400" cap="none" baseline="0"/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DC4F5EF-5C23-4AD2-9E8E-75367F761194}" type="datetime1">
              <a:rPr lang="en-US" altLang="ko-KR"/>
              <a:pPr lvl="0">
                <a:defRPr/>
              </a:pPr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790F-9B6C-4350-A611-7D34F947A1C1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1750B05-BF3F-49DF-BB03-5CFE3F431455}" type="datetime1">
              <a:rPr lang="en-US" altLang="ko-KR"/>
              <a:pPr lvl="0">
                <a:defRPr/>
              </a:pPr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573198"/>
          </a:xfrm>
          <a:prstGeom prst="rect">
            <a:avLst/>
          </a:prstGeom>
          <a:solidFill>
            <a:srgbClr val="1A3260">
              <a:alpha val="100000"/>
            </a:srgbClr>
          </a:solidFill>
          <a:ln w="1270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0" name="Title 1"/>
          <p:cNvSpPr>
            <a:spLocks noGrp="1"/>
          </p:cNvSpPr>
          <p:nvPr userDrawn="1">
            <p:ph type="title" idx="13"/>
          </p:nvPr>
        </p:nvSpPr>
        <p:spPr>
          <a:xfrm>
            <a:off x="581192" y="701964"/>
            <a:ext cx="11029616" cy="407794"/>
          </a:xfrm>
        </p:spPr>
        <p:txBody>
          <a:bodyPr vert="horz" lIns="91440" tIns="45720" rIns="91440" bIns="45720" anchor="b">
            <a:normAutofit/>
          </a:bodyPr>
          <a:lstStyle>
            <a:lvl1pPr>
              <a:defRPr sz="2400"/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all" spc="0" normalizeH="0" baseline="0">
                <a:solidFill>
                  <a:srgbClr val="FFFFFF"/>
                </a:solidFill>
                <a:latin typeface="Gill Sans MT"/>
                <a:ea typeface="휴먼매직체"/>
                <a:cs typeface="휴먼매직체"/>
              </a:rPr>
              <a:t>마스터 제목 스타일 편집</a:t>
            </a:r>
            <a:endParaRPr kumimoji="0" lang="en-US" sz="2200" b="0" i="0" u="none" strike="noStrike" kern="1200" cap="all" spc="0" normalizeH="0" baseline="0">
              <a:solidFill>
                <a:srgbClr val="FFFFFF"/>
              </a:solidFill>
              <a:latin typeface="Gill Sans MT"/>
              <a:ea typeface="Gill Sans MT"/>
              <a:cs typeface="Gill Sans M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039E5DB-0866-4626-8295-5737688E7897}" type="datetime1">
              <a:rPr lang="en-US" altLang="ko-KR"/>
              <a:pPr lvl="0">
                <a:defRPr/>
              </a:pPr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573198"/>
          </a:xfrm>
          <a:prstGeom prst="rect">
            <a:avLst/>
          </a:prstGeom>
          <a:solidFill>
            <a:srgbClr val="1A3260">
              <a:alpha val="100000"/>
            </a:srgbClr>
          </a:solidFill>
          <a:ln w="1270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4" name="Title 1"/>
          <p:cNvSpPr>
            <a:spLocks noGrp="1"/>
          </p:cNvSpPr>
          <p:nvPr userDrawn="1">
            <p:ph type="title" idx="13"/>
          </p:nvPr>
        </p:nvSpPr>
        <p:spPr>
          <a:xfrm>
            <a:off x="581192" y="701964"/>
            <a:ext cx="11029616" cy="407794"/>
          </a:xfrm>
        </p:spPr>
        <p:txBody>
          <a:bodyPr vert="horz" lIns="91440" tIns="45720" rIns="91440" bIns="45720" anchor="b">
            <a:normAutofit/>
          </a:bodyPr>
          <a:lstStyle>
            <a:lvl1pPr>
              <a:defRPr sz="2300"/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all" spc="0" normalizeH="0" baseline="0">
                <a:solidFill>
                  <a:srgbClr val="FFFFFF"/>
                </a:solidFill>
                <a:latin typeface="Gill Sans MT"/>
                <a:ea typeface="휴먼매직체"/>
                <a:cs typeface="휴먼매직체"/>
              </a:rPr>
              <a:t>마스터 제목 스타일 편집</a:t>
            </a:r>
            <a:endParaRPr kumimoji="0" lang="en-US" sz="2200" b="0" i="0" u="none" strike="noStrike" kern="1200" cap="all" spc="0" normalizeH="0" baseline="0">
              <a:solidFill>
                <a:srgbClr val="FFFFFF"/>
              </a:solidFill>
              <a:latin typeface="Gill Sans MT"/>
              <a:ea typeface="Gill Sans MT"/>
              <a:cs typeface="Gill Sans MT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BDA82D-D751-4216-9DFF-7D43724B2F89}" type="datetime1">
              <a:rPr lang="en-US" altLang="ko-KR"/>
              <a:pPr lvl="0">
                <a:defRPr/>
              </a:pPr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573198"/>
          </a:xfrm>
          <a:prstGeom prst="rect">
            <a:avLst/>
          </a:prstGeom>
          <a:solidFill>
            <a:srgbClr val="1A3260">
              <a:alpha val="100000"/>
            </a:srgbClr>
          </a:solidFill>
          <a:ln w="1270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2" name="Title 1"/>
          <p:cNvSpPr>
            <a:spLocks noGrp="1"/>
          </p:cNvSpPr>
          <p:nvPr userDrawn="1">
            <p:ph type="title" idx="13"/>
          </p:nvPr>
        </p:nvSpPr>
        <p:spPr>
          <a:xfrm>
            <a:off x="581192" y="701964"/>
            <a:ext cx="11029616" cy="407794"/>
          </a:xfrm>
        </p:spPr>
        <p:txBody>
          <a:bodyPr vert="horz" lIns="91440" tIns="45720" rIns="91440" bIns="45720" anchor="b">
            <a:normAutofit/>
          </a:bodyPr>
          <a:lstStyle>
            <a:lvl1pPr>
              <a:defRPr cap="none" baseline="0"/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all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휴먼매직체"/>
              </a:rPr>
              <a:t>마스터 제목 스타일 편집</a:t>
            </a:r>
            <a:endParaRPr kumimoji="0" lang="en-US" sz="2200" b="0" i="0" u="none" strike="noStrike" kern="1200" cap="all" spc="0" normalizeH="0" baseline="0" dirty="0">
              <a:solidFill>
                <a:srgbClr val="FFFFFF"/>
              </a:solidFill>
              <a:latin typeface="Gill Sans MT"/>
              <a:ea typeface="Gill Sans MT"/>
              <a:cs typeface="Gill Sans MT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1CC8-3B3D-4FA3-90D0-08A682841FAF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5BB3-AAEC-434F-9358-11C56D21E126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6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8B8565-93CE-4E00-938C-D67B20C9DFCB}" type="datetime1">
              <a:rPr lang="en-US" altLang="ko-KR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12. EL(</a:t>
            </a:r>
            <a:r>
              <a:rPr lang="en-US" altLang="ko-KR" sz="1400" dirty="0" err="1" smtClean="0"/>
              <a:t>Exepress</a:t>
            </a:r>
            <a:r>
              <a:rPr lang="en-US" altLang="ko-KR" sz="1400" baseline="0" dirty="0" smtClean="0"/>
              <a:t> Language)</a:t>
            </a:r>
            <a:endParaRPr lang="ko-KR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12. </a:t>
            </a:r>
            <a:r>
              <a:rPr lang="en-US" altLang="ko-KR" dirty="0" smtClean="0"/>
              <a:t>EL(Expression Language)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 EL </a:t>
            </a:r>
            <a:r>
              <a:rPr lang="ko-KR" altLang="en-US"/>
              <a:t>개요</a:t>
            </a:r>
          </a:p>
          <a:p>
            <a:pPr lvl="0">
              <a:defRPr/>
            </a:pPr>
            <a:r>
              <a:rPr lang="en-US" altLang="ko-KR"/>
              <a:t>2 </a:t>
            </a:r>
            <a:r>
              <a:rPr lang="ko-KR" altLang="en-US"/>
              <a:t>내장객체</a:t>
            </a:r>
          </a:p>
          <a:p>
            <a:pPr lvl="0">
              <a:defRPr/>
            </a:pPr>
            <a:r>
              <a:rPr lang="en-US" altLang="ko-KR"/>
              <a:t>3 </a:t>
            </a:r>
            <a:r>
              <a:rPr lang="ko-KR" altLang="en-US"/>
              <a:t>정보추출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idx="13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3.1 request </a:t>
            </a:r>
            <a:r>
              <a:rPr lang="ko-KR" altLang="en-US"/>
              <a:t>정보추출</a:t>
            </a:r>
            <a:r>
              <a:rPr lang="en-US" altLang="ko-KR"/>
              <a:t> 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2082827" y="4231982"/>
            <a:ext cx="8794154" cy="568022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&lt;%=((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EmpVO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)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request.getAtytribute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("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emp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")).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getfirstName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() %&gt;</a:t>
            </a:r>
          </a:p>
        </p:txBody>
      </p:sp>
      <p:cxnSp>
        <p:nvCxnSpPr>
          <p:cNvPr id="6" name="직선 화살표 연결선 6"/>
          <p:cNvCxnSpPr/>
          <p:nvPr/>
        </p:nvCxnSpPr>
        <p:spPr>
          <a:xfrm flipH="1">
            <a:off x="5780413" y="3138616"/>
            <a:ext cx="2549" cy="978938"/>
          </a:xfrm>
          <a:prstGeom prst="straightConnector1">
            <a:avLst/>
          </a:prstGeom>
          <a:noFill/>
          <a:ln w="12700" cap="rnd" cmpd="sng" algn="ctr">
            <a:solidFill>
              <a:srgbClr val="172D56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7" name="직사각형 8"/>
          <p:cNvSpPr/>
          <p:nvPr/>
        </p:nvSpPr>
        <p:spPr>
          <a:xfrm>
            <a:off x="1173017" y="2014218"/>
            <a:ext cx="9830577" cy="1136756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	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request.setAttribute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("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emp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", 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dao.select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(id));</a:t>
            </a:r>
          </a:p>
          <a:p>
            <a:pPr marL="0" lv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 	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request.getRequestDispatcher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("/WEB-INF/views/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emp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/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emp.jsp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")</a:t>
            </a:r>
          </a:p>
          <a:p>
            <a:pPr marL="0" lv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		      .forward(request, response);</a:t>
            </a:r>
          </a:p>
        </p:txBody>
      </p:sp>
      <p:sp>
        <p:nvSpPr>
          <p:cNvPr id="16" name="TextBox 7"/>
          <p:cNvSpPr txBox="1"/>
          <p:nvPr/>
        </p:nvSpPr>
        <p:spPr>
          <a:xfrm>
            <a:off x="1186010" y="1576801"/>
            <a:ext cx="1036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Gill Sans MT"/>
              </a:rPr>
              <a:t>서블릿</a:t>
            </a:r>
          </a:p>
        </p:txBody>
      </p:sp>
      <p:sp>
        <p:nvSpPr>
          <p:cNvPr id="17" name="TextBox 7"/>
          <p:cNvSpPr txBox="1"/>
          <p:nvPr/>
        </p:nvSpPr>
        <p:spPr>
          <a:xfrm>
            <a:off x="1062988" y="4303998"/>
            <a:ext cx="1036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Gill Sans MT"/>
              </a:rPr>
              <a:t>표현식</a:t>
            </a:r>
          </a:p>
        </p:txBody>
      </p:sp>
      <p:sp>
        <p:nvSpPr>
          <p:cNvPr id="18" name="직사각형 5"/>
          <p:cNvSpPr/>
          <p:nvPr/>
        </p:nvSpPr>
        <p:spPr>
          <a:xfrm>
            <a:off x="2082827" y="4868948"/>
            <a:ext cx="8794154" cy="568022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${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requestScope.emp.firstName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 }  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  또는  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${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emp.firstName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 }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1062988" y="4942959"/>
            <a:ext cx="1036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Gill Sans MT"/>
              </a:rPr>
              <a:t>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3.2 EL</a:t>
            </a:r>
            <a:r>
              <a:rPr lang="ko-KR" altLang="en-US"/>
              <a:t>에서 객체에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${</a:t>
            </a:r>
            <a:r>
              <a:rPr lang="en-US"/>
              <a:t>&lt;</a:t>
            </a:r>
            <a:r>
              <a:rPr lang="ko-KR" altLang="en-US"/>
              <a:t>표현</a:t>
            </a:r>
            <a:r>
              <a:rPr lang="en-US"/>
              <a:t>1&gt;.&lt;</a:t>
            </a:r>
            <a:r>
              <a:rPr lang="ko-KR" altLang="en-US"/>
              <a:t>표현</a:t>
            </a:r>
            <a:r>
              <a:rPr lang="en-US"/>
              <a:t>2&gt;} </a:t>
            </a:r>
            <a:r>
              <a:rPr lang="ko-KR" altLang="en-US"/>
              <a:t>형식 사용</a:t>
            </a:r>
          </a:p>
          <a:p>
            <a:pPr lvl="0">
              <a:defRPr/>
            </a:pPr>
            <a:r>
              <a:rPr lang="ko-KR" altLang="en-US"/>
              <a:t>처리 과정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&lt;</a:t>
            </a:r>
            <a:r>
              <a:rPr lang="ko-KR" altLang="en-US"/>
              <a:t>표현</a:t>
            </a:r>
            <a:r>
              <a:rPr lang="en-US"/>
              <a:t>1&gt;</a:t>
            </a:r>
            <a:r>
              <a:rPr lang="ko-KR" altLang="en-US"/>
              <a:t>을</a:t>
            </a:r>
            <a:r>
              <a:rPr lang="en-US"/>
              <a:t> &lt;</a:t>
            </a:r>
            <a:r>
              <a:rPr lang="ko-KR" altLang="en-US"/>
              <a:t>값</a:t>
            </a:r>
            <a:r>
              <a:rPr lang="en-US"/>
              <a:t>1&gt;</a:t>
            </a:r>
            <a:r>
              <a:rPr lang="ko-KR" altLang="en-US"/>
              <a:t>로 변환한다</a:t>
            </a:r>
            <a:r>
              <a:rPr lang="en-US"/>
              <a:t>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&lt;</a:t>
            </a:r>
            <a:r>
              <a:rPr lang="ko-KR" altLang="en-US"/>
              <a:t>값</a:t>
            </a:r>
            <a:r>
              <a:rPr lang="en-US"/>
              <a:t>1&gt;</a:t>
            </a:r>
            <a:r>
              <a:rPr lang="ko-KR" altLang="en-US"/>
              <a:t>이</a:t>
            </a:r>
            <a:r>
              <a:rPr lang="en-US"/>
              <a:t> null</a:t>
            </a:r>
            <a:r>
              <a:rPr lang="ko-KR" altLang="en-US"/>
              <a:t>이면</a:t>
            </a:r>
            <a:r>
              <a:rPr lang="en-US"/>
              <a:t> null</a:t>
            </a:r>
            <a:r>
              <a:rPr lang="ko-KR" altLang="en-US"/>
              <a:t>을 리턴하고  </a:t>
            </a:r>
            <a:r>
              <a:rPr lang="en-US"/>
              <a:t>&lt;</a:t>
            </a:r>
            <a:r>
              <a:rPr lang="ko-KR" altLang="en-US"/>
              <a:t>값</a:t>
            </a:r>
            <a:r>
              <a:rPr lang="en-US"/>
              <a:t>1&gt;</a:t>
            </a:r>
            <a:r>
              <a:rPr lang="ko-KR" altLang="en-US"/>
              <a:t>이</a:t>
            </a:r>
            <a:r>
              <a:rPr lang="en-US"/>
              <a:t> null</a:t>
            </a:r>
            <a:r>
              <a:rPr lang="ko-KR" altLang="en-US"/>
              <a:t>이 아닐 경우</a:t>
            </a:r>
            <a:r>
              <a:rPr lang="en-US"/>
              <a:t> &lt;</a:t>
            </a:r>
            <a:r>
              <a:rPr lang="ko-KR" altLang="en-US"/>
              <a:t>표현</a:t>
            </a:r>
            <a:r>
              <a:rPr lang="en-US"/>
              <a:t>2&gt;</a:t>
            </a:r>
            <a:r>
              <a:rPr lang="ko-KR" altLang="en-US"/>
              <a:t>를</a:t>
            </a:r>
            <a:r>
              <a:rPr lang="en-US"/>
              <a:t> &lt;</a:t>
            </a:r>
            <a:r>
              <a:rPr lang="ko-KR" altLang="en-US"/>
              <a:t>값</a:t>
            </a:r>
            <a:r>
              <a:rPr lang="en-US"/>
              <a:t>2&gt;</a:t>
            </a:r>
            <a:r>
              <a:rPr lang="ko-KR" altLang="en-US"/>
              <a:t>로 변환한다</a:t>
            </a:r>
            <a:r>
              <a:rPr lang="en-US"/>
              <a:t>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&lt;</a:t>
            </a:r>
            <a:r>
              <a:rPr lang="ko-KR" altLang="en-US"/>
              <a:t>값</a:t>
            </a:r>
            <a:r>
              <a:rPr lang="en-US"/>
              <a:t>1&gt;</a:t>
            </a:r>
            <a:r>
              <a:rPr lang="ko-KR" altLang="en-US"/>
              <a:t>이</a:t>
            </a:r>
            <a:r>
              <a:rPr lang="en-US"/>
              <a:t> Map, List, </a:t>
            </a:r>
            <a:r>
              <a:rPr lang="ko-KR" altLang="en-US"/>
              <a:t>배열인 경우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/>
              <a:t>&lt;</a:t>
            </a:r>
            <a:r>
              <a:rPr lang="ko-KR" altLang="en-US"/>
              <a:t>값</a:t>
            </a:r>
            <a:r>
              <a:rPr lang="en-US"/>
              <a:t>1&gt;</a:t>
            </a:r>
            <a:r>
              <a:rPr lang="ko-KR" altLang="en-US"/>
              <a:t>이</a:t>
            </a:r>
            <a:r>
              <a:rPr lang="en-US"/>
              <a:t> Map</a:t>
            </a:r>
            <a:r>
              <a:rPr lang="ko-KR" altLang="en-US"/>
              <a:t>이면  </a:t>
            </a:r>
            <a:r>
              <a:rPr lang="en-US" altLang="ko-KR"/>
              <a:t>&lt;</a:t>
            </a:r>
            <a:r>
              <a:rPr lang="ko-KR" altLang="en-US"/>
              <a:t>값</a:t>
            </a:r>
            <a:r>
              <a:rPr lang="en-US"/>
              <a:t>1&gt;.containsKey(&lt;</a:t>
            </a:r>
            <a:r>
              <a:rPr lang="ko-KR" altLang="en-US"/>
              <a:t>값</a:t>
            </a:r>
            <a:r>
              <a:rPr lang="en-US"/>
              <a:t>2&gt;)</a:t>
            </a:r>
            <a:r>
              <a:rPr lang="ko-KR" altLang="en-US"/>
              <a:t>가</a:t>
            </a:r>
            <a:r>
              <a:rPr lang="en-US"/>
              <a:t> false</a:t>
            </a:r>
            <a:r>
              <a:rPr lang="ko-KR" altLang="en-US"/>
              <a:t>이면</a:t>
            </a:r>
            <a:r>
              <a:rPr lang="en-US"/>
              <a:t> null</a:t>
            </a:r>
            <a:r>
              <a:rPr lang="ko-KR" altLang="en-US"/>
              <a:t>을 리턴하고 그렇지 않으면</a:t>
            </a:r>
            <a:r>
              <a:rPr lang="en-US"/>
              <a:t> &lt;</a:t>
            </a:r>
            <a:r>
              <a:rPr lang="ko-KR" altLang="en-US"/>
              <a:t>값</a:t>
            </a:r>
            <a:r>
              <a:rPr lang="en-US"/>
              <a:t>1&gt;.get(&lt;</a:t>
            </a:r>
            <a:r>
              <a:rPr lang="ko-KR" altLang="en-US"/>
              <a:t>값</a:t>
            </a:r>
            <a:r>
              <a:rPr lang="en-US"/>
              <a:t>2&gt;)</a:t>
            </a:r>
            <a:r>
              <a:rPr lang="ko-KR" altLang="en-US"/>
              <a:t>를 리턴한다</a:t>
            </a:r>
            <a:r>
              <a:rPr lang="en-US"/>
              <a:t>.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/>
              <a:t>&lt;</a:t>
            </a:r>
            <a:r>
              <a:rPr lang="ko-KR" altLang="en-US"/>
              <a:t>값</a:t>
            </a:r>
            <a:r>
              <a:rPr lang="en-US"/>
              <a:t>1&gt;</a:t>
            </a:r>
            <a:r>
              <a:rPr lang="ko-KR" altLang="en-US"/>
              <a:t>이</a:t>
            </a:r>
            <a:r>
              <a:rPr lang="en-US"/>
              <a:t> List</a:t>
            </a:r>
            <a:r>
              <a:rPr lang="ko-KR" altLang="en-US"/>
              <a:t>나 배열이면 </a:t>
            </a:r>
            <a:r>
              <a:rPr lang="en-US"/>
              <a:t>&lt;</a:t>
            </a:r>
            <a:r>
              <a:rPr lang="ko-KR" altLang="en-US"/>
              <a:t>값</a:t>
            </a:r>
            <a:r>
              <a:rPr lang="en-US"/>
              <a:t>2&gt;</a:t>
            </a:r>
            <a:r>
              <a:rPr lang="ko-KR" altLang="en-US"/>
              <a:t>가 정수 값인지 검사한다</a:t>
            </a:r>
            <a:r>
              <a:rPr lang="en-US"/>
              <a:t>. (</a:t>
            </a:r>
            <a:r>
              <a:rPr lang="ko-KR" altLang="en-US"/>
              <a:t>정수 값이 아닐 경우 에러 발생</a:t>
            </a:r>
            <a:r>
              <a:rPr lang="en-US"/>
              <a:t>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/>
              <a:t>&lt;</a:t>
            </a:r>
            <a:r>
              <a:rPr lang="ko-KR" altLang="en-US"/>
              <a:t>값</a:t>
            </a:r>
            <a:r>
              <a:rPr lang="en-US"/>
              <a:t>1&gt;.get(&lt;</a:t>
            </a:r>
            <a:r>
              <a:rPr lang="ko-KR" altLang="en-US"/>
              <a:t>값</a:t>
            </a:r>
            <a:r>
              <a:rPr lang="en-US"/>
              <a:t>2&gt;) </a:t>
            </a:r>
            <a:r>
              <a:rPr lang="ko-KR" altLang="en-US"/>
              <a:t>또는</a:t>
            </a:r>
            <a:r>
              <a:rPr lang="en-US"/>
              <a:t> Array.get(&lt;</a:t>
            </a:r>
            <a:r>
              <a:rPr lang="ko-KR" altLang="en-US"/>
              <a:t>값</a:t>
            </a:r>
            <a:r>
              <a:rPr lang="en-US"/>
              <a:t>1&gt;, &lt;</a:t>
            </a:r>
            <a:r>
              <a:rPr lang="ko-KR" altLang="en-US"/>
              <a:t>값</a:t>
            </a:r>
            <a:r>
              <a:rPr lang="en-US"/>
              <a:t>2&gt;)</a:t>
            </a:r>
            <a:r>
              <a:rPr lang="ko-KR" altLang="en-US"/>
              <a:t>를 리턴한다</a:t>
            </a:r>
            <a:r>
              <a:rPr lang="en-US"/>
              <a:t>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/>
              <a:t>&lt;</a:t>
            </a:r>
            <a:r>
              <a:rPr lang="ko-KR" altLang="en-US"/>
              <a:t>값</a:t>
            </a:r>
            <a:r>
              <a:rPr lang="en-US"/>
              <a:t>1&gt;</a:t>
            </a:r>
            <a:r>
              <a:rPr lang="ko-KR" altLang="en-US"/>
              <a:t>이 다른 객체이면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/>
              <a:t>&lt;</a:t>
            </a:r>
            <a:r>
              <a:rPr lang="ko-KR" altLang="en-US"/>
              <a:t>값</a:t>
            </a:r>
            <a:r>
              <a:rPr lang="en-US"/>
              <a:t>2&gt;</a:t>
            </a:r>
            <a:r>
              <a:rPr lang="ko-KR" altLang="en-US"/>
              <a:t>를 문자열로 변환한다</a:t>
            </a:r>
            <a:r>
              <a:rPr lang="en-US"/>
              <a:t>.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/>
              <a:t>&lt;</a:t>
            </a:r>
            <a:r>
              <a:rPr lang="ko-KR" altLang="en-US"/>
              <a:t>값</a:t>
            </a:r>
            <a:r>
              <a:rPr lang="en-US"/>
              <a:t>1&gt;</a:t>
            </a:r>
            <a:r>
              <a:rPr lang="ko-KR" altLang="en-US"/>
              <a:t>이 이름이</a:t>
            </a:r>
            <a:r>
              <a:rPr lang="en-US"/>
              <a:t> &lt;</a:t>
            </a:r>
            <a:r>
              <a:rPr lang="ko-KR" altLang="en-US"/>
              <a:t>값</a:t>
            </a:r>
            <a:r>
              <a:rPr lang="en-US"/>
              <a:t>2&gt;</a:t>
            </a:r>
            <a:r>
              <a:rPr lang="ko-KR" altLang="en-US"/>
              <a:t>이고 읽기 가능한 프로퍼티를 포함하고 있다면 프로퍼티의 값을 리턴하고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ko-KR" altLang="en-US"/>
              <a:t>아니면 에러를 발생한다</a:t>
            </a:r>
            <a:r>
              <a:rPr lang="en-US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1.1</a:t>
            </a:r>
            <a:r>
              <a:rPr lang="ko-KR" altLang="en-US"/>
              <a:t> </a:t>
            </a:r>
            <a:r>
              <a:rPr lang="en-US" altLang="ko-KR"/>
              <a:t>EL</a:t>
            </a:r>
            <a:r>
              <a:rPr lang="ko-KR" altLang="en-US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>
                <a:latin typeface="+mn-ea"/>
              </a:rPr>
              <a:t>표현식 </a:t>
            </a:r>
            <a:r>
              <a:rPr lang="ko-KR" altLang="en-US" dirty="0">
                <a:latin typeface="+mn-ea"/>
              </a:rPr>
              <a:t>또는 액션 태그를 대신해서 값을 표현하는 언어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3094488" y="2687474"/>
            <a:ext cx="2475346" cy="794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&lt;%= value %&gt;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27397" y="2687474"/>
            <a:ext cx="2475346" cy="794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${ value }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>
            <a:off x="5569834" y="3084638"/>
            <a:ext cx="105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3992" y="3481802"/>
            <a:ext cx="1036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latin typeface="+mn-ea"/>
              </a:rPr>
              <a:t>표현식</a:t>
            </a:r>
            <a:endParaRPr lang="en-US" altLang="ko-KR" sz="20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8705" y="3481802"/>
            <a:ext cx="1036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>
                <a:latin typeface="+mn-ea"/>
              </a:rPr>
              <a:t>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1.1 EL</a:t>
            </a:r>
            <a:r>
              <a:rPr lang="ko-KR" altLang="en-US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request</a:t>
            </a:r>
            <a:r>
              <a:rPr lang="ko-KR" altLang="en-US"/>
              <a:t>나 </a:t>
            </a:r>
            <a:r>
              <a:rPr lang="en-US" altLang="ko-KR"/>
              <a:t>session </a:t>
            </a:r>
            <a:r>
              <a:rPr lang="ko-KR" altLang="en-US"/>
              <a:t>속성으로 전달한 값을 출력</a:t>
            </a:r>
          </a:p>
          <a:p>
            <a:pPr lvl="0">
              <a:defRPr/>
            </a:pPr>
            <a:r>
              <a:rPr lang="en-US" altLang="ko-KR"/>
              <a:t>null </a:t>
            </a:r>
            <a:r>
              <a:rPr lang="ko-KR" altLang="en-US"/>
              <a:t>체크</a:t>
            </a:r>
            <a:r>
              <a:rPr lang="en-US" altLang="ko-KR"/>
              <a:t>,</a:t>
            </a:r>
            <a:r>
              <a:rPr lang="ko-KR" altLang="en-US"/>
              <a:t> 자동형변환</a:t>
            </a:r>
            <a:r>
              <a:rPr lang="en-US" altLang="ko-KR"/>
              <a:t>,</a:t>
            </a:r>
            <a:r>
              <a:rPr lang="ko-KR" altLang="en-US"/>
              <a:t> 간단한 표현식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73017" y="3048727"/>
            <a:ext cx="9485938" cy="635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&lt;jsp:getProperty name="member" property="name"/&gt;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73017" y="4917782"/>
            <a:ext cx="9485938" cy="635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${member.name }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5" idx="2"/>
            <a:endCxn id="6" idx="0"/>
          </p:cNvCxnSpPr>
          <p:nvPr/>
        </p:nvCxnSpPr>
        <p:spPr>
          <a:xfrm>
            <a:off x="5915986" y="3684305"/>
            <a:ext cx="0" cy="12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173017" y="2319017"/>
            <a:ext cx="9485938" cy="635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&lt;%=((MemberVO)request.getAttribute("member")).getName()% /&gt;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1.2 </a:t>
            </a:r>
            <a:r>
              <a:rPr lang="en-US" altLang="ko-KR" dirty="0"/>
              <a:t>EL </a:t>
            </a:r>
            <a:r>
              <a:rPr lang="ko-KR" altLang="en-US" dirty="0"/>
              <a:t>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불리언</a:t>
            </a:r>
            <a:r>
              <a:rPr lang="en-US" dirty="0"/>
              <a:t>(Boolean) - true </a:t>
            </a:r>
            <a:r>
              <a:rPr lang="en-US" altLang="ko-KR" dirty="0"/>
              <a:t>,</a:t>
            </a:r>
            <a:r>
              <a:rPr lang="en-US" dirty="0"/>
              <a:t> false</a:t>
            </a:r>
          </a:p>
          <a:p>
            <a:pPr lvl="0">
              <a:defRPr/>
            </a:pPr>
            <a:r>
              <a:rPr lang="ko-KR" altLang="en-US" dirty="0"/>
              <a:t>숫자          </a:t>
            </a:r>
            <a:r>
              <a:rPr lang="en-US" dirty="0"/>
              <a:t>- </a:t>
            </a:r>
            <a:r>
              <a:rPr lang="en-US" altLang="ko-KR" dirty="0"/>
              <a:t>4,</a:t>
            </a:r>
            <a:r>
              <a:rPr lang="ko-KR" altLang="en-US" dirty="0"/>
              <a:t>  </a:t>
            </a:r>
            <a:r>
              <a:rPr lang="en-US" altLang="ko-KR" dirty="0"/>
              <a:t>3.5,</a:t>
            </a:r>
            <a:r>
              <a:rPr lang="en-US" dirty="0"/>
              <a:t> 3.24e3</a:t>
            </a:r>
          </a:p>
          <a:p>
            <a:pPr lvl="0">
              <a:defRPr/>
            </a:pPr>
            <a:r>
              <a:rPr lang="ko-KR" altLang="en-US" dirty="0"/>
              <a:t>문자열        </a:t>
            </a:r>
            <a:r>
              <a:rPr lang="en-US" dirty="0"/>
              <a:t> -  </a:t>
            </a:r>
            <a:r>
              <a:rPr lang="en-US" altLang="ko-KR" dirty="0"/>
              <a:t>''</a:t>
            </a:r>
            <a:r>
              <a:rPr 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dirty="0"/>
              <a:t>"".</a:t>
            </a:r>
          </a:p>
          <a:p>
            <a:pPr lvl="0">
              <a:defRPr/>
            </a:pPr>
            <a:r>
              <a:rPr lang="ko-KR" altLang="en-US" dirty="0"/>
              <a:t>널           </a:t>
            </a:r>
            <a:r>
              <a:rPr lang="en-US" dirty="0"/>
              <a:t> - null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8" name="직사각형 8"/>
          <p:cNvSpPr/>
          <p:nvPr/>
        </p:nvSpPr>
        <p:spPr>
          <a:xfrm>
            <a:off x="5338119" y="1475497"/>
            <a:ext cx="1804087" cy="1650761"/>
          </a:xfrm>
          <a:prstGeom prst="rect">
            <a:avLst/>
          </a:prstGeom>
          <a:solidFill>
            <a:schemeClr val="accent2"/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${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true </a:t>
            </a:r>
            <a:r>
              <a:rPr kumimoji="0" lang="en-US" altLang="ko-KR" sz="1800" b="0" i="0" u="none" strike="noStrike" kern="1200" cap="none" spc="0" normalizeH="0" baseline="0" dirty="0" smtClean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dirty="0">
                <a:solidFill>
                  <a:schemeClr val="lt1"/>
                </a:solidFill>
                <a:ea typeface="휴먼매직체"/>
                <a:cs typeface="Gill Sans MT"/>
              </a:rPr>
              <a:t>${50</a:t>
            </a:r>
            <a:r>
              <a:rPr lang="en-US" altLang="ko-KR" dirty="0" smtClean="0">
                <a:solidFill>
                  <a:schemeClr val="lt1"/>
                </a:solidFill>
                <a:ea typeface="휴먼매직체"/>
                <a:cs typeface="Gill Sans MT"/>
              </a:rPr>
              <a:t>}</a:t>
            </a:r>
            <a:endParaRPr kumimoji="0" lang="en-US" altLang="ko-KR" sz="1800" b="0" i="0" u="none" strike="noStrike" kern="1200" cap="none" spc="0" normalizeH="0" baseline="0" dirty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  <a:p>
            <a:pPr lvl="0">
              <a:spcBef>
                <a:spcPts val="600"/>
              </a:spcBef>
              <a:defRPr/>
            </a:pPr>
            <a:r>
              <a:rPr kumimoji="0" lang="en-US" altLang="ko-KR" sz="1800" b="0" i="0" u="none" strike="noStrike" kern="1200" cap="none" spc="0" normalizeH="0" baseline="0" dirty="0" smtClean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${</a:t>
            </a:r>
            <a:r>
              <a:rPr lang="en-US" altLang="ko-KR" dirty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kumimoji="0" lang="en-US" altLang="ko-KR" b="0" i="0" u="none" strike="noStrike" kern="1200" cap="none" spc="0" normalizeH="0" baseline="0" dirty="0" smtClean="0">
                <a:solidFill>
                  <a:schemeClr val="lt1"/>
                </a:solidFill>
                <a:latin typeface="Gill Sans MT"/>
                <a:ea typeface="휴먼매직체"/>
                <a:cs typeface="Gill Sans MT"/>
              </a:rPr>
              <a:t>success</a:t>
            </a:r>
            <a:r>
              <a:rPr lang="en-US" altLang="ko-KR" dirty="0" smtClean="0">
                <a:solidFill>
                  <a:schemeClr val="bg1"/>
                </a:solidFill>
                <a:latin typeface="D2Coding"/>
                <a:ea typeface="D2Coding"/>
              </a:rPr>
              <a:t>"</a:t>
            </a:r>
            <a:r>
              <a:rPr kumimoji="0" lang="en-US" altLang="ko-KR" b="0" i="0" u="none" strike="noStrike" kern="1200" cap="none" spc="0" normalizeH="0" baseline="0" dirty="0" smtClean="0">
                <a:solidFill>
                  <a:schemeClr val="lt1"/>
                </a:solidFill>
                <a:latin typeface="Gill Sans MT"/>
                <a:ea typeface="휴먼매직체"/>
                <a:cs typeface="Gill Sans MT"/>
              </a:rPr>
              <a:t>}</a:t>
            </a:r>
          </a:p>
          <a:p>
            <a:pPr lvl="0">
              <a:spcBef>
                <a:spcPts val="600"/>
              </a:spcBef>
              <a:defRPr/>
            </a:pPr>
            <a:r>
              <a:rPr kumimoji="0" lang="en-US" altLang="ko-KR" b="0" i="0" u="none" strike="noStrike" kern="1200" cap="none" spc="0" normalizeH="0" baseline="0" dirty="0" smtClean="0">
                <a:solidFill>
                  <a:schemeClr val="lt1"/>
                </a:solidFill>
                <a:latin typeface="Gill Sans MT"/>
                <a:ea typeface="휴먼매직체"/>
                <a:cs typeface="Gill Sans MT"/>
              </a:rPr>
              <a:t>${ null }</a:t>
            </a:r>
            <a:endParaRPr kumimoji="0" lang="en-US" altLang="ko-KR" b="0" i="0" u="none" strike="noStrike" kern="1200" cap="none" spc="0" normalizeH="0" baseline="0" dirty="0">
              <a:solidFill>
                <a:schemeClr val="lt1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6" name="직사각형 8"/>
          <p:cNvSpPr/>
          <p:nvPr/>
        </p:nvSpPr>
        <p:spPr>
          <a:xfrm>
            <a:off x="5350477" y="3724427"/>
            <a:ext cx="1804087" cy="637508"/>
          </a:xfrm>
          <a:prstGeom prst="rect">
            <a:avLst/>
          </a:prstGeom>
          <a:solidFill>
            <a:schemeClr val="accent2"/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 smtClean="0">
                <a:solidFill>
                  <a:schemeClr val="lt1"/>
                </a:solidFill>
                <a:latin typeface="Gill Sans MT"/>
                <a:ea typeface="휴먼매직체"/>
                <a:cs typeface="Gill Sans MT"/>
              </a:rPr>
              <a:t>${</a:t>
            </a:r>
            <a:r>
              <a:rPr kumimoji="0" lang="en-US" altLang="ko-KR" b="0" i="0" u="none" strike="noStrike" kern="1200" cap="none" spc="0" normalizeH="0" baseline="0" dirty="0" err="1">
                <a:solidFill>
                  <a:schemeClr val="lt1"/>
                </a:solidFill>
                <a:latin typeface="Gill Sans MT"/>
                <a:ea typeface="휴먼매직체"/>
                <a:cs typeface="Gill Sans MT"/>
              </a:rPr>
              <a:t>emp</a:t>
            </a:r>
            <a:r>
              <a:rPr kumimoji="0" lang="en-US" altLang="ko-KR" b="0" i="0" u="none" strike="noStrike" kern="1200" cap="none" spc="0" normalizeH="0" baseline="0" dirty="0" smtClean="0">
                <a:solidFill>
                  <a:schemeClr val="lt1"/>
                </a:solidFill>
                <a:latin typeface="Gill Sans MT"/>
                <a:ea typeface="휴먼매직체"/>
                <a:cs typeface="Gill Sans MT"/>
              </a:rPr>
              <a:t>}</a:t>
            </a:r>
            <a:endParaRPr kumimoji="0" lang="en-US" altLang="ko-KR" b="0" i="0" u="none" strike="noStrike" kern="1200" cap="none" spc="0" normalizeH="0" baseline="0" dirty="0">
              <a:solidFill>
                <a:schemeClr val="lt1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1.3 </a:t>
            </a:r>
            <a:r>
              <a:rPr lang="en-US" altLang="ko-KR" dirty="0"/>
              <a:t>EL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산술 연산자 </a:t>
            </a:r>
            <a:r>
              <a:rPr lang="en-US" altLang="ko-KR"/>
              <a:t>:   +, -, *, / </a:t>
            </a:r>
            <a:r>
              <a:rPr lang="ko-KR" altLang="en-US"/>
              <a:t>또는 </a:t>
            </a:r>
            <a:r>
              <a:rPr lang="en-US" altLang="ko-KR"/>
              <a:t>div, % </a:t>
            </a:r>
            <a:r>
              <a:rPr lang="ko-KR" altLang="en-US"/>
              <a:t>또는 </a:t>
            </a:r>
            <a:r>
              <a:rPr lang="en-US" altLang="ko-KR"/>
              <a:t>mod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비교 연산자 </a:t>
            </a:r>
            <a:r>
              <a:rPr lang="en-US" altLang="ko-KR"/>
              <a:t>:   == </a:t>
            </a:r>
            <a:r>
              <a:rPr lang="ko-KR" altLang="en-US"/>
              <a:t>또는 </a:t>
            </a:r>
            <a:r>
              <a:rPr lang="en-US" altLang="ko-KR"/>
              <a:t>eq, != </a:t>
            </a:r>
            <a:r>
              <a:rPr lang="ko-KR" altLang="en-US"/>
              <a:t>또는 </a:t>
            </a:r>
            <a:r>
              <a:rPr lang="en-US" altLang="ko-KR"/>
              <a:t>ne, &lt; </a:t>
            </a:r>
            <a:r>
              <a:rPr lang="ko-KR" altLang="en-US"/>
              <a:t>또는 </a:t>
            </a:r>
            <a:r>
              <a:rPr lang="en-US" altLang="ko-KR"/>
              <a:t>lt, &lt;= </a:t>
            </a:r>
            <a:r>
              <a:rPr lang="ko-KR" altLang="en-US"/>
              <a:t>또는 </a:t>
            </a:r>
            <a:r>
              <a:rPr lang="en-US" altLang="ko-KR"/>
              <a:t>le, &gt; </a:t>
            </a:r>
            <a:r>
              <a:rPr lang="ko-KR" altLang="en-US"/>
              <a:t>또는 </a:t>
            </a:r>
            <a:r>
              <a:rPr lang="en-US" altLang="ko-KR"/>
              <a:t>gt, &gt;= </a:t>
            </a:r>
            <a:r>
              <a:rPr lang="ko-KR" altLang="en-US"/>
              <a:t>또는 </a:t>
            </a:r>
            <a:r>
              <a:rPr lang="en-US" altLang="ko-KR"/>
              <a:t>ge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논리 연산자 </a:t>
            </a:r>
            <a:r>
              <a:rPr lang="en-US" altLang="ko-KR"/>
              <a:t>:   &amp;&amp; </a:t>
            </a:r>
            <a:r>
              <a:rPr lang="ko-KR" altLang="en-US"/>
              <a:t>또는 </a:t>
            </a:r>
            <a:r>
              <a:rPr lang="en-US" altLang="ko-KR"/>
              <a:t>and,  || </a:t>
            </a:r>
            <a:r>
              <a:rPr lang="ko-KR" altLang="en-US"/>
              <a:t>또는 </a:t>
            </a:r>
            <a:r>
              <a:rPr lang="en-US" altLang="ko-KR"/>
              <a:t>or,  ! </a:t>
            </a:r>
            <a:r>
              <a:rPr lang="ko-KR" altLang="en-US"/>
              <a:t>또는 </a:t>
            </a:r>
            <a:r>
              <a:rPr lang="en-US" altLang="ko-KR"/>
              <a:t>not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empty </a:t>
            </a:r>
            <a:r>
              <a:rPr lang="ko-KR" altLang="en-US"/>
              <a:t>연산자</a:t>
            </a:r>
            <a:r>
              <a:rPr lang="en-US" altLang="ko-KR"/>
              <a:t>:</a:t>
            </a:r>
            <a:r>
              <a:rPr lang="ko-KR" altLang="en-US"/>
              <a:t>  </a:t>
            </a:r>
            <a:r>
              <a:rPr lang="en-US" altLang="ko-KR"/>
              <a:t>null, </a:t>
            </a:r>
            <a:r>
              <a:rPr lang="ko-KR" altLang="en-US"/>
              <a:t>빈 문자열</a:t>
            </a:r>
            <a:r>
              <a:rPr lang="en-US" altLang="ko-KR"/>
              <a:t>(""). </a:t>
            </a:r>
            <a:r>
              <a:rPr lang="ko-KR" altLang="en-US"/>
              <a:t>길이가 </a:t>
            </a:r>
            <a:r>
              <a:rPr lang="en-US" altLang="ko-KR"/>
              <a:t>0</a:t>
            </a:r>
            <a:r>
              <a:rPr lang="ko-KR" altLang="en-US"/>
              <a:t>인 배열이나 콜렉션이면 </a:t>
            </a:r>
            <a:r>
              <a:rPr lang="en-US" altLang="ko-KR"/>
              <a:t>true</a:t>
            </a:r>
            <a:r>
              <a:rPr lang="ko-KR" altLang="en-US"/>
              <a:t>이고 이 외의 경우에는 </a:t>
            </a:r>
            <a:r>
              <a:rPr lang="en-US" altLang="ko-KR"/>
              <a:t>false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비교 선택 연산자</a:t>
            </a:r>
            <a:r>
              <a:rPr lang="en-US" altLang="ko-KR"/>
              <a:t>:</a:t>
            </a:r>
            <a:r>
              <a:rPr lang="ko-KR" altLang="en-US"/>
              <a:t>  </a:t>
            </a:r>
            <a:r>
              <a:rPr lang="en-US"/>
              <a:t>&lt;</a:t>
            </a:r>
            <a:r>
              <a:rPr lang="ko-KR" altLang="en-US"/>
              <a:t>수식</a:t>
            </a:r>
            <a:r>
              <a:rPr lang="en-US"/>
              <a:t>&gt; ? &lt;</a:t>
            </a:r>
            <a:r>
              <a:rPr lang="ko-KR" altLang="en-US"/>
              <a:t>값</a:t>
            </a:r>
            <a:r>
              <a:rPr lang="en-US"/>
              <a:t>1&gt; : &lt;</a:t>
            </a:r>
            <a:r>
              <a:rPr lang="ko-KR" altLang="en-US"/>
              <a:t>값</a:t>
            </a:r>
            <a:r>
              <a:rPr lang="en-US"/>
              <a:t>2&gt;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 EL </a:t>
            </a:r>
            <a:r>
              <a:rPr lang="ko-KR" altLang="en-US" dirty="0" err="1" smtClean="0"/>
              <a:t>내장객체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215379"/>
              </p:ext>
            </p:extLst>
          </p:nvPr>
        </p:nvGraphicFramePr>
        <p:xfrm>
          <a:off x="803189" y="1449389"/>
          <a:ext cx="10503244" cy="4172938"/>
        </p:xfrm>
        <a:graphic>
          <a:graphicData uri="http://schemas.openxmlformats.org/drawingml/2006/table">
            <a:tbl>
              <a:tblPr firstRow="1" bandRow="1"/>
              <a:tblGrid>
                <a:gridCol w="2236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134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기본 객체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설명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134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pageContext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JSP</a:t>
                      </a:r>
                      <a:r>
                        <a:rPr lang="ko-KR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의</a:t>
                      </a:r>
                      <a:r>
                        <a:rPr lang="en-US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page </a:t>
                      </a:r>
                      <a:r>
                        <a:rPr lang="ko-KR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기본 객체와 동일하다</a:t>
                      </a:r>
                      <a:r>
                        <a:rPr lang="en-US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600" kern="100" baseline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134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pageScope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pageContext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기본 객체에 저장된 속성의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&lt;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속성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값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&gt;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매핑을 저장한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Map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객체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34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requestScope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request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기본 객체에 저장된 속성의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&lt;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속성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값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&gt;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매핑을 저장한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Map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객체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134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sessionScope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session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기본 객체에 저장된 속성의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&lt;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속성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값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&gt;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매핑을 저장한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Map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객체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134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applicationScope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application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기본 객체에 저장된 속성의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&lt;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속성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값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&gt;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매핑을 저장한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Map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객체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134"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param</a:t>
                      </a:r>
                      <a:endParaRPr lang="ko-KR" sz="1600" kern="100" baseline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요청 </a:t>
                      </a:r>
                      <a:r>
                        <a:rPr lang="ko-KR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파라미터의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&lt;</a:t>
                      </a:r>
                      <a:r>
                        <a:rPr lang="ko-KR" sz="1600" kern="100" baseline="0" dirty="0" err="1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파라미터이름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값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&gt;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매핑을 저장한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 Map </a:t>
                      </a:r>
                      <a:r>
                        <a:rPr lang="ko-KR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객체</a:t>
                      </a:r>
                      <a:r>
                        <a:rPr lang="en-US" sz="1600" kern="100" baseline="0" dirty="0">
                          <a:latin typeface="D2Coding" panose="020B0609020101020101" pitchFamily="49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sz="1600" kern="100" baseline="0" dirty="0">
                        <a:latin typeface="D2Coding" panose="020B0609020101020101" pitchFamily="49" charset="-127"/>
                        <a:ea typeface="휴먼모음T" panose="02030504000101010101" pitchFamily="18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 smtClean="0"/>
              <a:t>2 EL </a:t>
            </a:r>
            <a:r>
              <a:rPr lang="ko-KR" altLang="en-US" dirty="0" err="1"/>
              <a:t>내장객체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122365"/>
              </p:ext>
            </p:extLst>
          </p:nvPr>
        </p:nvGraphicFramePr>
        <p:xfrm>
          <a:off x="790832" y="1449384"/>
          <a:ext cx="10466173" cy="3851664"/>
        </p:xfrm>
        <a:graphic>
          <a:graphicData uri="http://schemas.openxmlformats.org/drawingml/2006/table">
            <a:tbl>
              <a:tblPr firstRow="1" bandRow="1"/>
              <a:tblGrid>
                <a:gridCol w="2262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944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기본 객체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44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paramValues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요청 파라미터의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&lt;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파라미터이름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값배열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&gt; 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매핑을 저장한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Map 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객체</a:t>
                      </a:r>
                      <a:r>
                        <a:rPr lang="en-US" alt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44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header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요청 정보의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&lt;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헤더이름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값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&gt; 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매핑을 저장한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Map 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객체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944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headerValues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요청 정보의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&lt;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헤더이름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값 배열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&gt; 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매핑을 저장한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Map </a:t>
                      </a:r>
                      <a:r>
                        <a:rPr lang="ko-KR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객체</a:t>
                      </a: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944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cookie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&lt;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쿠키 이름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, Cookie&gt; 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매핑을 저장한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Map 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객체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944"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en-US" sz="1600" kern="100" baseline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initParam</a:t>
                      </a:r>
                      <a:endParaRPr lang="ko-KR" sz="1600" kern="100" baseline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 defTabSz="457200" rtl="0" eaLnBrk="1" latinLnBrk="1" hangingPunct="1">
                        <a:spcAft>
                          <a:spcPts val="0"/>
                        </a:spcAft>
                        <a:defRPr/>
                      </a:pP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초기화 </a:t>
                      </a:r>
                      <a:r>
                        <a:rPr lang="ko-KR" sz="1600" kern="100" baseline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파라미터의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&lt;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이름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, 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값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&gt; 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매핑을 저장한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 Map </a:t>
                      </a:r>
                      <a:r>
                        <a:rPr lang="ko-KR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객체</a:t>
                      </a: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휴먼모음T" panose="02030504000101010101" pitchFamily="18" charset="-127"/>
                          <a:cs typeface="+mn-cs"/>
                        </a:rPr>
                        <a:t>.</a:t>
                      </a:r>
                      <a:endParaRPr lang="ko-KR" sz="1600" kern="1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휴먼모음T" panose="02030504000101010101" pitchFamily="18" charset="-127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5988998" y="3955502"/>
            <a:ext cx="4001690" cy="794328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2.1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쿼리문자열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?id=</a:t>
            </a:r>
            <a:r>
              <a:rPr lang="en-US" altLang="ko-KR" dirty="0" err="1"/>
              <a:t>hong&amp;age</a:t>
            </a:r>
            <a:r>
              <a:rPr lang="en-US" altLang="ko-KR" dirty="0"/>
              <a:t>=20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1852642" y="3945977"/>
            <a:ext cx="4001615" cy="794328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5423675" y="3412897"/>
            <a:ext cx="1055488" cy="0"/>
          </a:xfrm>
          <a:prstGeom prst="straightConnector1">
            <a:avLst/>
          </a:prstGeom>
          <a:noFill/>
          <a:ln w="12700" cap="rnd" cmpd="sng" algn="ctr">
            <a:solidFill>
              <a:srgbClr val="172D56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8" name="직사각형 8"/>
          <p:cNvSpPr/>
          <p:nvPr/>
        </p:nvSpPr>
        <p:spPr>
          <a:xfrm>
            <a:off x="1852642" y="2137787"/>
            <a:ext cx="8143619" cy="794328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  <a:effectLst/>
        </p:spPr>
        <p:txBody>
          <a:bodyPr vert="horz" wrap="square" lIns="91440" tIns="45720" rIns="91440" bIns="45720" anchor="ctr"/>
          <a:lstStyle/>
          <a:p>
            <a:pPr lvl="0" algn="ctr">
              <a:buClr>
                <a:srgbClr val="FFFFFF"/>
              </a:buClr>
              <a:buNone/>
              <a:defRPr/>
            </a:pPr>
            <a:r>
              <a:rPr lang="en-US" altLang="ko-KR" sz="2000" dirty="0">
                <a:solidFill>
                  <a:srgbClr val="FFFFFF"/>
                </a:solidFill>
                <a:effectLst/>
              </a:rPr>
              <a:t>&lt;%=</a:t>
            </a:r>
            <a:r>
              <a:rPr lang="en-US" altLang="ko-KR" sz="2000" dirty="0" err="1">
                <a:solidFill>
                  <a:srgbClr val="FFFFFF"/>
                </a:solidFill>
                <a:effectLst/>
              </a:rPr>
              <a:t>request.getParamter</a:t>
            </a:r>
            <a:r>
              <a:rPr lang="en-US" altLang="ko-KR" sz="2000" dirty="0">
                <a:solidFill>
                  <a:srgbClr val="FFFFFF"/>
                </a:solidFill>
                <a:effectLst/>
              </a:rPr>
              <a:t>("id"))% 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3861" y="4090983"/>
            <a:ext cx="3188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${param.id }</a:t>
            </a:r>
            <a:endParaRPr lang="en-US" altLang="ko-K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13675" y="4110033"/>
            <a:ext cx="32411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${</a:t>
            </a:r>
            <a:r>
              <a:rPr kumimoji="0" lang="en-US" altLang="ko-KR" sz="2000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param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["id"]}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5"/>
          <p:cNvSpPr/>
          <p:nvPr/>
        </p:nvSpPr>
        <p:spPr>
          <a:xfrm>
            <a:off x="4661673" y="3774782"/>
            <a:ext cx="3349553" cy="794328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13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2.2 </a:t>
            </a:r>
            <a:r>
              <a:rPr lang="en-US" altLang="ko-KR" dirty="0" smtClean="0"/>
              <a:t>header </a:t>
            </a:r>
            <a:r>
              <a:rPr lang="ko-KR" altLang="en-US" dirty="0" smtClean="0"/>
              <a:t>객체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73017" y="3765257"/>
            <a:ext cx="3349489" cy="794328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4066627" y="3278080"/>
            <a:ext cx="1055488" cy="0"/>
          </a:xfrm>
          <a:prstGeom prst="straightConnector1">
            <a:avLst/>
          </a:prstGeom>
          <a:noFill/>
          <a:ln w="12700" cap="rnd" cmpd="sng" algn="ctr">
            <a:solidFill>
              <a:srgbClr val="172D56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8" name="직사각형 8"/>
          <p:cNvSpPr/>
          <p:nvPr/>
        </p:nvSpPr>
        <p:spPr>
          <a:xfrm>
            <a:off x="1173017" y="1957067"/>
            <a:ext cx="6812413" cy="794328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&lt;%=</a:t>
            </a:r>
            <a:r>
              <a:rPr kumimoji="0" lang="en-US" altLang="ko-KR" sz="2000" b="0" i="0" u="none" strike="noStrike" kern="1200" cap="none" spc="0" normalizeH="0" baseline="0" dirty="0" err="1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request.getHeader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("User-Agent"))% 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1435" y="3910263"/>
            <a:ext cx="3137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${header.User-Agent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9122" y="3929313"/>
            <a:ext cx="3255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${param["User-Agent"]}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76330" y="1521999"/>
            <a:ext cx="2728196" cy="4823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627</Words>
  <Application>Microsoft Office PowerPoint</Application>
  <PresentationFormat>와이드스크린</PresentationFormat>
  <Paragraphs>113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D2Coding</vt:lpstr>
      <vt:lpstr>맑은 고딕</vt:lpstr>
      <vt:lpstr>휴먼매직체</vt:lpstr>
      <vt:lpstr>휴먼모음T</vt:lpstr>
      <vt:lpstr>Gill Sans MT</vt:lpstr>
      <vt:lpstr>Times New Roman</vt:lpstr>
      <vt:lpstr>Wingdings 2</vt:lpstr>
      <vt:lpstr>분할</vt:lpstr>
      <vt:lpstr>12. EL(Expression Language)</vt:lpstr>
      <vt:lpstr>1.1 EL 개요</vt:lpstr>
      <vt:lpstr>1.1 EL 개요</vt:lpstr>
      <vt:lpstr>1.2 EL 문자</vt:lpstr>
      <vt:lpstr>1.3 EL 연산자</vt:lpstr>
      <vt:lpstr>2 EL 내장객체</vt:lpstr>
      <vt:lpstr>2 EL 내장객체</vt:lpstr>
      <vt:lpstr>2.1 param 객체</vt:lpstr>
      <vt:lpstr>2.2 header 객체</vt:lpstr>
      <vt:lpstr>3.1 request 정보추출 </vt:lpstr>
      <vt:lpstr>3.2 EL에서 객체에 접근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admin</cp:lastModifiedBy>
  <cp:revision>58</cp:revision>
  <dcterms:created xsi:type="dcterms:W3CDTF">2022-07-12T04:31:09Z</dcterms:created>
  <dcterms:modified xsi:type="dcterms:W3CDTF">2022-07-15T05:15:47Z</dcterms:modified>
  <cp:version/>
</cp:coreProperties>
</file>