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91" r:id="rId10"/>
    <p:sldId id="286" r:id="rId11"/>
    <p:sldId id="287" r:id="rId12"/>
    <p:sldId id="292" r:id="rId13"/>
    <p:sldId id="288" r:id="rId14"/>
    <p:sldId id="295" r:id="rId15"/>
    <p:sldId id="289" r:id="rId16"/>
    <p:sldId id="294" r:id="rId17"/>
    <p:sldId id="29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6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7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750"/>
      </p:cViewPr>
      <p:guideLst>
        <p:guide orient="horz" pos="2159"/>
        <p:guide pos="3839"/>
        <p:guide pos="347"/>
        <p:guide pos="7310"/>
        <p:guide orient="horz"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13. JSTL(JSP standard Tag Library</a:t>
            </a:r>
            <a:r>
              <a:rPr lang="en-US" altLang="ko-KR" sz="1400" baseline="0" dirty="0" smtClean="0"/>
              <a:t>)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13. </a:t>
            </a:r>
            <a:r>
              <a:rPr lang="en-US" altLang="ko-KR" cap="none" dirty="0" smtClean="0"/>
              <a:t> JSTL(JSP </a:t>
            </a:r>
            <a:r>
              <a:rPr lang="en-US" altLang="ko-KR" cap="none" dirty="0"/>
              <a:t>S</a:t>
            </a:r>
            <a:r>
              <a:rPr lang="en-US" altLang="ko-KR" cap="none" dirty="0" smtClean="0"/>
              <a:t>tandard Tag Library</a:t>
            </a:r>
            <a:r>
              <a:rPr lang="en-US" altLang="ko-KR" cap="none" dirty="0"/>
              <a:t>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 smtClean="0"/>
              <a:t>1. </a:t>
            </a:r>
            <a:r>
              <a:rPr lang="en-US" altLang="ko-KR" cap="none" dirty="0"/>
              <a:t>JSTL </a:t>
            </a:r>
            <a:r>
              <a:rPr lang="ko-KR" altLang="en-US" cap="none" dirty="0"/>
              <a:t>개요</a:t>
            </a:r>
          </a:p>
          <a:p>
            <a:pPr lvl="0">
              <a:defRPr/>
            </a:pPr>
            <a:r>
              <a:rPr lang="en-US" altLang="ko-KR" cap="none" dirty="0" smtClean="0"/>
              <a:t>2. </a:t>
            </a:r>
            <a:r>
              <a:rPr lang="en-US" altLang="ko-KR" cap="none" dirty="0"/>
              <a:t>JSTL </a:t>
            </a:r>
            <a:r>
              <a:rPr lang="ko-KR" altLang="en-US" cap="none" dirty="0"/>
              <a:t>설치</a:t>
            </a:r>
          </a:p>
          <a:p>
            <a:pPr lvl="0">
              <a:defRPr/>
            </a:pPr>
            <a:r>
              <a:rPr lang="en-US" altLang="ko-KR" cap="none" dirty="0" smtClean="0"/>
              <a:t>3. Core</a:t>
            </a:r>
            <a:endParaRPr lang="en-US" altLang="ko-KR" cap="none" dirty="0"/>
          </a:p>
          <a:p>
            <a:pPr lvl="0">
              <a:defRPr/>
            </a:pPr>
            <a:r>
              <a:rPr lang="en-US" altLang="ko-KR" cap="none" dirty="0"/>
              <a:t>4. </a:t>
            </a:r>
            <a:r>
              <a:rPr lang="en-US" altLang="ko-KR" cap="none" dirty="0" err="1" smtClean="0"/>
              <a:t>Formattings</a:t>
            </a:r>
            <a:endParaRPr lang="en-US" altLang="ko-KR" cap="none" dirty="0" smtClean="0"/>
          </a:p>
          <a:p>
            <a:pPr lvl="0">
              <a:defRPr/>
            </a:pPr>
            <a:r>
              <a:rPr lang="en-US" altLang="ko-KR" cap="none" dirty="0" smtClean="0"/>
              <a:t>5. </a:t>
            </a:r>
            <a:r>
              <a:rPr lang="en-US" altLang="ko-KR" cap="none" dirty="0" err="1" smtClean="0"/>
              <a:t>Funtions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3.2 URL </a:t>
            </a:r>
            <a:r>
              <a:rPr lang="ko-KR" altLang="en-US" dirty="0" smtClean="0"/>
              <a:t>처리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페이지 삽입 태그</a:t>
            </a: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c:import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태그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c:url</a:t>
            </a:r>
            <a:r>
              <a:rPr lang="en-US" altLang="ko-KR" dirty="0" smtClean="0"/>
              <a:t>&gt;</a:t>
            </a:r>
          </a:p>
          <a:p>
            <a:pPr marL="324000" lvl="1" indent="0">
              <a:buNone/>
              <a:defRPr/>
            </a:pPr>
            <a:endParaRPr lang="en-US" altLang="ko-KR" dirty="0" smtClean="0"/>
          </a:p>
          <a:p>
            <a:pPr marL="324000" lvl="1" indent="0">
              <a:buNone/>
              <a:defRPr/>
            </a:pPr>
            <a:endParaRPr lang="en-US" altLang="ko-KR" dirty="0"/>
          </a:p>
          <a:p>
            <a:pPr lvl="1">
              <a:spcBef>
                <a:spcPts val="2400"/>
              </a:spcBef>
              <a:defRPr/>
            </a:pPr>
            <a:r>
              <a:rPr lang="ko-KR" altLang="en-US" dirty="0"/>
              <a:t>웹 컨텍스트 내에서 절대 경로 사용시 컨텍스트 경로 자동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0">
              <a:spcBef>
                <a:spcPts val="1200"/>
              </a:spcBef>
              <a:defRPr/>
            </a:pPr>
            <a:r>
              <a:rPr lang="ko-KR" altLang="en-US" dirty="0" smtClean="0"/>
              <a:t>페이지 이동 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c:recirect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1362" y="1843074"/>
            <a:ext cx="9360000" cy="950926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c:import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="URL" [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변수명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"] [scope="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영역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"] [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charEncoding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캐릭터셋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"]&gt;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   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c:param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name="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파라미터이름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 value="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값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c:import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362" y="3368676"/>
            <a:ext cx="9360000" cy="91122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c:url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value="URL" [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varName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"] [scope="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영역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"]&gt;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   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c:param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name="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이름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 value="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값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c:url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1362" y="5208846"/>
            <a:ext cx="9360000" cy="98875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c:redirect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url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="URL" [context="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콘텍스트경로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"]&gt;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   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c:param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name="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이름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 value="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값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c:redirect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3.3 </a:t>
            </a:r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데이터 출력 태그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escapeXml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true</a:t>
            </a:r>
            <a:r>
              <a:rPr lang="ko-KR" altLang="en-US" dirty="0"/>
              <a:t>일 경우 다음과 같이 특수 문자 </a:t>
            </a:r>
            <a:r>
              <a:rPr lang="ko-KR" altLang="en-US" dirty="0" smtClean="0"/>
              <a:t>처리   </a:t>
            </a:r>
            <a:r>
              <a:rPr lang="en-US" altLang="ko-KR" dirty="0" smtClean="0"/>
              <a:t>&lt; </a:t>
            </a:r>
            <a:r>
              <a:rPr lang="en-US" altLang="ko-KR" dirty="0"/>
              <a:t>→ &amp;</a:t>
            </a:r>
            <a:r>
              <a:rPr lang="en-US" altLang="ko-KR" dirty="0" err="1"/>
              <a:t>lt</a:t>
            </a:r>
            <a:r>
              <a:rPr lang="en-US" altLang="ko-KR" dirty="0"/>
              <a:t>;  ,  &gt; → &amp;</a:t>
            </a:r>
            <a:r>
              <a:rPr lang="en-US" altLang="ko-KR" dirty="0" err="1"/>
              <a:t>gt</a:t>
            </a:r>
            <a:r>
              <a:rPr lang="en-US" altLang="ko-KR" dirty="0"/>
              <a:t>;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예외처리 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몸체에서 발생한 예외를 변수에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>
          <a:xfrm>
            <a:off x="987980" y="1840186"/>
            <a:ext cx="9360000" cy="4966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c:out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value="value" [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escapeXml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="(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true|false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)"] [default="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defaultValue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"]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/&gt;</a:t>
            </a:r>
            <a:endParaRPr lang="en-US" altLang="ko-KR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2257" y="4087834"/>
            <a:ext cx="9360000" cy="827066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c:catch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exName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"&gt;   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예외가 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발생할 수 있는 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코드    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c:catch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exName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} 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사용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>
          <a:xfrm>
            <a:off x="975280" y="2386286"/>
            <a:ext cx="9360000" cy="4204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c:out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value="value" [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escapeXml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="(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true|false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)"]&gt; 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default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value &lt;/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c:out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3.3 </a:t>
            </a:r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변수 설정 태그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변수 제거 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&gt;</a:t>
            </a:r>
          </a:p>
          <a:p>
            <a:pPr marL="0" lvl="0" indent="0">
              <a:buNone/>
              <a:defRPr/>
            </a:pPr>
            <a:endParaRPr lang="en-US" altLang="ko-KR" dirty="0" smtClean="0"/>
          </a:p>
          <a:p>
            <a:pPr lvl="1">
              <a:spcBef>
                <a:spcPts val="1200"/>
              </a:spcBef>
              <a:defRPr/>
            </a:pPr>
            <a:r>
              <a:rPr lang="ko-KR" altLang="en-US" dirty="0"/>
              <a:t>몸체에서 발생한 예외를 변수에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>
          <a:xfrm>
            <a:off x="987980" y="1840186"/>
            <a:ext cx="9360000" cy="4966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c:set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변수명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value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설정값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target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객체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property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값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scope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범위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>
          <a:xfrm>
            <a:off x="987980" y="3021286"/>
            <a:ext cx="9360000" cy="4966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c:remove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변수명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scope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범위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1103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국제화 태그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96819"/>
              </p:ext>
            </p:extLst>
          </p:nvPr>
        </p:nvGraphicFramePr>
        <p:xfrm>
          <a:off x="581192" y="1455945"/>
          <a:ext cx="11029616" cy="46444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03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기능분류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태그</a:t>
                      </a: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설명</a:t>
                      </a: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34">
                <a:tc rowSpan="2"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로케일 지정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setLocale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Locale</a:t>
                      </a:r>
                      <a:r>
                        <a:rPr lang="ko-KR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을 지정한다</a:t>
                      </a: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requestEncoding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요청 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파라미터의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캐릭터 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인코딩을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지정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34">
                <a:tc rowSpan="3"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메시지 처리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bundle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사용할 번들을 지정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message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지역에 알맞은 메시지를 출력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setBundle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리소스 번들을 읽어와 특정 변수에 저장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34">
                <a:tc rowSpan="6"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숫자 및 날짜 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포맷팅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formatNumber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숫자를 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포맷팅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formatDate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Date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객체를 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포맷팅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parseDate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문자열로 표시된 날짜를 분석해서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Date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객체로 변환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parseNumber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문자열로 표시된 날짜를 분석해서 숫자로 변환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setTimeZone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시간대 정보를 특정 변수에 저장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034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timeZone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시간대를 지정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59036" marR="59036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smtClean="0"/>
              <a:t>로케일 지정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로케일 지정 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fmt:setLocale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로케일 값으로 국가와 언어를 지정하면 해당 지역의 통화와 날짜 형식으로 출력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타임존</a:t>
            </a:r>
            <a:r>
              <a:rPr lang="ko-KR" altLang="en-US" dirty="0" smtClean="0"/>
              <a:t> 지정 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fmt:timeZone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436" y="1828796"/>
            <a:ext cx="10080000" cy="444137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fmt: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setLocale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value="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ko_kr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080" y="3405051"/>
            <a:ext cx="10080000" cy="444137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fmt: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setTimeZone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value=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"Asia/Seoul"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5129" y="3879045"/>
            <a:ext cx="2461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Asia/</a:t>
            </a:r>
            <a:r>
              <a:rPr lang="en-US" altLang="ko-KR" sz="1400" dirty="0" err="1" smtClean="0"/>
              <a:t>Hong_Kong</a:t>
            </a:r>
            <a:endParaRPr lang="en-US" altLang="ko-KR" sz="1400" dirty="0" smtClean="0"/>
          </a:p>
          <a:p>
            <a:pPr marL="0" lvl="1"/>
            <a:r>
              <a:rPr lang="en-US" altLang="ko-KR" sz="1400" dirty="0" smtClean="0"/>
              <a:t>America/</a:t>
            </a:r>
            <a:r>
              <a:rPr lang="en-US" altLang="ko-KR" sz="1400" dirty="0" err="1" smtClean="0"/>
              <a:t>New_York</a:t>
            </a:r>
            <a:endParaRPr lang="en-US" altLang="ko-KR" sz="1400" dirty="0" smtClean="0"/>
          </a:p>
          <a:p>
            <a:pPr marL="0" lvl="1"/>
            <a:r>
              <a:rPr lang="en-US" altLang="ko-KR" sz="1400" dirty="0" smtClean="0"/>
              <a:t>Europe/London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4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4.2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en-US" altLang="ko-KR" dirty="0"/>
              <a:t>Date)</a:t>
            </a:r>
            <a:r>
              <a:rPr lang="ko-KR" altLang="en-US" dirty="0"/>
              <a:t>를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c:formatDate</a:t>
            </a:r>
            <a:r>
              <a:rPr lang="en-US" altLang="ko-KR" dirty="0" smtClean="0"/>
              <a:t>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문자열을 날짜 타입으로 변환 </a:t>
            </a:r>
            <a:r>
              <a:rPr lang="en-US" altLang="ko-KR" dirty="0"/>
              <a:t>: &lt;</a:t>
            </a:r>
            <a:r>
              <a:rPr lang="en-US" altLang="ko-KR" dirty="0" err="1" smtClean="0"/>
              <a:t>c:parseDate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28436" y="1828796"/>
            <a:ext cx="10080000" cy="444137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fmt:formatDate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value="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type=</a:t>
            </a:r>
            <a:r>
              <a:rPr lang="en-US" altLang="ko-KR" sz="1600" b="1" dirty="0">
                <a:solidFill>
                  <a:srgbClr val="FFC000"/>
                </a:solidFill>
                <a:latin typeface="D2Coding"/>
                <a:ea typeface="D2Coding"/>
              </a:rPr>
              <a:t>"both"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dateStyle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날짜스타일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 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timeStyle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시간스타일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6456" y="2360338"/>
            <a:ext cx="4954205" cy="632080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fmt:formatDate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value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type=</a:t>
            </a:r>
            <a:r>
              <a:rPr lang="en-US" altLang="ko-KR" sz="1600" b="1" dirty="0">
                <a:solidFill>
                  <a:srgbClr val="FFC000"/>
                </a:solidFill>
                <a:latin typeface="D2Coding"/>
                <a:ea typeface="D2Coding"/>
              </a:rPr>
              <a:t>"date"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D2Coding"/>
                <a:ea typeface="D2Coding"/>
              </a:rPr>
              <a:t>dateStyle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날짜스타일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9027" y="2360338"/>
            <a:ext cx="5040000" cy="632080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fmt:formatDate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value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type=</a:t>
            </a:r>
            <a:r>
              <a:rPr lang="en-US" altLang="ko-KR" sz="1600" b="1" dirty="0">
                <a:solidFill>
                  <a:srgbClr val="FFC000"/>
                </a:solidFill>
                <a:latin typeface="D2Coding"/>
                <a:ea typeface="D2Coding"/>
              </a:rPr>
              <a:t>"time"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D2Coding"/>
                <a:ea typeface="D2Coding"/>
              </a:rPr>
              <a:t>timeStyle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시간스타일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84341" y="3043023"/>
            <a:ext cx="13230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default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short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medium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long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full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 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913520" y="4424229"/>
            <a:ext cx="10074177" cy="483700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fmt:formatDate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value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D2Coding"/>
                <a:ea typeface="D2Coding"/>
              </a:rPr>
              <a:t>pattern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yyyy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-MM-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dd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hh:mm:ss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60956" y="3043023"/>
            <a:ext cx="13515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default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short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medium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long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Noto Sans KR"/>
              </a:rPr>
              <a:t>full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 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028747" y="3043023"/>
            <a:ext cx="26116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2022. 7. 15.</a:t>
            </a:r>
          </a:p>
          <a:p>
            <a:r>
              <a:rPr lang="ko-KR" altLang="en-US" sz="1400" dirty="0"/>
              <a:t>22. 7. 15.</a:t>
            </a:r>
          </a:p>
          <a:p>
            <a:r>
              <a:rPr lang="ko-KR" altLang="en-US" sz="1400" dirty="0"/>
              <a:t>2022. 7. 15.</a:t>
            </a:r>
          </a:p>
          <a:p>
            <a:r>
              <a:rPr lang="ko-KR" altLang="en-US" sz="1400" dirty="0"/>
              <a:t>2022년 7월 15일</a:t>
            </a:r>
          </a:p>
          <a:p>
            <a:r>
              <a:rPr lang="ko-KR" altLang="en-US" sz="1400" dirty="0"/>
              <a:t>2022년 7월 15일 금요일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85758" y="3043023"/>
            <a:ext cx="28426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오후 12:36:40</a:t>
            </a:r>
          </a:p>
          <a:p>
            <a:r>
              <a:rPr lang="ko-KR" altLang="en-US" sz="1400" dirty="0"/>
              <a:t>오후 12:36</a:t>
            </a:r>
          </a:p>
          <a:p>
            <a:r>
              <a:rPr lang="ko-KR" altLang="en-US" sz="1400" dirty="0"/>
              <a:t>오후 12:36:40</a:t>
            </a:r>
          </a:p>
          <a:p>
            <a:r>
              <a:rPr lang="ko-KR" altLang="en-US" sz="1400" dirty="0"/>
              <a:t>오후 12시 36분 40초 GMT+09:00</a:t>
            </a:r>
          </a:p>
          <a:p>
            <a:r>
              <a:rPr lang="ko-KR" altLang="en-US" sz="1400" dirty="0"/>
              <a:t>오후 12시 36분 40초 GMT+09:00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45064" y="4901935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2022-07-15 12:36:40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13520" y="5961291"/>
            <a:ext cx="10074177" cy="483700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fmt: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parse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Date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value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D2Coding"/>
                <a:ea typeface="D2Coding"/>
              </a:rPr>
              <a:t>pattern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yyyy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-MM-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dd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hh:mm:ss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변수명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scope=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적용범위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숫자를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c:formatNumber</a:t>
            </a:r>
            <a:r>
              <a:rPr lang="en-US" altLang="ko-KR" dirty="0" smtClean="0"/>
              <a:t>&gt;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r>
              <a:rPr lang="ko-KR" altLang="en-US" dirty="0" smtClean="0"/>
              <a:t>문자열을 숫자 타입으로 변환 </a:t>
            </a:r>
            <a:r>
              <a:rPr lang="en-US" altLang="ko-KR" dirty="0"/>
              <a:t>: &lt;</a:t>
            </a:r>
            <a:r>
              <a:rPr lang="en-US" altLang="ko-KR" dirty="0" err="1" smtClean="0"/>
              <a:t>c:parseNumber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28435" y="1813683"/>
            <a:ext cx="10096615" cy="86177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fmt:formatNumber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value="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숫자값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 [type="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값타입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"] [pattern="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패턴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"]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   [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currentCode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통화코드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"] [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currencySymbol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통화심볼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"] </a:t>
            </a:r>
            <a:endParaRPr lang="ko-KR" altLang="en-US" sz="1600" dirty="0" smtClean="0">
              <a:solidFill>
                <a:schemeClr val="bg1"/>
              </a:solidFill>
              <a:latin typeface="D2Coding"/>
              <a:ea typeface="D2Coding"/>
            </a:endParaRP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groupingUsed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="(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true|false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)"] [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변수명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"] [scope="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영역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"] /&gt;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436" y="2939139"/>
            <a:ext cx="10080000" cy="1410792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fmt:format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Number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value="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type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number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 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fmt:formatNumber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value="${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}" type="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number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groupingUse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"false"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fmt:formatNumber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value="${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}" type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currency"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fmt:formatNumber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value="${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}" type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currency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minFractionDigits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"2" /&gt;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fmt:formatNumber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value="${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}"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pattern=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0,000.0" /&gt;</a:t>
            </a:r>
            <a:endParaRPr lang="en-US" altLang="ko-KR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89467" y="2977708"/>
            <a:ext cx="14779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1,000,000.23</a:t>
            </a:r>
            <a:endParaRPr lang="ko-KR" altLang="en-US" sz="1600" dirty="0"/>
          </a:p>
          <a:p>
            <a:r>
              <a:rPr lang="en-US" altLang="ko-KR" sz="1600" dirty="0" smtClean="0"/>
              <a:t>1000000.23</a:t>
            </a:r>
            <a:endParaRPr lang="ko-KR" altLang="en-US" sz="1600" dirty="0"/>
          </a:p>
          <a:p>
            <a:r>
              <a:rPr lang="ko-KR" altLang="en-US" sz="1600" dirty="0" smtClean="0"/>
              <a:t>￦</a:t>
            </a:r>
            <a:r>
              <a:rPr lang="en-US" altLang="ko-KR" sz="1600" dirty="0" smtClean="0"/>
              <a:t>1,000,000</a:t>
            </a:r>
          </a:p>
          <a:p>
            <a:r>
              <a:rPr lang="ko-KR" altLang="en-US" sz="1600" dirty="0"/>
              <a:t>￦</a:t>
            </a:r>
            <a:r>
              <a:rPr lang="en-US" altLang="ko-KR" sz="1600" dirty="0" smtClean="0"/>
              <a:t>1,000,000.23</a:t>
            </a:r>
            <a:endParaRPr lang="en-US" altLang="ko-KR" sz="1600" dirty="0"/>
          </a:p>
          <a:p>
            <a:r>
              <a:rPr lang="en-US" altLang="ko-KR" sz="1600" dirty="0"/>
              <a:t>1,000,000.2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90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 </a:t>
            </a:r>
            <a:r>
              <a:rPr lang="ko-KR" altLang="en-US" dirty="0"/>
              <a:t>태그</a:t>
            </a:r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30115"/>
              </p:ext>
            </p:extLst>
          </p:nvPr>
        </p:nvGraphicFramePr>
        <p:xfrm>
          <a:off x="504825" y="1513341"/>
          <a:ext cx="11182349" cy="4806036"/>
        </p:xfrm>
        <a:graphic>
          <a:graphicData uri="http://schemas.openxmlformats.org/drawingml/2006/table">
            <a:tbl>
              <a:tblPr firstRow="1"/>
              <a:tblGrid>
                <a:gridCol w="31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함수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length(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obj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List</a:t>
                      </a:r>
                      <a:r>
                        <a:rPr lang="ko-KR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와 같은</a:t>
                      </a: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Collection</a:t>
                      </a:r>
                      <a:r>
                        <a:rPr lang="ko-KR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인 경우 항목의 개수를 리턴하고</a:t>
                      </a: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문자열</a:t>
                      </a:r>
                      <a:r>
                        <a:rPr lang="ko-KR" alt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이면</a:t>
                      </a:r>
                      <a:r>
                        <a:rPr lang="ko-KR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문자열 길이 리턴</a:t>
                      </a: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toUpperCase(str)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</a:t>
                      </a:r>
                      <a:r>
                        <a:rPr lang="ko-KR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을 대문자로 변환한다</a:t>
                      </a: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toLowerCase(str)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</a:t>
                      </a:r>
                      <a:r>
                        <a:rPr lang="ko-KR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을 소문자로 변환한다</a:t>
                      </a: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substring(str, idx1, idx2)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str.substring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(idx1, idx2)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의 결과를 </a:t>
                      </a:r>
                      <a:r>
                        <a:rPr lang="ko-KR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리턴한다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trim(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좌우의 </a:t>
                      </a:r>
                      <a:r>
                        <a:rPr lang="ko-KR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공백문자를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제거한다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replace(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src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dest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에 있는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src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dest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로 변환한다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indexOf(str1, str2)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str1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에서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str2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가 위치한 인덱스를 구한다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startsWith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(str1, str2)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str1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이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str2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로 시작할 경우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true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그렇지 않을 경우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false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 </a:t>
                      </a:r>
                      <a:r>
                        <a:rPr lang="ko-KR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리턴한다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endsWith(str1, str2)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str1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이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str2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로 끝나는 경우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true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그렇지 않을 경우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false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 </a:t>
                      </a:r>
                      <a:r>
                        <a:rPr lang="ko-KR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리턴한다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contains(str1, str2)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str1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이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str2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 포함하고 있을 경우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true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를 </a:t>
                      </a:r>
                      <a:r>
                        <a:rPr lang="ko-KR" sz="1600" kern="100" baseline="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리턴한다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escapeXml(str)</a:t>
                      </a:r>
                      <a:endParaRPr lang="ko-KR" sz="1600" kern="100" baseline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XML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의 객체 참조에 해당하는 특수 문자를 처리한다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 </a:t>
                      </a:r>
                      <a:r>
                        <a:rPr lang="en-US" alt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(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'&amp;'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는</a:t>
                      </a:r>
                      <a:r>
                        <a:rPr lang="en-US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'&amp;amp;'</a:t>
                      </a:r>
                      <a:r>
                        <a:rPr 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로 변환</a:t>
                      </a:r>
                      <a:r>
                        <a:rPr lang="en-US" altLang="ko-KR" sz="1600" kern="100" baseline="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)</a:t>
                      </a:r>
                      <a:endParaRPr lang="en-US" sz="1600" kern="100" baseline="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 smtClean="0"/>
              <a:t>5.1</a:t>
            </a:r>
            <a:r>
              <a:rPr lang="en-US" altLang="ko-KR" dirty="0"/>
              <a:t>.  EL </a:t>
            </a:r>
            <a:r>
              <a:rPr lang="ko-KR" altLang="en-US" dirty="0"/>
              <a:t>함수 호출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태그라이브러리 사용 선언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>
              <a:spcBef>
                <a:spcPts val="1200"/>
              </a:spcBef>
            </a:pPr>
            <a:r>
              <a:rPr lang="ko-KR" altLang="en-US" dirty="0"/>
              <a:t>함수들은 단독으로 사용할 수 없고 </a:t>
            </a:r>
            <a:r>
              <a:rPr lang="en-US" altLang="ko-KR" dirty="0"/>
              <a:t>EL </a:t>
            </a:r>
            <a:r>
              <a:rPr lang="ko-KR" altLang="en-US" dirty="0"/>
              <a:t>표현식과 함께 사용해야 함</a:t>
            </a:r>
            <a:r>
              <a:rPr lang="en-US" altLang="ko-KR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dirty="0" smtClean="0"/>
              <a:t>문자열 길이 또는 리스트의 </a:t>
            </a:r>
            <a:r>
              <a:rPr lang="ko-KR" altLang="en-US" dirty="0" err="1" smtClean="0"/>
              <a:t>항목수</a:t>
            </a:r>
            <a:endParaRPr lang="en-US" altLang="ko-KR" dirty="0" smtClean="0"/>
          </a:p>
          <a:p>
            <a:pPr>
              <a:spcBef>
                <a:spcPts val="1200"/>
              </a:spcBef>
            </a:pPr>
            <a:endParaRPr lang="en-US" altLang="ko-KR" dirty="0"/>
          </a:p>
          <a:p>
            <a:pPr>
              <a:spcBef>
                <a:spcPts val="1200"/>
              </a:spcBef>
            </a:pPr>
            <a:r>
              <a:rPr lang="ko-KR" altLang="en-US" dirty="0" smtClean="0"/>
              <a:t>문자열을 배열로 반환</a:t>
            </a:r>
            <a:endParaRPr lang="en-US" altLang="ko-KR" dirty="0" smtClean="0"/>
          </a:p>
          <a:p>
            <a:pPr>
              <a:spcBef>
                <a:spcPts val="1200"/>
              </a:spcBef>
            </a:pPr>
            <a:endParaRPr lang="en-US" altLang="ko-KR" dirty="0"/>
          </a:p>
          <a:p>
            <a:pPr>
              <a:spcBef>
                <a:spcPts val="1200"/>
              </a:spcBef>
            </a:pPr>
            <a:r>
              <a:rPr lang="ko-KR" altLang="en-US" dirty="0" smtClean="0"/>
              <a:t>문자열 포함 확인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8" name="직사각형 8"/>
          <p:cNvSpPr/>
          <p:nvPr/>
        </p:nvSpPr>
        <p:spPr>
          <a:xfrm>
            <a:off x="931563" y="1864069"/>
            <a:ext cx="9991241" cy="487248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	&lt;%@ 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taglib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prefix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fn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 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uri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="/WEB-INF/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tlds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/el-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functions.tld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 %&gt;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3520" y="3191960"/>
            <a:ext cx="10074177" cy="4395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fn:length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(list)}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3520" y="4197800"/>
            <a:ext cx="10074177" cy="4395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fn:split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, ‘,')} </a:t>
            </a:r>
            <a:endParaRPr lang="en-US" altLang="ko-KR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3520" y="5202141"/>
            <a:ext cx="10074177" cy="439514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fn:contains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, ‘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포함문자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')} </a:t>
            </a:r>
            <a:endParaRPr lang="en-US" altLang="ko-KR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cap="none" dirty="0"/>
              <a:t>1.1</a:t>
            </a:r>
            <a:r>
              <a:rPr lang="ko-KR" altLang="en-US" cap="none" dirty="0"/>
              <a:t> </a:t>
            </a:r>
            <a:r>
              <a:rPr lang="en-US" altLang="ko-KR" cap="none" dirty="0" smtClean="0"/>
              <a:t>JSTL</a:t>
            </a:r>
            <a:r>
              <a:rPr lang="ko-KR" altLang="en-US" cap="none" dirty="0" smtClean="0"/>
              <a:t>개요</a:t>
            </a:r>
            <a:endParaRPr lang="ko-KR" alt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커스텀</a:t>
            </a:r>
            <a:r>
              <a:rPr lang="ko-KR" altLang="en-US" dirty="0"/>
              <a:t> 태그 라이브러리 기술을 이용해서 일반적으로 필요한 기능들을 표준화한 것</a:t>
            </a:r>
            <a:endParaRPr lang="ko-KR" altLang="en-US" dirty="0" smtClean="0"/>
          </a:p>
          <a:p>
            <a:pPr lvl="0">
              <a:defRPr/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높음</a:t>
            </a:r>
            <a:endParaRPr lang="en-US" altLang="ko-KR" dirty="0">
              <a:latin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5" name="직사각형 8"/>
          <p:cNvSpPr/>
          <p:nvPr/>
        </p:nvSpPr>
        <p:spPr>
          <a:xfrm>
            <a:off x="7091519" y="2978592"/>
            <a:ext cx="3745479" cy="1774477"/>
          </a:xfrm>
          <a:prstGeom prst="rect">
            <a:avLst/>
          </a:prstGeom>
          <a:solidFill>
            <a:schemeClr val="bg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anchor="ctr"/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&lt;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c:forEach</a:t>
            </a: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 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var</a:t>
            </a: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="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vo</a:t>
            </a: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"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i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tems</a:t>
            </a: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="${list}"&gt;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&lt;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D2Coding"/>
                <a:ea typeface="D2Coding"/>
              </a:rPr>
              <a:t>tr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D2Coding"/>
                <a:ea typeface="D2Coding"/>
              </a:rPr>
              <a:t>&lt;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td&gt;${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D2Coding"/>
                <a:ea typeface="D2Coding"/>
              </a:rPr>
              <a:t>vo.getEmployeeId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()}&lt;/td&gt;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	&lt;td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D2Coding"/>
                <a:ea typeface="D2Coding"/>
              </a:rPr>
              <a:t>&gt;${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D2Coding"/>
                <a:ea typeface="D2Coding"/>
              </a:rPr>
              <a:t>vo.firstName</a:t>
            </a:r>
            <a:r>
              <a:rPr kumimoji="0" lang="en-US" altLang="ko-KR" sz="1400" b="0" i="0" u="none" strike="noStrike" kern="1200" cap="none" spc="0" normalizeH="0" baseline="0" dirty="0" smtClean="0">
                <a:solidFill>
                  <a:srgbClr val="000000"/>
                </a:solidFill>
                <a:latin typeface="D2Coding"/>
                <a:ea typeface="D2Coding"/>
              </a:rPr>
              <a:t>}&lt;/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td&gt;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	&lt;td&gt;${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D2Coding"/>
                <a:ea typeface="D2Coding"/>
              </a:rPr>
              <a:t>vo.salary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}&lt;/td&gt;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&lt;/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D2Coding"/>
                <a:ea typeface="D2Coding"/>
              </a:rPr>
              <a:t>tr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D2Coding"/>
                <a:ea typeface="D2Coding"/>
              </a:rPr>
              <a:t>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&lt;/</a:t>
            </a:r>
            <a:r>
              <a:rPr kumimoji="0" lang="en-US" altLang="ko-KR" sz="1400" b="0" i="0" u="none" strike="noStrike" kern="1200" cap="none" spc="0" normalizeH="0" baseline="0" dirty="0" err="1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c:forEach</a:t>
            </a:r>
            <a:r>
              <a:rPr kumimoji="0" lang="en-US" altLang="ko-KR" sz="14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D2Coding"/>
                <a:ea typeface="D2Coding"/>
              </a:rPr>
              <a:t>&gt;	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	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	</a:t>
            </a:r>
          </a:p>
        </p:txBody>
      </p:sp>
      <p:sp>
        <p:nvSpPr>
          <p:cNvPr id="7" name="직사각형 8"/>
          <p:cNvSpPr/>
          <p:nvPr/>
        </p:nvSpPr>
        <p:spPr>
          <a:xfrm>
            <a:off x="1125961" y="2399171"/>
            <a:ext cx="5012287" cy="2951427"/>
          </a:xfrm>
          <a:prstGeom prst="rect">
            <a:avLst/>
          </a:prstGeom>
          <a:solidFill>
            <a:schemeClr val="bg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&lt;%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ArrayList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EmpVO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&gt; list =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effectLst/>
              <a:latin typeface="D2Coding"/>
              <a:ea typeface="D2Coding"/>
            </a:endParaRPr>
          </a:p>
          <a:p>
            <a:pPr lvl="0">
              <a:buClr>
                <a:srgbClr val="000000"/>
              </a:buClr>
              <a:buNone/>
              <a:defRPr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 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(List&lt;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EmpVO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&gt;)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request.getAttribute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("list");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  if (list != null ) {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 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 for(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EmpVO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vo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: list) {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%&gt;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		&lt;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D2Coding"/>
                <a:ea typeface="D2Coding"/>
              </a:rPr>
              <a:t>tr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&gt;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D2Coding"/>
                <a:ea typeface="D2Coding"/>
              </a:rPr>
              <a:t>  &lt;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td&gt;&lt;%=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D2Coding"/>
                <a:ea typeface="D2Coding"/>
              </a:rPr>
              <a:t>vo.getEmployeeId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()%&gt;&lt;/td&gt;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D2Coding"/>
                <a:ea typeface="D2Coding"/>
              </a:rPr>
              <a:t>  &lt;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td&gt;&lt;%=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D2Coding"/>
                <a:ea typeface="D2Coding"/>
              </a:rPr>
              <a:t>vo.getFirstName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()%&gt;&lt;/td&gt;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D2Coding"/>
                <a:ea typeface="D2Coding"/>
              </a:rPr>
              <a:t>  &lt;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td&gt;&lt;%=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D2Coding"/>
                <a:ea typeface="D2Coding"/>
              </a:rPr>
              <a:t>vo.getSalary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()%&gt;&lt;/td&gt;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		&lt;/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D2Coding"/>
                <a:ea typeface="D2Coding"/>
              </a:rPr>
              <a:t>tr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&gt;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&lt;%   }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  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}</a:t>
            </a:r>
          </a:p>
          <a:p>
            <a:pPr lvl="0">
              <a:buClr>
                <a:srgbClr val="000000"/>
              </a:buClr>
              <a:buNone/>
              <a:defRPr/>
            </a:pP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effectLst/>
                <a:latin typeface="D2Coding"/>
                <a:ea typeface="D2Coding"/>
              </a:rPr>
              <a:t>%&gt;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D2Coding"/>
                <a:ea typeface="D2Coding"/>
              </a:rPr>
              <a:t>	</a:t>
            </a:r>
          </a:p>
        </p:txBody>
      </p:sp>
      <p:cxnSp>
        <p:nvCxnSpPr>
          <p:cNvPr id="8" name="직선 화살표 연결선 6"/>
          <p:cNvCxnSpPr>
            <a:stCxn id="7" idx="3"/>
            <a:endCxn id="5" idx="1"/>
          </p:cNvCxnSpPr>
          <p:nvPr/>
        </p:nvCxnSpPr>
        <p:spPr>
          <a:xfrm flipV="1">
            <a:off x="6138248" y="3865831"/>
            <a:ext cx="953271" cy="9054"/>
          </a:xfrm>
          <a:prstGeom prst="straightConnector1">
            <a:avLst/>
          </a:prstGeom>
          <a:noFill/>
          <a:ln w="38100" cap="rnd" cmpd="sng" algn="ctr">
            <a:solidFill>
              <a:srgbClr val="203A7B">
                <a:alpha val="100000"/>
              </a:srgbClr>
            </a:solidFill>
            <a:prstDash val="solid"/>
            <a:headEnd w="med" len="med"/>
            <a:tailEnd type="triangl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1297979" y="5415037"/>
            <a:ext cx="4795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smtClean="0"/>
              <a:t>JSP </a:t>
            </a:r>
            <a:r>
              <a:rPr lang="ko-KR" altLang="en-US" sz="1200" dirty="0" err="1" smtClean="0"/>
              <a:t>스크립트릿의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경우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태그와 같이 사용되어 코드의 </a:t>
            </a:r>
            <a:r>
              <a:rPr lang="ko-KR" altLang="en-US" sz="1200" dirty="0" err="1"/>
              <a:t>가독성이</a:t>
            </a:r>
            <a:r>
              <a:rPr lang="ko-KR" altLang="en-US" sz="1200" dirty="0"/>
              <a:t> 떨어</a:t>
            </a:r>
            <a:r>
              <a:rPr lang="ko-KR" altLang="en-US" sz="1200" dirty="0">
                <a:latin typeface="+mn-ea"/>
              </a:rPr>
              <a:t>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1.2</a:t>
            </a:r>
            <a:r>
              <a:rPr lang="ko-KR" altLang="en-US" dirty="0" smtClean="0"/>
              <a:t> </a:t>
            </a:r>
            <a:r>
              <a:rPr lang="en-US" altLang="ko-KR" dirty="0"/>
              <a:t>JSTL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Core, </a:t>
            </a:r>
            <a:r>
              <a:rPr lang="en-US" altLang="ko-KR" dirty="0" err="1"/>
              <a:t>Formattings</a:t>
            </a:r>
            <a:r>
              <a:rPr lang="en-US" altLang="ko-KR" dirty="0"/>
              <a:t>, SQL, XML, functions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개의 태그 </a:t>
            </a:r>
            <a:r>
              <a:rPr lang="ko-KR" altLang="en-US" dirty="0" smtClean="0"/>
              <a:t>라이브러리로 </a:t>
            </a:r>
            <a:r>
              <a:rPr lang="ko-KR" altLang="en-US" dirty="0"/>
              <a:t>기능별로 분류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4516"/>
              </p:ext>
            </p:extLst>
          </p:nvPr>
        </p:nvGraphicFramePr>
        <p:xfrm>
          <a:off x="1110342" y="1962548"/>
          <a:ext cx="10019210" cy="313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995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라이브러리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하위 기능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접두어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관련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URI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95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CORE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흐름 제어</a:t>
                      </a:r>
                      <a:r>
                        <a:rPr lang="en-US" alt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URL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처리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c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http://java.sun.com/jsp/jstl/core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95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XML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XML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변환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x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http://java.sun.com/jsp/jstl/xml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95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Formattings</a:t>
                      </a:r>
                      <a:endParaRPr lang="en-US" alt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숫자 및 날짜 형식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fmt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http://java.sun.com/jsp/jstl/fmt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5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SQL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데이터베이스 작업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sql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http://java.sun.com/jsp/jstl/sql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95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Funtions</a:t>
                      </a:r>
                      <a:endParaRPr lang="en-US" alt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콜렉션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처리</a:t>
                      </a:r>
                      <a:r>
                        <a:rPr lang="en-US" alt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String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처리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fn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http://java.sun.com/jsp/jstl/functions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97280" y="5395417"/>
            <a:ext cx="9993086" cy="613495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vert="horz" wrap="square" lIns="91440" tIns="45720" rIns="91440" bIns="45720" anchor="ctr"/>
          <a:lstStyle/>
          <a:p>
            <a:pPr algn="ctr">
              <a:buClr>
                <a:srgbClr val="000000"/>
              </a:buClr>
            </a:pP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&lt;%@ </a:t>
            </a:r>
            <a:r>
              <a:rPr lang="en-US" altLang="ko-KR" dirty="0" err="1">
                <a:solidFill>
                  <a:schemeClr val="bg1"/>
                </a:solidFill>
                <a:latin typeface="D2Coding"/>
                <a:ea typeface="D2Coding"/>
              </a:rPr>
              <a:t>taglib</a:t>
            </a: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D2Coding"/>
                <a:ea typeface="D2Coding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=http://java.sun.com/jsp/jstl/core </a:t>
            </a:r>
            <a:r>
              <a:rPr lang="en-US" altLang="ko-KR" dirty="0" smtClean="0">
                <a:solidFill>
                  <a:schemeClr val="bg1"/>
                </a:solidFill>
                <a:latin typeface="D2Coding"/>
                <a:ea typeface="D2Coding"/>
              </a:rPr>
              <a:t>prefix=</a:t>
            </a: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dirty="0" smtClean="0">
                <a:solidFill>
                  <a:schemeClr val="bg1"/>
                </a:solidFill>
                <a:latin typeface="D2Coding"/>
                <a:ea typeface="D2Coding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%&gt;</a:t>
            </a:r>
            <a:endParaRPr lang="ko-KR" altLang="en-US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: https</a:t>
            </a:r>
            <a:r>
              <a:rPr lang="en-US" altLang="ko-KR" dirty="0"/>
              <a:t>://</a:t>
            </a:r>
            <a:r>
              <a:rPr lang="en-US" altLang="ko-KR" dirty="0" smtClean="0"/>
              <a:t>tomcat.apache.org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217709" y="2205038"/>
            <a:ext cx="5393100" cy="40687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WEB-INF/lib</a:t>
            </a:r>
            <a:r>
              <a:rPr lang="ko-KR" altLang="en-US" dirty="0"/>
              <a:t> 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2.1</a:t>
            </a:r>
            <a:r>
              <a:rPr lang="ko-KR" altLang="en-US" dirty="0" smtClean="0"/>
              <a:t> </a:t>
            </a:r>
            <a:r>
              <a:rPr lang="en-US" altLang="ko-KR" dirty="0"/>
              <a:t>JSTL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9215" r="30502"/>
          <a:stretch/>
        </p:blipFill>
        <p:spPr>
          <a:xfrm>
            <a:off x="1037857" y="2596853"/>
            <a:ext cx="4627170" cy="35191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9663" y="2596853"/>
            <a:ext cx="3071331" cy="245706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1193" y="1553235"/>
            <a:ext cx="11029616" cy="4608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latin typeface="+mn-ea"/>
              </a:rPr>
              <a:t>Tomcat </a:t>
            </a:r>
            <a:r>
              <a:rPr lang="ko-KR" altLang="en-US" dirty="0" smtClean="0">
                <a:latin typeface="+mn-ea"/>
              </a:rPr>
              <a:t>컨테이너에 포함되어 있지 않으므로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별도로 설치해야 합니다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도구를 이용하여 설치</a:t>
            </a:r>
            <a:endParaRPr lang="en-US" altLang="ko-KR" dirty="0" smtClean="0"/>
          </a:p>
          <a:p>
            <a:pPr lvl="0"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mvnrepository.com</a:t>
            </a: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en-US" altLang="ko-KR" dirty="0" smtClean="0"/>
              <a:t>pom.xml</a:t>
            </a:r>
            <a:r>
              <a:rPr lang="ko-KR" altLang="en-US" dirty="0"/>
              <a:t>에 </a:t>
            </a:r>
            <a:r>
              <a:rPr lang="en-US" altLang="ko-KR" dirty="0" err="1"/>
              <a:t>dependeccy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설치 확인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 smtClean="0"/>
              <a:t>2.2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JSTL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설치</a:t>
            </a:r>
            <a:endParaRPr lang="en-US" altLang="ko-KR" sz="2400" dirty="0"/>
          </a:p>
        </p:txBody>
      </p:sp>
      <p:sp>
        <p:nvSpPr>
          <p:cNvPr id="7" name="직사각형 8"/>
          <p:cNvSpPr/>
          <p:nvPr/>
        </p:nvSpPr>
        <p:spPr>
          <a:xfrm>
            <a:off x="6565886" y="2241573"/>
            <a:ext cx="3718851" cy="1207797"/>
          </a:xfrm>
          <a:prstGeom prst="rect">
            <a:avLst/>
          </a:prstGeom>
          <a:solidFill>
            <a:schemeClr val="bg2"/>
          </a:solidFill>
          <a:ln w="22225" cap="rnd" cmpd="sng" algn="ctr">
            <a:noFill/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kumimoji="0" lang="en-US" altLang="en-US" sz="1400" b="0" i="0" u="none" strike="noStrike" kern="1200" cap="none" spc="0" normalizeH="0" baseline="0" dirty="0">
              <a:effectLst/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effectLst/>
                <a:latin typeface="D2Coding"/>
                <a:ea typeface="D2Coding"/>
                <a:cs typeface="Gill Sans MT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</a:rPr>
              <a:t>&lt;dependency&gt;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lang="en-US" altLang="ko-KR" sz="1400" dirty="0">
                <a:latin typeface="D2Coding" panose="020B0609020101020101" pitchFamily="49" charset="-127"/>
              </a:rPr>
              <a:t>	&lt;</a:t>
            </a:r>
            <a:r>
              <a:rPr lang="en-US" altLang="ko-KR" sz="1400" dirty="0" err="1">
                <a:latin typeface="D2Coding" panose="020B0609020101020101" pitchFamily="49" charset="-127"/>
              </a:rPr>
              <a:t>groupId</a:t>
            </a:r>
            <a:r>
              <a:rPr lang="en-US" altLang="ko-KR" sz="1400" dirty="0">
                <a:latin typeface="D2Coding" panose="020B0609020101020101" pitchFamily="49" charset="-127"/>
              </a:rPr>
              <a:t>&gt;</a:t>
            </a:r>
            <a:r>
              <a:rPr lang="en-US" altLang="ko-KR" sz="1400" dirty="0" err="1">
                <a:latin typeface="D2Coding" panose="020B0609020101020101" pitchFamily="49" charset="-127"/>
              </a:rPr>
              <a:t>javax.servlet</a:t>
            </a:r>
            <a:r>
              <a:rPr lang="en-US" altLang="ko-KR" sz="1400" dirty="0">
                <a:latin typeface="D2Coding" panose="020B0609020101020101" pitchFamily="49" charset="-127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</a:rPr>
              <a:t>groupId</a:t>
            </a:r>
            <a:r>
              <a:rPr lang="en-US" altLang="ko-KR" sz="1400" dirty="0">
                <a:latin typeface="D2Coding" panose="020B0609020101020101" pitchFamily="49" charset="-127"/>
              </a:rPr>
              <a:t>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lang="en-US" altLang="ko-KR" sz="1400" dirty="0">
                <a:latin typeface="D2Coding" panose="020B0609020101020101" pitchFamily="49" charset="-127"/>
              </a:rPr>
              <a:t>	&lt;</a:t>
            </a:r>
            <a:r>
              <a:rPr lang="en-US" altLang="ko-KR" sz="1400" dirty="0" err="1">
                <a:latin typeface="D2Coding" panose="020B0609020101020101" pitchFamily="49" charset="-127"/>
              </a:rPr>
              <a:t>artifactId</a:t>
            </a:r>
            <a:r>
              <a:rPr lang="en-US" altLang="ko-KR" sz="1400" dirty="0">
                <a:latin typeface="D2Coding" panose="020B0609020101020101" pitchFamily="49" charset="-127"/>
              </a:rPr>
              <a:t>&gt;</a:t>
            </a:r>
            <a:r>
              <a:rPr lang="en-US" altLang="ko-KR" sz="1400" dirty="0" err="1">
                <a:latin typeface="D2Coding" panose="020B0609020101020101" pitchFamily="49" charset="-127"/>
              </a:rPr>
              <a:t>jstl</a:t>
            </a:r>
            <a:r>
              <a:rPr lang="en-US" altLang="ko-KR" sz="1400" dirty="0">
                <a:latin typeface="D2Coding" panose="020B0609020101020101" pitchFamily="49" charset="-127"/>
              </a:rPr>
              <a:t>&lt;/</a:t>
            </a:r>
            <a:r>
              <a:rPr lang="en-US" altLang="ko-KR" sz="1400" dirty="0" err="1">
                <a:latin typeface="D2Coding" panose="020B0609020101020101" pitchFamily="49" charset="-127"/>
              </a:rPr>
              <a:t>artifactId</a:t>
            </a:r>
            <a:r>
              <a:rPr lang="en-US" altLang="ko-KR" sz="1400" dirty="0">
                <a:latin typeface="D2Coding" panose="020B0609020101020101" pitchFamily="49" charset="-127"/>
              </a:rPr>
              <a:t>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lang="en-US" altLang="ko-KR" sz="1400" dirty="0">
                <a:latin typeface="D2Coding" panose="020B0609020101020101" pitchFamily="49" charset="-127"/>
              </a:rPr>
              <a:t>	&lt;version&gt;1.2&lt;/version&gt;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lang="ko-KR" altLang="en-US" sz="1400" dirty="0">
                <a:latin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</a:rPr>
              <a:t>&lt;/dependency&gt;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kumimoji="0" lang="en-US" altLang="ko-KR" sz="1400" b="0" i="0" u="none" strike="noStrike" kern="1200" cap="none" spc="0" normalizeH="0" baseline="0" dirty="0">
              <a:effectLst/>
              <a:latin typeface="D2Coding"/>
              <a:ea typeface="D2Coding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260"/>
          <a:stretch>
            <a:fillRect/>
          </a:stretch>
        </p:blipFill>
        <p:spPr>
          <a:xfrm>
            <a:off x="6644209" y="4238713"/>
            <a:ext cx="3072707" cy="191810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003970" y="2327142"/>
            <a:ext cx="4382841" cy="2860494"/>
            <a:chOff x="5234809" y="3013982"/>
            <a:chExt cx="4721690" cy="34066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42170"/>
            <a:stretch>
              <a:fillRect/>
            </a:stretch>
          </p:blipFill>
          <p:spPr>
            <a:xfrm>
              <a:off x="5234809" y="3013982"/>
              <a:ext cx="4721690" cy="340668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238657" y="5273858"/>
              <a:ext cx="1430447" cy="303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998329" y="5848538"/>
            <a:ext cx="2951430" cy="289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ko-KR" altLang="en-US" dirty="0"/>
              <a:t>코어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라이브러리로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기능이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88588"/>
              </p:ext>
            </p:extLst>
          </p:nvPr>
        </p:nvGraphicFramePr>
        <p:xfrm>
          <a:off x="888274" y="1867987"/>
          <a:ext cx="10461044" cy="4592277"/>
        </p:xfrm>
        <a:graphic>
          <a:graphicData uri="http://schemas.openxmlformats.org/drawingml/2006/table">
            <a:tbl>
              <a:tblPr firstRow="1"/>
              <a:tblGrid>
                <a:gridCol w="187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23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기능분류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태그</a:t>
                      </a: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설명</a:t>
                      </a: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66">
                <a:tc rowSpan="4"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흐름 제어</a:t>
                      </a: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if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조건에 따라 내부 코드를 수행한다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4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choose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다중 조건을 처리할 때 사용된다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6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forEach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콜렉션이나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Map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의 각 항목을 처리할 때 사용된다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6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forTokens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구분자로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분리된 각각의 토큰을 처리할 때 사용된다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66">
                <a:tc rowSpan="3"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URL 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처리</a:t>
                      </a: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import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URL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을 사용하여 다른 자원의 결과를 삽입한다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44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redirect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지정한 경로로 </a:t>
                      </a: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리다이렉트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44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url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URL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을 </a:t>
                      </a: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재작성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448">
                <a:tc rowSpan="4"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기타 </a:t>
                      </a:r>
                      <a:r>
                        <a:rPr lang="ko-KR" sz="1600" kern="1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태그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catch</a:t>
                      </a:r>
                      <a:endParaRPr lang="ko-KR" sz="1600" kern="100" baseline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예외 처리에 사용된다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036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out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JspWriter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에 내용을 알맞게 처리한 후 출력한다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0366">
                <a:tc vMerge="1"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set</a:t>
                      </a:r>
                      <a:endParaRPr lang="ko-KR" sz="1600" kern="100" baseline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JSP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에서 사용될 변수를 설정한다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80315"/>
                  </a:ext>
                </a:extLst>
              </a:tr>
              <a:tr h="41036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remove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설정한 변수를 제거한다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53387" marR="53387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574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흐름 제어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en-US" altLang="ko-KR" dirty="0"/>
              <a:t>if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err="1" smtClean="0"/>
              <a:t>제어문</a:t>
            </a:r>
            <a:r>
              <a:rPr lang="en-US" altLang="ko-KR" dirty="0"/>
              <a:t> (switch)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</p:txBody>
      </p:sp>
      <p:sp>
        <p:nvSpPr>
          <p:cNvPr id="6" name="직사각형 8"/>
          <p:cNvSpPr/>
          <p:nvPr/>
        </p:nvSpPr>
        <p:spPr>
          <a:xfrm>
            <a:off x="1023046" y="1854030"/>
            <a:ext cx="9360000" cy="533570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 lvl="0">
              <a:buClr>
                <a:schemeClr val="lt1"/>
              </a:buClr>
              <a:buNone/>
              <a:tabLst>
                <a:tab pos="1905000" algn="l"/>
              </a:tabLst>
              <a:defRPr/>
            </a:pP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effectLst/>
                <a:latin typeface="D2Coding"/>
                <a:ea typeface="D2Coding"/>
              </a:rPr>
              <a:t>c:if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 test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en-US" sz="1600" dirty="0" err="1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조건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&gt;  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처리내용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  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c:if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en-US" altLang="en-US" sz="1600" dirty="0">
              <a:solidFill>
                <a:schemeClr val="bg1"/>
              </a:solidFill>
              <a:effectLst/>
              <a:latin typeface="D2Coding"/>
              <a:ea typeface="D2Coding"/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023047" y="3861225"/>
            <a:ext cx="9360000" cy="1282276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c:choose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</a:p>
          <a:p>
            <a:pPr lvl="0">
              <a:buClr>
                <a:schemeClr val="lt1"/>
              </a:buClr>
              <a:buNone/>
              <a:defRPr/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c:when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test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조건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처리 내용 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  <a:effectLst/>
                <a:latin typeface="D2Coding"/>
                <a:ea typeface="D2Coding"/>
              </a:rPr>
              <a:t>c:when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&gt;</a:t>
            </a:r>
            <a:endParaRPr lang="en-US" altLang="ko-KR" sz="1600" dirty="0">
              <a:solidFill>
                <a:schemeClr val="bg1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c:otherwise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처리 내용 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c:otherwise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</a:p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c:choose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</a:p>
        </p:txBody>
      </p:sp>
      <p:sp>
        <p:nvSpPr>
          <p:cNvPr id="7" name="직사각형 8"/>
          <p:cNvSpPr/>
          <p:nvPr/>
        </p:nvSpPr>
        <p:spPr>
          <a:xfrm>
            <a:off x="1035746" y="2577930"/>
            <a:ext cx="9360000" cy="533570"/>
          </a:xfrm>
          <a:prstGeom prst="rect">
            <a:avLst/>
          </a:prstGeom>
          <a:solidFill>
            <a:schemeClr val="accent2"/>
          </a:solidFill>
          <a:ln w="22225" cap="rnd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 lvl="0">
              <a:buClr>
                <a:schemeClr val="lt1"/>
              </a:buClr>
              <a:buNone/>
              <a:tabLst>
                <a:tab pos="1905000" algn="l"/>
              </a:tabLst>
              <a:defRPr/>
            </a:pP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  <a:effectLst/>
                <a:latin typeface="D2Coding"/>
                <a:ea typeface="D2Coding"/>
              </a:rPr>
              <a:t>c:if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 test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en-US" sz="1600" dirty="0" err="1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조건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effectLst/>
                <a:latin typeface="D2Coding"/>
                <a:ea typeface="D2Coding"/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en-US" sz="1600" dirty="0" err="1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조건</a:t>
            </a:r>
            <a:r>
              <a:rPr lang="en-US" altLang="en-US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effectLst/>
                <a:latin typeface="D2Coding"/>
                <a:ea typeface="D2Coding"/>
              </a:rPr>
              <a:t>처리</a:t>
            </a:r>
            <a:r>
              <a:rPr lang="en-US" altLang="en-US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변수명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D2Coding"/>
                <a:ea typeface="D2Coding"/>
              </a:rPr>
              <a:t>scope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en-US" sz="1600" dirty="0" err="1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범위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/</a:t>
            </a:r>
            <a:r>
              <a:rPr lang="en-US" altLang="ko-KR" sz="1600" dirty="0" smtClean="0">
                <a:solidFill>
                  <a:schemeClr val="bg1"/>
                </a:solidFill>
                <a:effectLst/>
                <a:latin typeface="D2Coding"/>
                <a:ea typeface="D2Coding"/>
              </a:rPr>
              <a:t>&gt;</a:t>
            </a:r>
            <a:endParaRPr lang="en-US" altLang="en-US" sz="1600" dirty="0">
              <a:solidFill>
                <a:schemeClr val="bg1"/>
              </a:solidFill>
              <a:effectLst/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smtClean="0"/>
              <a:t>흐름 제어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en-US" altLang="ko-KR" dirty="0"/>
              <a:t>for)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집합이나 </a:t>
            </a:r>
            <a:r>
              <a:rPr lang="ko-KR" altLang="en-US" dirty="0" err="1"/>
              <a:t>콜렉션</a:t>
            </a:r>
            <a:r>
              <a:rPr lang="ko-KR" altLang="en-US" dirty="0"/>
              <a:t> 데이터 사용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특정 회수 반복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6191" y="2151686"/>
            <a:ext cx="9049592" cy="460885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c:forEach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items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콜렉션변수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"&gt; 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반복내용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c:forEach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3223" y="3231220"/>
            <a:ext cx="9066816" cy="413317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c:forEach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begin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="1"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="10" [step="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값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"]&gt; 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반복내용</a:t>
            </a:r>
            <a:r>
              <a:rPr lang="ko-KR" alt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c:forEach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6194" y="4274824"/>
            <a:ext cx="9077659" cy="976445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c:forEach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="item" 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items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="${</a:t>
            </a: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콜렉션변수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 </a:t>
            </a:r>
            <a:r>
              <a:rPr lang="en-US" sz="1600" b="1" dirty="0" err="1" smtClean="0">
                <a:solidFill>
                  <a:srgbClr val="FFC000"/>
                </a:solidFill>
                <a:latin typeface="D2Coding"/>
                <a:ea typeface="D2Coding"/>
              </a:rPr>
              <a:t>varStatus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="status"&gt;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   ${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status.</a:t>
            </a:r>
            <a:r>
              <a:rPr lang="en-US" sz="1600" b="1" dirty="0" err="1">
                <a:solidFill>
                  <a:srgbClr val="FFC000"/>
                </a:solidFill>
                <a:latin typeface="D2Coding"/>
                <a:ea typeface="D2Coding"/>
              </a:rPr>
              <a:t>count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} 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번째 항목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: ${item.name}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D2Coding"/>
                <a:ea typeface="D2Coding"/>
              </a:rPr>
              <a:t>c:forEach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446" y="5231436"/>
            <a:ext cx="3236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index </a:t>
            </a: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  -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루프 실행에서 현재 </a:t>
            </a:r>
            <a:r>
              <a:rPr lang="ko-KR" alt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인덱스</a:t>
            </a:r>
            <a:r>
              <a:rPr lang="en-US" altLang="ko-KR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 </a:t>
            </a:r>
          </a:p>
          <a:p>
            <a:pPr lvl="0">
              <a:defRPr/>
            </a:pP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count   -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루프 실행 회수</a:t>
            </a:r>
          </a:p>
          <a:p>
            <a:pPr lvl="0">
              <a:defRPr/>
            </a:pP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begin </a:t>
            </a: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  - </a:t>
            </a: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begin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속성 </a:t>
            </a:r>
            <a:r>
              <a:rPr lang="ko-KR" alt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값</a:t>
            </a:r>
            <a:endParaRPr lang="en-US" altLang="ko-KR" sz="1400" dirty="0" smtClean="0">
              <a:latin typeface="D2Coding" panose="020B0609020101020101" pitchFamily="49" charset="-127"/>
              <a:ea typeface="휴먼모음T" panose="02030504000101010101" pitchFamily="18" charset="-127"/>
            </a:endParaRPr>
          </a:p>
          <a:p>
            <a:pPr lvl="0">
              <a:defRPr/>
            </a:pP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end     - </a:t>
            </a: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end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속성 </a:t>
            </a:r>
            <a:r>
              <a:rPr lang="ko-KR" alt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값</a:t>
            </a:r>
            <a:endParaRPr lang="ko-KR" altLang="en-US" sz="1400" dirty="0">
              <a:latin typeface="D2Coding" panose="020B0609020101020101" pitchFamily="49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4492" y="5231436"/>
            <a:ext cx="4547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step    - </a:t>
            </a: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step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속성 값</a:t>
            </a:r>
          </a:p>
          <a:p>
            <a:pPr lvl="0">
              <a:defRPr/>
            </a:pP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first </a:t>
            </a: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  -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현재 실행이 첫 번째 실행인 경우</a:t>
            </a: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 true</a:t>
            </a:r>
          </a:p>
          <a:p>
            <a:pPr lvl="0">
              <a:defRPr/>
            </a:pP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last </a:t>
            </a:r>
            <a:r>
              <a:rPr lang="en-US" sz="1400" dirty="0" smtClean="0">
                <a:latin typeface="D2Coding" panose="020B0609020101020101" pitchFamily="49" charset="-127"/>
                <a:ea typeface="휴먼모음T" panose="02030504000101010101" pitchFamily="18" charset="-127"/>
              </a:rPr>
              <a:t>   - 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현재 실행이 루프의 마지막 실행인 경우</a:t>
            </a: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 true</a:t>
            </a:r>
          </a:p>
          <a:p>
            <a:pPr lvl="0">
              <a:defRPr/>
            </a:pPr>
            <a:r>
              <a:rPr 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current - </a:t>
            </a:r>
            <a:r>
              <a:rPr lang="ko-KR" altLang="en-US" sz="1400" dirty="0" err="1">
                <a:latin typeface="D2Coding" panose="020B0609020101020101" pitchFamily="49" charset="-127"/>
                <a:ea typeface="휴먼모음T" panose="02030504000101010101" pitchFamily="18" charset="-127"/>
              </a:rPr>
              <a:t>콜렉션</a:t>
            </a:r>
            <a:r>
              <a:rPr lang="ko-KR" altLang="en-US" sz="1400" dirty="0">
                <a:latin typeface="D2Coding" panose="020B0609020101020101" pitchFamily="49" charset="-127"/>
                <a:ea typeface="휴먼모음T" panose="02030504000101010101" pitchFamily="18" charset="-127"/>
              </a:rPr>
              <a:t> 중 현재 루프에서 사용할 객체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smtClean="0"/>
              <a:t>흐름 제어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CSV </a:t>
            </a:r>
            <a:r>
              <a:rPr lang="ko-KR" altLang="en-US" dirty="0" smtClean="0"/>
              <a:t>문자열 반복 태그</a:t>
            </a:r>
            <a:r>
              <a:rPr lang="en-US" altLang="ko-KR" dirty="0" smtClean="0"/>
              <a:t>: </a:t>
            </a:r>
            <a:r>
              <a:rPr lang="en-US" altLang="ko-KR" dirty="0"/>
              <a:t>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391" y="1884986"/>
            <a:ext cx="9360000" cy="1036014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c:forTokens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D2Coding"/>
                <a:ea typeface="D2Coding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en-US" sz="1600" dirty="0">
                <a:solidFill>
                  <a:schemeClr val="bg1"/>
                </a:solidFill>
                <a:latin typeface="D2Coding"/>
                <a:ea typeface="D2Coding"/>
              </a:rPr>
              <a:t>변수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" </a:t>
            </a:r>
            <a:r>
              <a:rPr lang="en-US" sz="1600" b="1" dirty="0">
                <a:solidFill>
                  <a:srgbClr val="FFC000"/>
                </a:solidFill>
                <a:latin typeface="D2Coding"/>
                <a:ea typeface="D2Coding"/>
              </a:rPr>
              <a:t>items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=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${</a:t>
            </a:r>
            <a:r>
              <a:rPr lang="ko-KR" alt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문자열변수</a:t>
            </a: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}" </a:t>
            </a:r>
            <a:r>
              <a:rPr lang="ko-KR" altLang="ko-KR" sz="1600" b="1" dirty="0" err="1">
                <a:solidFill>
                  <a:srgbClr val="FFC000"/>
                </a:solidFill>
                <a:latin typeface="D2Coding"/>
                <a:ea typeface="D2Coding"/>
              </a:rPr>
              <a:t>delims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delimiters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" </a:t>
            </a:r>
            <a:endParaRPr lang="en-US" altLang="ko-KR" sz="1600" dirty="0" smtClean="0">
              <a:solidFill>
                <a:schemeClr val="bg1"/>
              </a:solidFill>
              <a:latin typeface="D2Coding"/>
              <a:ea typeface="D2Coding"/>
            </a:endParaRP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   </a:t>
            </a:r>
            <a:r>
              <a:rPr lang="ko-KR" altLang="ko-KR" sz="1600" dirty="0" smtClean="0">
                <a:solidFill>
                  <a:schemeClr val="bg1"/>
                </a:solidFill>
                <a:latin typeface="D2Coding"/>
                <a:ea typeface="D2Coding"/>
              </a:rPr>
              <a:t>[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varStatus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varStatusName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"] [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begin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begin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"] [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end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end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"] [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step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="</a:t>
            </a:r>
            <a:r>
              <a:rPr lang="ko-KR" altLang="ko-KR" sz="1600" dirty="0" err="1">
                <a:solidFill>
                  <a:schemeClr val="bg1"/>
                </a:solidFill>
                <a:latin typeface="D2Coding"/>
                <a:ea typeface="D2Coding"/>
              </a:rPr>
              <a:t>step</a:t>
            </a:r>
            <a:r>
              <a:rPr lang="ko-KR" altLang="ko-KR" sz="1600" dirty="0">
                <a:solidFill>
                  <a:schemeClr val="bg1"/>
                </a:solidFill>
                <a:latin typeface="D2Coding"/>
                <a:ea typeface="D2Coding"/>
              </a:rPr>
              <a:t>"]</a:t>
            </a:r>
            <a:r>
              <a:rPr lang="en-US" altLang="ko-KR" sz="1600" dirty="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&gt; </a:t>
            </a:r>
            <a:endParaRPr lang="en-US" sz="1600" dirty="0">
              <a:solidFill>
                <a:schemeClr val="bg1"/>
              </a:solidFill>
              <a:latin typeface="D2Coding"/>
              <a:ea typeface="D2Coding"/>
            </a:endParaRP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ko-KR" altLang="en-US" sz="1600" dirty="0" err="1">
                <a:solidFill>
                  <a:schemeClr val="bg1"/>
                </a:solidFill>
                <a:latin typeface="D2Coding"/>
                <a:ea typeface="D2Coding"/>
              </a:rPr>
              <a:t>반복내용</a:t>
            </a:r>
            <a:r>
              <a:rPr lang="en-US" sz="1600" dirty="0">
                <a:solidFill>
                  <a:schemeClr val="bg1"/>
                </a:solidFill>
                <a:latin typeface="D2Coding"/>
                <a:ea typeface="D2Coding"/>
              </a:rPr>
              <a:t>  </a:t>
            </a:r>
          </a:p>
          <a:p>
            <a:pPr>
              <a:buClr>
                <a:schemeClr val="lt1"/>
              </a:buClr>
              <a:tabLst>
                <a:tab pos="1905000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&lt;/</a:t>
            </a:r>
            <a:r>
              <a:rPr lang="en-US" sz="1600" dirty="0" err="1" smtClean="0">
                <a:solidFill>
                  <a:schemeClr val="bg1"/>
                </a:solidFill>
                <a:latin typeface="D2Coding"/>
                <a:ea typeface="D2Coding"/>
              </a:rPr>
              <a:t>c:forTokens</a:t>
            </a:r>
            <a:r>
              <a:rPr lang="en-US" sz="1600" dirty="0" smtClean="0">
                <a:solidFill>
                  <a:schemeClr val="bg1"/>
                </a:solidFill>
                <a:latin typeface="D2Coding"/>
                <a:ea typeface="D2Coding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5137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1493</Words>
  <Application>Microsoft Office PowerPoint</Application>
  <PresentationFormat>와이드스크린</PresentationFormat>
  <Paragraphs>348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D2Coding</vt:lpstr>
      <vt:lpstr>Noto Sans KR</vt:lpstr>
      <vt:lpstr>맑은 고딕</vt:lpstr>
      <vt:lpstr>휴먼매직체</vt:lpstr>
      <vt:lpstr>휴먼모음T</vt:lpstr>
      <vt:lpstr>Gill Sans MT</vt:lpstr>
      <vt:lpstr>Times New Roman</vt:lpstr>
      <vt:lpstr>Wingdings 2</vt:lpstr>
      <vt:lpstr>분할</vt:lpstr>
      <vt:lpstr>13.  JSTL(JSP Standard Tag Library)</vt:lpstr>
      <vt:lpstr>1.1 JSTL개요</vt:lpstr>
      <vt:lpstr>1.2 JSTL 라이브러리</vt:lpstr>
      <vt:lpstr>2.1 JSTL 설치</vt:lpstr>
      <vt:lpstr>2.2 JSTL 설치</vt:lpstr>
      <vt:lpstr>3 코어 라이브러리</vt:lpstr>
      <vt:lpstr>3. 1 흐름 제어 태그</vt:lpstr>
      <vt:lpstr>3. 1 흐름 제어 태그</vt:lpstr>
      <vt:lpstr>3. 1 흐름 제어 태그</vt:lpstr>
      <vt:lpstr>3.2 URL 처리 태그</vt:lpstr>
      <vt:lpstr>3.3 기타 코어 태그</vt:lpstr>
      <vt:lpstr>3.3 기타 코어 태그</vt:lpstr>
      <vt:lpstr>4. 국제화 태그</vt:lpstr>
      <vt:lpstr>4.1 로케일 지정 태그</vt:lpstr>
      <vt:lpstr>4.2 날짜 포맷팅 태그</vt:lpstr>
      <vt:lpstr>4.3 숫자 포맷팅 태그</vt:lpstr>
      <vt:lpstr>5. EL 함수 태그</vt:lpstr>
      <vt:lpstr>5.1.  EL 함수 호출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121</cp:revision>
  <dcterms:created xsi:type="dcterms:W3CDTF">2022-07-12T04:31:09Z</dcterms:created>
  <dcterms:modified xsi:type="dcterms:W3CDTF">2022-07-15T05:58:27Z</dcterms:modified>
  <cp:version/>
</cp:coreProperties>
</file>