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1" r:id="rId6"/>
    <p:sldId id="287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6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50" y="132"/>
      </p:cViewPr>
      <p:guideLst>
        <p:guide orient="horz" pos="2159"/>
        <p:guide pos="3839"/>
        <p:guide pos="347"/>
        <p:guide pos="7310"/>
        <p:guide orient="horz" pos="16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1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14. </a:t>
            </a:r>
            <a:r>
              <a:rPr lang="ko-KR" altLang="en-US" sz="1400" dirty="0" smtClean="0"/>
              <a:t>디자인 패턴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95" r:id="rId9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 smtClean="0"/>
              <a:t>14.  </a:t>
            </a:r>
            <a:r>
              <a:rPr lang="ko-KR" altLang="en-US" cap="none" dirty="0" smtClean="0"/>
              <a:t>디자인 패턴</a:t>
            </a:r>
            <a:endParaRPr lang="en-US" altLang="ko-KR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AutoNum type="arabicPeriod"/>
              <a:defRPr/>
            </a:pPr>
            <a:r>
              <a:rPr lang="en-US" altLang="ko-KR" cap="none" dirty="0" smtClean="0"/>
              <a:t>MVC </a:t>
            </a:r>
            <a:r>
              <a:rPr lang="ko-KR" altLang="en-US" cap="none" dirty="0" smtClean="0"/>
              <a:t>패턴</a:t>
            </a:r>
            <a:endParaRPr lang="en-US" altLang="ko-KR" cap="none" dirty="0" smtClean="0"/>
          </a:p>
          <a:p>
            <a:pPr marL="342900" lvl="0" indent="-342900">
              <a:buAutoNum type="arabicPeriod"/>
              <a:defRPr/>
            </a:pPr>
            <a:r>
              <a:rPr lang="ko-KR" altLang="en-US" cap="none" smtClean="0"/>
              <a:t>프런트 </a:t>
            </a:r>
            <a:r>
              <a:rPr lang="ko-KR" altLang="en-US" cap="none" dirty="0" smtClean="0"/>
              <a:t>컨트롤러 디자인 패턴</a:t>
            </a:r>
            <a:endParaRPr lang="en-US" altLang="ko-KR" cap="none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1 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Model-View-Controller</a:t>
            </a:r>
          </a:p>
          <a:p>
            <a:pPr lvl="1"/>
            <a:r>
              <a:rPr lang="ko-KR" altLang="en-US" dirty="0" smtClean="0"/>
              <a:t>모델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비즈니스 영역의 상태 정보를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비즈니스 영역에 대한 프레젠테이션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보게 될 결과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담당한다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컨트롤러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사용자의 입력 및 흐름 제어를 담당한다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로직을</a:t>
            </a:r>
            <a:r>
              <a:rPr lang="ko-KR" altLang="en-US" dirty="0" smtClean="0"/>
              <a:t> 처리하는 모델과 결과 화면을 보여주는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분리되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흐름 제어나 사용자의 처리 요청은 컨트롤러에 집중</a:t>
            </a:r>
            <a:endParaRPr lang="en-US" altLang="ko-KR" dirty="0" smtClean="0"/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 2 </a:t>
            </a:r>
            <a:r>
              <a:rPr lang="ko-KR" altLang="en-US" dirty="0" smtClean="0"/>
              <a:t>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-JSP</a:t>
            </a:r>
          </a:p>
          <a:p>
            <a:endParaRPr lang="ko-KR" altLang="en-US" dirty="0"/>
          </a:p>
        </p:txBody>
      </p:sp>
      <p:pic>
        <p:nvPicPr>
          <p:cNvPr id="3074" name="Picture 2" descr="fig23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14" y="3000372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84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MVC</a:t>
            </a:r>
            <a:r>
              <a:rPr lang="ko-KR" altLang="en-US" dirty="0" smtClean="0"/>
              <a:t>의 컨트롤러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pic>
        <p:nvPicPr>
          <p:cNvPr id="4098" name="Picture 2" descr="fig23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57" y="1738327"/>
            <a:ext cx="5210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46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 MVC</a:t>
            </a:r>
            <a:r>
              <a:rPr lang="ko-KR" altLang="en-US" dirty="0" smtClean="0"/>
              <a:t>의 모델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수행 클래스</a:t>
            </a:r>
            <a:endParaRPr lang="ko-KR" altLang="en-US" dirty="0"/>
          </a:p>
        </p:txBody>
      </p:sp>
      <p:pic>
        <p:nvPicPr>
          <p:cNvPr id="5122" name="Picture 2" descr="fig23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04" y="1643049"/>
            <a:ext cx="5200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50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2. 1 </a:t>
            </a:r>
            <a:r>
              <a:rPr lang="ko-KR" altLang="en-US" dirty="0" smtClean="0"/>
              <a:t>프런트컨트롤러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서블릿 </a:t>
            </a:r>
            <a:r>
              <a:rPr lang="en-US" altLang="ko-KR" smtClean="0"/>
              <a:t>: </a:t>
            </a:r>
            <a:r>
              <a:rPr lang="ko-KR" altLang="en-US" smtClean="0"/>
              <a:t>각각의 요청을 처리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서블릿마다 매번 처리해야 할 일이 있다면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71200" y="2028480"/>
            <a:ext cx="914804" cy="33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 smtClean="0"/>
              <a:t>요청</a:t>
            </a:r>
            <a:r>
              <a:rPr lang="en-US" altLang="ko-KR" sz="1600" smtClean="0"/>
              <a:t>1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1771200" y="2597617"/>
            <a:ext cx="914804" cy="33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 smtClean="0"/>
              <a:t>요청</a:t>
            </a:r>
            <a:r>
              <a:rPr lang="en-US" altLang="ko-KR" sz="1600" smtClean="0"/>
              <a:t>2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1771200" y="3169839"/>
            <a:ext cx="914804" cy="33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 smtClean="0"/>
              <a:t>요청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>
          <a:xfrm>
            <a:off x="6821999" y="2592856"/>
            <a:ext cx="914804" cy="33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smtClean="0"/>
              <a:t>DAO</a:t>
            </a:r>
            <a:endParaRPr lang="ko-KR" altLang="en-US" sz="1600"/>
          </a:p>
        </p:txBody>
      </p:sp>
      <p:cxnSp>
        <p:nvCxnSpPr>
          <p:cNvPr id="15" name="직선 화살표 연결선 14"/>
          <p:cNvCxnSpPr>
            <a:stCxn id="7" idx="3"/>
            <a:endCxn id="10" idx="1"/>
          </p:cNvCxnSpPr>
          <p:nvPr/>
        </p:nvCxnSpPr>
        <p:spPr>
          <a:xfrm>
            <a:off x="2686004" y="2195516"/>
            <a:ext cx="586844" cy="5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11" idx="1"/>
          </p:cNvCxnSpPr>
          <p:nvPr/>
        </p:nvCxnSpPr>
        <p:spPr>
          <a:xfrm flipV="1">
            <a:off x="2686004" y="2760686"/>
            <a:ext cx="586844" cy="3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2" idx="1"/>
          </p:cNvCxnSpPr>
          <p:nvPr/>
        </p:nvCxnSpPr>
        <p:spPr>
          <a:xfrm>
            <a:off x="2686004" y="3348627"/>
            <a:ext cx="586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3" idx="1"/>
          </p:cNvCxnSpPr>
          <p:nvPr/>
        </p:nvCxnSpPr>
        <p:spPr>
          <a:xfrm flipV="1">
            <a:off x="6038850" y="2759892"/>
            <a:ext cx="783149" cy="7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3" idx="1"/>
          </p:cNvCxnSpPr>
          <p:nvPr/>
        </p:nvCxnSpPr>
        <p:spPr>
          <a:xfrm>
            <a:off x="6038850" y="2201125"/>
            <a:ext cx="783149" cy="558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3" idx="1"/>
          </p:cNvCxnSpPr>
          <p:nvPr/>
        </p:nvCxnSpPr>
        <p:spPr>
          <a:xfrm flipV="1">
            <a:off x="6038850" y="2759892"/>
            <a:ext cx="783149" cy="588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3272848" y="1963274"/>
            <a:ext cx="2766002" cy="504023"/>
            <a:chOff x="2720398" y="1963275"/>
            <a:chExt cx="2766002" cy="353962"/>
          </a:xfrm>
        </p:grpSpPr>
        <p:sp>
          <p:nvSpPr>
            <p:cNvPr id="10" name="직사각형 9"/>
            <p:cNvSpPr/>
            <p:nvPr/>
          </p:nvSpPr>
          <p:spPr>
            <a:xfrm>
              <a:off x="2720398" y="1963275"/>
              <a:ext cx="2766002" cy="334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185485" y="2015727"/>
              <a:ext cx="1221611" cy="23647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1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868694" y="1978683"/>
              <a:ext cx="6479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</a:rPr>
                <a:t>서블릿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272848" y="2522835"/>
            <a:ext cx="2766002" cy="556654"/>
            <a:chOff x="2720398" y="2490587"/>
            <a:chExt cx="2766002" cy="390922"/>
          </a:xfrm>
        </p:grpSpPr>
        <p:sp>
          <p:nvSpPr>
            <p:cNvPr id="11" name="직사각형 10"/>
            <p:cNvSpPr/>
            <p:nvPr/>
          </p:nvSpPr>
          <p:spPr>
            <a:xfrm>
              <a:off x="2720398" y="2490587"/>
              <a:ext cx="2766002" cy="334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889014" y="2542955"/>
              <a:ext cx="6479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</a:rPr>
                <a:t>서블릿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185485" y="2536915"/>
              <a:ext cx="1221611" cy="23647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2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272848" y="3110776"/>
            <a:ext cx="2766002" cy="475701"/>
            <a:chOff x="2720398" y="3039304"/>
            <a:chExt cx="2766002" cy="334072"/>
          </a:xfrm>
        </p:grpSpPr>
        <p:sp>
          <p:nvSpPr>
            <p:cNvPr id="12" name="직사각형 11"/>
            <p:cNvSpPr/>
            <p:nvPr/>
          </p:nvSpPr>
          <p:spPr>
            <a:xfrm>
              <a:off x="2720398" y="3039304"/>
              <a:ext cx="2766002" cy="334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868694" y="3070497"/>
              <a:ext cx="857272" cy="237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</a:rPr>
                <a:t>서블릿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185485" y="3085862"/>
              <a:ext cx="1221611" cy="23647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3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1748050" y="4383589"/>
            <a:ext cx="914804" cy="33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 smtClean="0"/>
              <a:t>요청</a:t>
            </a:r>
            <a:r>
              <a:rPr lang="en-US" altLang="ko-KR" sz="1600" smtClean="0"/>
              <a:t>1</a:t>
            </a:r>
            <a:endParaRPr lang="ko-KR" altLang="en-US" sz="1600"/>
          </a:p>
        </p:txBody>
      </p:sp>
      <p:sp>
        <p:nvSpPr>
          <p:cNvPr id="152" name="직사각형 151"/>
          <p:cNvSpPr/>
          <p:nvPr/>
        </p:nvSpPr>
        <p:spPr>
          <a:xfrm>
            <a:off x="1748050" y="4952726"/>
            <a:ext cx="914804" cy="33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 smtClean="0"/>
              <a:t>요청</a:t>
            </a:r>
            <a:r>
              <a:rPr lang="en-US" altLang="ko-KR" sz="1600" smtClean="0"/>
              <a:t>2</a:t>
            </a:r>
            <a:endParaRPr lang="ko-KR" altLang="en-US" sz="1600"/>
          </a:p>
        </p:txBody>
      </p:sp>
      <p:sp>
        <p:nvSpPr>
          <p:cNvPr id="153" name="직사각형 152"/>
          <p:cNvSpPr/>
          <p:nvPr/>
        </p:nvSpPr>
        <p:spPr>
          <a:xfrm>
            <a:off x="1748050" y="5536523"/>
            <a:ext cx="914804" cy="33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 smtClean="0"/>
              <a:t>요청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  <p:sp>
        <p:nvSpPr>
          <p:cNvPr id="154" name="직사각형 153"/>
          <p:cNvSpPr/>
          <p:nvPr/>
        </p:nvSpPr>
        <p:spPr>
          <a:xfrm>
            <a:off x="6821999" y="4947964"/>
            <a:ext cx="914804" cy="33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smtClean="0"/>
              <a:t>DAO</a:t>
            </a:r>
            <a:endParaRPr lang="ko-KR" altLang="en-US" sz="1600"/>
          </a:p>
        </p:txBody>
      </p:sp>
      <p:cxnSp>
        <p:nvCxnSpPr>
          <p:cNvPr id="155" name="직선 화살표 연결선 154"/>
          <p:cNvCxnSpPr>
            <a:stCxn id="151" idx="3"/>
            <a:endCxn id="162" idx="1"/>
          </p:cNvCxnSpPr>
          <p:nvPr/>
        </p:nvCxnSpPr>
        <p:spPr>
          <a:xfrm>
            <a:off x="2662854" y="4550625"/>
            <a:ext cx="609994" cy="5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2" idx="3"/>
            <a:endCxn id="166" idx="1"/>
          </p:cNvCxnSpPr>
          <p:nvPr/>
        </p:nvCxnSpPr>
        <p:spPr>
          <a:xfrm flipV="1">
            <a:off x="2662854" y="5115795"/>
            <a:ext cx="609994" cy="3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53" idx="3"/>
            <a:endCxn id="170" idx="1"/>
          </p:cNvCxnSpPr>
          <p:nvPr/>
        </p:nvCxnSpPr>
        <p:spPr>
          <a:xfrm>
            <a:off x="2662854" y="5703559"/>
            <a:ext cx="609994" cy="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66" idx="3"/>
            <a:endCxn id="154" idx="1"/>
          </p:cNvCxnSpPr>
          <p:nvPr/>
        </p:nvCxnSpPr>
        <p:spPr>
          <a:xfrm flipV="1">
            <a:off x="6038850" y="5115000"/>
            <a:ext cx="783149" cy="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62" idx="3"/>
            <a:endCxn id="154" idx="1"/>
          </p:cNvCxnSpPr>
          <p:nvPr/>
        </p:nvCxnSpPr>
        <p:spPr>
          <a:xfrm>
            <a:off x="6038850" y="4556234"/>
            <a:ext cx="783149" cy="558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70" idx="3"/>
            <a:endCxn id="154" idx="1"/>
          </p:cNvCxnSpPr>
          <p:nvPr/>
        </p:nvCxnSpPr>
        <p:spPr>
          <a:xfrm flipV="1">
            <a:off x="6038850" y="5115000"/>
            <a:ext cx="783149" cy="5887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3272848" y="4318383"/>
            <a:ext cx="2766002" cy="504023"/>
            <a:chOff x="2720398" y="1963275"/>
            <a:chExt cx="2766002" cy="353962"/>
          </a:xfrm>
        </p:grpSpPr>
        <p:sp>
          <p:nvSpPr>
            <p:cNvPr id="162" name="직사각형 161"/>
            <p:cNvSpPr/>
            <p:nvPr/>
          </p:nvSpPr>
          <p:spPr>
            <a:xfrm>
              <a:off x="2720398" y="1963275"/>
              <a:ext cx="2766002" cy="334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185485" y="2015727"/>
              <a:ext cx="1221611" cy="23647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1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868694" y="1978683"/>
              <a:ext cx="6479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</a:rPr>
                <a:t>서블릿</a:t>
              </a: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3272848" y="4877944"/>
            <a:ext cx="2766002" cy="556654"/>
            <a:chOff x="2720398" y="2490587"/>
            <a:chExt cx="2766002" cy="390922"/>
          </a:xfrm>
        </p:grpSpPr>
        <p:sp>
          <p:nvSpPr>
            <p:cNvPr id="166" name="직사각형 165"/>
            <p:cNvSpPr/>
            <p:nvPr/>
          </p:nvSpPr>
          <p:spPr>
            <a:xfrm>
              <a:off x="2720398" y="2490587"/>
              <a:ext cx="2766002" cy="334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889014" y="2542955"/>
              <a:ext cx="6479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</a:rPr>
                <a:t>서블릿</a:t>
              </a: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185485" y="2536915"/>
              <a:ext cx="1221611" cy="23647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2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3272848" y="5465885"/>
            <a:ext cx="2766002" cy="475701"/>
            <a:chOff x="2720398" y="3039304"/>
            <a:chExt cx="2766002" cy="334072"/>
          </a:xfrm>
        </p:grpSpPr>
        <p:sp>
          <p:nvSpPr>
            <p:cNvPr id="170" name="직사각형 169"/>
            <p:cNvSpPr/>
            <p:nvPr/>
          </p:nvSpPr>
          <p:spPr>
            <a:xfrm>
              <a:off x="2720398" y="3039304"/>
              <a:ext cx="2766002" cy="334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868694" y="3070497"/>
              <a:ext cx="857272" cy="237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</a:rPr>
                <a:t>서블릿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185485" y="3085862"/>
              <a:ext cx="1221611" cy="23647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3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4069078" y="4393072"/>
            <a:ext cx="650513" cy="313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smtClean="0"/>
              <a:t>권한체크</a:t>
            </a:r>
            <a:endParaRPr lang="ko-KR" altLang="en-US" sz="1000"/>
          </a:p>
        </p:txBody>
      </p:sp>
      <p:sp>
        <p:nvSpPr>
          <p:cNvPr id="173" name="직사각형 172"/>
          <p:cNvSpPr/>
          <p:nvPr/>
        </p:nvSpPr>
        <p:spPr>
          <a:xfrm>
            <a:off x="4069078" y="4941382"/>
            <a:ext cx="650513" cy="313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smtClean="0"/>
              <a:t>권한체크</a:t>
            </a:r>
            <a:endParaRPr lang="ko-KR" altLang="en-US" sz="1000"/>
          </a:p>
        </p:txBody>
      </p:sp>
      <p:sp>
        <p:nvSpPr>
          <p:cNvPr id="174" name="직사각형 173"/>
          <p:cNvSpPr/>
          <p:nvPr/>
        </p:nvSpPr>
        <p:spPr>
          <a:xfrm>
            <a:off x="4069078" y="5548976"/>
            <a:ext cx="650513" cy="313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 smtClean="0"/>
              <a:t>권한체크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533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2. 1 </a:t>
            </a:r>
            <a:r>
              <a:rPr lang="ko-KR" altLang="en-US" dirty="0" smtClean="0"/>
              <a:t>프런트컨트롤러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FrontController </a:t>
            </a:r>
            <a:r>
              <a:rPr lang="ko-KR" altLang="en-US" smtClean="0"/>
              <a:t>패턴 적용</a:t>
            </a:r>
            <a:endParaRPr lang="en-US" altLang="ko-KR" smtClean="0"/>
          </a:p>
          <a:p>
            <a:pPr lvl="1"/>
            <a:r>
              <a:rPr lang="ko-KR" altLang="en-US" smtClean="0"/>
              <a:t>클라이언트 요청을 한 곳으로 집중시겨 개발 및 유지보수에 효율적임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서블릿 소스 길이가 너무 길어짐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marL="324000" lvl="1" indent="0">
              <a:buNone/>
            </a:pPr>
            <a:endParaRPr lang="en-US" altLang="ko-KR"/>
          </a:p>
          <a:p>
            <a:pPr marL="324000" lvl="1" indent="0">
              <a:buNone/>
            </a:pPr>
            <a:endParaRPr lang="en-US" altLang="ko-KR" smtClean="0"/>
          </a:p>
          <a:p>
            <a:r>
              <a:rPr lang="en-US" altLang="ko-KR" smtClean="0"/>
              <a:t>Command </a:t>
            </a:r>
            <a:r>
              <a:rPr lang="ko-KR" altLang="en-US" smtClean="0"/>
              <a:t>패턴 적용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49323" y="4878159"/>
            <a:ext cx="7048782" cy="1256800"/>
            <a:chOff x="1349323" y="4407305"/>
            <a:chExt cx="7048782" cy="1256800"/>
          </a:xfrm>
        </p:grpSpPr>
        <p:sp>
          <p:nvSpPr>
            <p:cNvPr id="67" name="직사각형 66"/>
            <p:cNvSpPr/>
            <p:nvPr/>
          </p:nvSpPr>
          <p:spPr>
            <a:xfrm>
              <a:off x="1349323" y="4418109"/>
              <a:ext cx="914804" cy="334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1</a:t>
              </a:r>
              <a:endParaRPr lang="ko-KR" altLang="en-US" sz="160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349323" y="4874071"/>
              <a:ext cx="914804" cy="334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2</a:t>
              </a:r>
              <a:endParaRPr lang="ko-KR" altLang="en-US" sz="16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49323" y="5330033"/>
              <a:ext cx="914804" cy="334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3</a:t>
              </a:r>
              <a:endParaRPr lang="ko-KR" altLang="en-US" sz="16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83301" y="4851910"/>
              <a:ext cx="914804" cy="334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smtClean="0"/>
                <a:t>DAO</a:t>
              </a:r>
              <a:endParaRPr lang="ko-KR" altLang="en-US" sz="1600"/>
            </a:p>
          </p:txBody>
        </p:sp>
        <p:cxnSp>
          <p:nvCxnSpPr>
            <p:cNvPr id="74" name="직선 화살표 연결선 73"/>
            <p:cNvCxnSpPr>
              <a:stCxn id="67" idx="3"/>
            </p:cNvCxnSpPr>
            <p:nvPr/>
          </p:nvCxnSpPr>
          <p:spPr>
            <a:xfrm>
              <a:off x="2264127" y="4585145"/>
              <a:ext cx="468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2264127" y="5041107"/>
              <a:ext cx="468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264127" y="5474496"/>
              <a:ext cx="468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54" idx="3"/>
              <a:endCxn id="73" idx="1"/>
            </p:cNvCxnSpPr>
            <p:nvPr/>
          </p:nvCxnSpPr>
          <p:spPr>
            <a:xfrm>
              <a:off x="6813950" y="5007377"/>
              <a:ext cx="669351" cy="115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53" idx="3"/>
              <a:endCxn id="73" idx="1"/>
            </p:cNvCxnSpPr>
            <p:nvPr/>
          </p:nvCxnSpPr>
          <p:spPr>
            <a:xfrm>
              <a:off x="6813950" y="4612375"/>
              <a:ext cx="669351" cy="406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55" idx="3"/>
              <a:endCxn id="73" idx="1"/>
            </p:cNvCxnSpPr>
            <p:nvPr/>
          </p:nvCxnSpPr>
          <p:spPr>
            <a:xfrm flipV="1">
              <a:off x="6813950" y="5018946"/>
              <a:ext cx="669351" cy="3935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783787" y="4407305"/>
              <a:ext cx="2297260" cy="11891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93550" y="4445339"/>
              <a:ext cx="1220400" cy="334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1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93550" y="4840341"/>
              <a:ext cx="1220400" cy="334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/>
                <a:t>2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93550" y="5245503"/>
              <a:ext cx="1220400" cy="334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/>
                <a:t>3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  <p:cxnSp>
          <p:nvCxnSpPr>
            <p:cNvPr id="62" name="직선 화살표 연결선 61"/>
            <p:cNvCxnSpPr>
              <a:stCxn id="52" idx="3"/>
              <a:endCxn id="53" idx="1"/>
            </p:cNvCxnSpPr>
            <p:nvPr/>
          </p:nvCxnSpPr>
          <p:spPr>
            <a:xfrm flipV="1">
              <a:off x="5081047" y="4612375"/>
              <a:ext cx="512503" cy="3894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2" idx="3"/>
              <a:endCxn id="54" idx="1"/>
            </p:cNvCxnSpPr>
            <p:nvPr/>
          </p:nvCxnSpPr>
          <p:spPr>
            <a:xfrm>
              <a:off x="5081047" y="5001861"/>
              <a:ext cx="512503" cy="55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52" idx="3"/>
              <a:endCxn id="55" idx="1"/>
            </p:cNvCxnSpPr>
            <p:nvPr/>
          </p:nvCxnSpPr>
          <p:spPr>
            <a:xfrm>
              <a:off x="5081047" y="5001861"/>
              <a:ext cx="512503" cy="4106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2824480" y="4463715"/>
              <a:ext cx="70884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600" smtClean="0">
                  <a:solidFill>
                    <a:schemeClr val="bg1"/>
                  </a:solidFill>
                </a:rPr>
                <a:t>서블릿</a:t>
              </a:r>
              <a:endParaRPr lang="en-US" altLang="ko-KR" sz="16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46075" y="2549922"/>
            <a:ext cx="5438558" cy="1717423"/>
            <a:chOff x="1346075" y="1905855"/>
            <a:chExt cx="5438558" cy="1717423"/>
          </a:xfrm>
        </p:grpSpPr>
        <p:sp>
          <p:nvSpPr>
            <p:cNvPr id="7" name="직사각형 6"/>
            <p:cNvSpPr/>
            <p:nvPr/>
          </p:nvSpPr>
          <p:spPr>
            <a:xfrm>
              <a:off x="1346075" y="2142389"/>
              <a:ext cx="914804" cy="334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1</a:t>
              </a:r>
              <a:endParaRPr lang="ko-KR" altLang="en-US" sz="16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46075" y="2598351"/>
              <a:ext cx="914804" cy="334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2</a:t>
              </a:r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46075" y="3054313"/>
              <a:ext cx="914804" cy="334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3</a:t>
              </a:r>
              <a:endParaRPr lang="ko-KR" altLang="en-US" sz="16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69829" y="2723832"/>
              <a:ext cx="914804" cy="334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smtClean="0"/>
                <a:t>DAO</a:t>
              </a:r>
              <a:endParaRPr lang="ko-KR" altLang="en-US" sz="1600"/>
            </a:p>
          </p:txBody>
        </p:sp>
        <p:cxnSp>
          <p:nvCxnSpPr>
            <p:cNvPr id="15" name="직선 화살표 연결선 14"/>
            <p:cNvCxnSpPr>
              <a:stCxn id="7" idx="3"/>
            </p:cNvCxnSpPr>
            <p:nvPr/>
          </p:nvCxnSpPr>
          <p:spPr>
            <a:xfrm>
              <a:off x="2260879" y="2309425"/>
              <a:ext cx="468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2260879" y="2765387"/>
              <a:ext cx="468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260879" y="3198776"/>
              <a:ext cx="468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2783787" y="1905855"/>
              <a:ext cx="2297260" cy="1717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601" y="2313106"/>
              <a:ext cx="1221611" cy="334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 smtClean="0"/>
                <a:t>1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774601" y="2728428"/>
              <a:ext cx="1221611" cy="334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/>
                <a:t>2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774601" y="3133590"/>
              <a:ext cx="1221611" cy="334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600" smtClean="0"/>
                <a:t>요청</a:t>
              </a:r>
              <a:r>
                <a:rPr lang="en-US" altLang="ko-KR" sz="1600"/>
                <a:t>3 </a:t>
              </a:r>
              <a:r>
                <a:rPr lang="ko-KR" altLang="en-US" sz="1600" smtClean="0"/>
                <a:t>처리</a:t>
              </a:r>
              <a:endParaRPr lang="ko-KR" altLang="en-US" sz="16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13244" y="1956899"/>
              <a:ext cx="8089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600" smtClean="0">
                  <a:solidFill>
                    <a:schemeClr val="bg1"/>
                  </a:solidFill>
                </a:rPr>
                <a:t>서블릿</a:t>
              </a:r>
              <a:endParaRPr lang="en-US" altLang="ko-KR" sz="1600" smtClean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482490" y="2309425"/>
              <a:ext cx="251992" cy="1158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 smtClean="0"/>
                <a:t>권한체크</a:t>
              </a:r>
              <a:endParaRPr lang="ko-KR" altLang="en-US" sz="1400"/>
            </a:p>
          </p:txBody>
        </p:sp>
        <p:cxnSp>
          <p:nvCxnSpPr>
            <p:cNvPr id="18" name="직선 화살표 연결선 17"/>
            <p:cNvCxnSpPr>
              <a:stCxn id="71" idx="3"/>
              <a:endCxn id="13" idx="1"/>
            </p:cNvCxnSpPr>
            <p:nvPr/>
          </p:nvCxnSpPr>
          <p:spPr>
            <a:xfrm flipV="1">
              <a:off x="4996212" y="2890868"/>
              <a:ext cx="873617" cy="45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0" idx="3"/>
              <a:endCxn id="13" idx="1"/>
            </p:cNvCxnSpPr>
            <p:nvPr/>
          </p:nvCxnSpPr>
          <p:spPr>
            <a:xfrm>
              <a:off x="4996212" y="2480142"/>
              <a:ext cx="873617" cy="4107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2" idx="3"/>
              <a:endCxn id="13" idx="1"/>
            </p:cNvCxnSpPr>
            <p:nvPr/>
          </p:nvCxnSpPr>
          <p:spPr>
            <a:xfrm flipV="1">
              <a:off x="4996212" y="2890868"/>
              <a:ext cx="873617" cy="4097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736758" y="4995362"/>
            <a:ext cx="1118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직접 요청을 처리하지 않고 요청처리 커맨드 호출</a:t>
            </a:r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22347" y="2614205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모든 </a:t>
            </a:r>
            <a:r>
              <a:rPr lang="ko-KR" altLang="en-US" sz="1400">
                <a:solidFill>
                  <a:schemeClr val="bg1"/>
                </a:solidFill>
              </a:rPr>
              <a:t>요청을 </a:t>
            </a:r>
            <a:r>
              <a:rPr lang="ko-KR" altLang="en-US" sz="1400" smtClean="0">
                <a:solidFill>
                  <a:schemeClr val="bg1"/>
                </a:solidFill>
              </a:rPr>
              <a:t>처리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859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 </a:t>
            </a:r>
            <a:r>
              <a:rPr lang="ko-KR" altLang="en-US" smtClean="0"/>
              <a:t>커맨드 </a:t>
            </a:r>
            <a:r>
              <a:rPr lang="ko-KR" altLang="en-US" dirty="0" smtClean="0"/>
              <a:t>패턴을 이용한 요청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Command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1"/>
            <a:r>
              <a:rPr lang="ko-KR" altLang="en-US" smtClean="0"/>
              <a:t>클라이언트의 </a:t>
            </a:r>
            <a:r>
              <a:rPr lang="ko-KR" altLang="en-US" dirty="0" smtClean="0"/>
              <a:t>각 요청을 처리하는 별도 클래스를 제공하는 구현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명령어를 하나의 클래스가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명령어를 처리하는 클래스들은 동일한 인터페이스를 구현</a:t>
            </a:r>
            <a:endParaRPr lang="ko-KR" altLang="en-US" dirty="0"/>
          </a:p>
        </p:txBody>
      </p:sp>
      <p:pic>
        <p:nvPicPr>
          <p:cNvPr id="22530" name="Picture 2" descr="fig23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7938" y="3810002"/>
            <a:ext cx="3619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51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258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휴먼매직체</vt:lpstr>
      <vt:lpstr>휴먼모음T</vt:lpstr>
      <vt:lpstr>Gill Sans MT</vt:lpstr>
      <vt:lpstr>Wingdings 2</vt:lpstr>
      <vt:lpstr>분할</vt:lpstr>
      <vt:lpstr>14.  디자인 패턴</vt:lpstr>
      <vt:lpstr>1. 1 MVC 패턴</vt:lpstr>
      <vt:lpstr>1.2 MVC의 컨트롤러 : 서블릿</vt:lpstr>
      <vt:lpstr>1.3 MVC의 모델 : 로직 수행 클래스</vt:lpstr>
      <vt:lpstr>2. 1 프런트컨트롤러 디자인 패턴</vt:lpstr>
      <vt:lpstr>2. 1 프런트컨트롤러 디자인 패턴</vt:lpstr>
      <vt:lpstr>2.2 커맨드 패턴을 이용한 요청 처리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137</cp:revision>
  <dcterms:created xsi:type="dcterms:W3CDTF">2022-07-12T04:31:09Z</dcterms:created>
  <dcterms:modified xsi:type="dcterms:W3CDTF">2022-07-19T06:28:51Z</dcterms:modified>
  <cp:version/>
</cp:coreProperties>
</file>