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04" autoAdjust="0"/>
  </p:normalViewPr>
  <p:slideViewPr>
    <p:cSldViewPr snapToGrid="0">
      <p:cViewPr varScale="1">
        <p:scale>
          <a:sx n="93" d="100"/>
          <a:sy n="93" d="100"/>
        </p:scale>
        <p:origin x="114" y="46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5172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72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95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517236"/>
          </a:xfr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8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1. </a:t>
            </a:r>
            <a:r>
              <a:rPr lang="ko-KR" altLang="en-US" sz="1400" dirty="0" smtClean="0"/>
              <a:t>자바와 웹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자바와 웹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1 </a:t>
            </a:r>
            <a:r>
              <a:rPr lang="ko-KR" altLang="en-US" smtClean="0"/>
              <a:t>자바 기술의 동향과 종류</a:t>
            </a:r>
          </a:p>
          <a:p>
            <a:pPr lvl="0"/>
            <a:r>
              <a:rPr lang="en-US" altLang="ko-KR" smtClean="0"/>
              <a:t>2 </a:t>
            </a:r>
            <a:r>
              <a:rPr lang="ko-KR" altLang="en-US" smtClean="0"/>
              <a:t>웹에서의 자바 기술</a:t>
            </a:r>
          </a:p>
          <a:p>
            <a:pPr lvl="0"/>
            <a:r>
              <a:rPr lang="en-US" altLang="ko-KR" smtClean="0"/>
              <a:t>3 </a:t>
            </a:r>
            <a:r>
              <a:rPr lang="ko-KR" altLang="en-US" smtClean="0"/>
              <a:t>웹 프로그래밍 이해</a:t>
            </a:r>
          </a:p>
          <a:p>
            <a:pPr lvl="0"/>
            <a:r>
              <a:rPr lang="en-US" altLang="ko-KR" smtClean="0"/>
              <a:t>4</a:t>
            </a:r>
            <a:r>
              <a:rPr lang="ko-KR" altLang="en-US" smtClean="0"/>
              <a:t> </a:t>
            </a:r>
            <a:r>
              <a:rPr lang="en-US" altLang="ko-KR" smtClean="0"/>
              <a:t>HTTP</a:t>
            </a:r>
            <a:r>
              <a:rPr lang="ko-KR" altLang="en-US" smtClean="0"/>
              <a:t> 프로토콜의 이해</a:t>
            </a:r>
          </a:p>
          <a:p>
            <a:pPr lvl="0"/>
            <a:r>
              <a:rPr lang="en-US" altLang="ko-KR" smtClean="0"/>
              <a:t>5</a:t>
            </a:r>
            <a:r>
              <a:rPr lang="ko-KR" altLang="en-US" smtClean="0"/>
              <a:t> 개발 환경 구축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F1E4F-1CFF-5643-939E-217C01CDF565}" type="slidenum">
              <a:rPr lang="en-US" smtClean="0"/>
              <a:pPr lvl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4.1</a:t>
            </a:r>
            <a:r>
              <a:rPr lang="ko-KR" altLang="en-US"/>
              <a:t> </a:t>
            </a:r>
            <a:r>
              <a:rPr lang="en-US" altLang="ko-KR"/>
              <a:t>HTTP</a:t>
            </a:r>
            <a:r>
              <a:rPr lang="ko-KR" altLang="en-US"/>
              <a:t> 프로토콜의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Hyper Text Transfer Protocol</a:t>
            </a:r>
            <a:r>
              <a:rPr lang="ko-KR" altLang="en-US"/>
              <a:t>는</a:t>
            </a:r>
            <a:r>
              <a:rPr lang="en-US" altLang="ko-KR"/>
              <a:t> TCP/IP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계층에서 애플리케이션 계츠에 해당하는 프로토콜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- </a:t>
            </a:r>
            <a:r>
              <a:rPr lang="ko-KR" altLang="en-US"/>
              <a:t>무연결</a:t>
            </a:r>
            <a:r>
              <a:rPr lang="en-US" altLang="ko-KR"/>
              <a:t>(Connectionless): </a:t>
            </a:r>
            <a:r>
              <a:rPr lang="ko-KR" altLang="en-US"/>
              <a:t>클라이언트와 서버의 통신이 유지되지 않는 상태로 데이터를 주고 받는 특징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무상태</a:t>
            </a:r>
            <a:r>
              <a:rPr lang="en-US" altLang="ko-KR"/>
              <a:t>(Stateless): </a:t>
            </a:r>
            <a:r>
              <a:rPr lang="ko-KR" altLang="en-US"/>
              <a:t>요청때마다 서로 다른 연결로 인식되어 요청 간에 정보를 공유할 수 없는 상태</a:t>
            </a:r>
            <a:r>
              <a:rPr lang="en-US" altLang="ko-KR"/>
              <a:t>.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요청</a:t>
            </a:r>
            <a:r>
              <a:rPr lang="en-US" altLang="ko-KR"/>
              <a:t>/</a:t>
            </a:r>
            <a:r>
              <a:rPr lang="ko-KR" altLang="en-US"/>
              <a:t>응답</a:t>
            </a:r>
            <a:r>
              <a:rPr lang="en-US" altLang="ko-KR"/>
              <a:t>(Request/ Response): </a:t>
            </a:r>
            <a:r>
              <a:rPr lang="ko-KR" altLang="en-US"/>
              <a:t>클라이언트의 요청에 서버가 응답처리를 하면 서비스가 완료되는 방식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2006" y="3990277"/>
            <a:ext cx="5347458" cy="2185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4.2</a:t>
            </a:r>
            <a:r>
              <a:rPr lang="ko-KR" altLang="en-US"/>
              <a:t> </a:t>
            </a:r>
            <a:r>
              <a:rPr lang="en-US" altLang="ko-KR"/>
              <a:t>HTTP</a:t>
            </a:r>
            <a:r>
              <a:rPr lang="ko-KR" altLang="en-US"/>
              <a:t> 요청정보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클리이언트가</a:t>
            </a:r>
            <a:r>
              <a:rPr lang="ko-KR" altLang="en-US" dirty="0"/>
              <a:t> </a:t>
            </a:r>
            <a:r>
              <a:rPr lang="ko-KR" altLang="en-US" dirty="0" err="1"/>
              <a:t>웹서버에</a:t>
            </a:r>
            <a:r>
              <a:rPr lang="ko-KR" altLang="en-US" dirty="0"/>
              <a:t> 서비스를 요청하면 </a:t>
            </a:r>
            <a:r>
              <a:rPr lang="en-US" altLang="ko-KR" dirty="0"/>
              <a:t>HTTP</a:t>
            </a:r>
            <a:r>
              <a:rPr lang="ko-KR" altLang="en-US" dirty="0"/>
              <a:t>에 의하여 자동으로 만들어져 서비스를 </a:t>
            </a:r>
            <a:r>
              <a:rPr lang="ko-KR" altLang="en-US" dirty="0" err="1"/>
              <a:t>요청받은</a:t>
            </a:r>
            <a:r>
              <a:rPr lang="ko-KR" altLang="en-US" dirty="0"/>
              <a:t> </a:t>
            </a:r>
            <a:r>
              <a:rPr lang="ko-KR" altLang="en-US" dirty="0" err="1"/>
              <a:t>웹서버에</a:t>
            </a:r>
            <a:r>
              <a:rPr lang="ko-KR" altLang="en-US" dirty="0"/>
              <a:t> 전달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요청방식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GET, POST, PUT, DELETE</a:t>
            </a:r>
            <a:r>
              <a:rPr lang="ko-KR" altLang="en-US" dirty="0"/>
              <a:t> 방식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URI: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://</a:t>
            </a:r>
            <a:r>
              <a:rPr lang="ko-KR" altLang="en-US" dirty="0" err="1" smtClean="0"/>
              <a:t>서버주소</a:t>
            </a:r>
            <a:r>
              <a:rPr lang="en-US" altLang="ko-KR" dirty="0" smtClean="0"/>
              <a:t>:</a:t>
            </a:r>
            <a:r>
              <a:rPr lang="ko-KR" altLang="en-US" dirty="0" smtClean="0"/>
              <a:t>포트번호</a:t>
            </a:r>
            <a:r>
              <a:rPr lang="en-US" altLang="ko-KR" dirty="0" smtClean="0"/>
              <a:t>/URI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- http://www.mysite.com:8080/edu/index.html</a:t>
            </a: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헤더</a:t>
            </a:r>
            <a:r>
              <a:rPr lang="en-US" altLang="ko-KR" dirty="0" smtClean="0"/>
              <a:t>: general-header, request-header, entity-header </a:t>
            </a:r>
            <a:r>
              <a:rPr lang="ko-KR" altLang="en-US" dirty="0" smtClean="0"/>
              <a:t>분류</a:t>
            </a:r>
            <a:endParaRPr lang="en-US" altLang="ko-KR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1931" y="2074625"/>
            <a:ext cx="6400800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4.3 http </a:t>
            </a:r>
            <a:r>
              <a:rPr lang="ko-KR" altLang="en-US" dirty="0" err="1" smtClean="0"/>
              <a:t>응답정보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응답정보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1) </a:t>
            </a:r>
            <a:r>
              <a:rPr lang="ko-KR" altLang="en-US" dirty="0" err="1" smtClean="0"/>
              <a:t>상태코드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클라이언트의 요청에 대한 처리 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- 200:OK, 400: Bad Request, 401: Unauthorized, 403: Forbidden, 404: Not Found, 405: Method Not Allowed, 500: Internal Server Error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 서비스 요청에 대한 실행 결과를 웹 클라이언트가 올바르게 처리할 수 있게 하기 위한 정보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9" y="2022022"/>
            <a:ext cx="5924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</a:t>
            </a:r>
            <a:r>
              <a:rPr lang="en-US" altLang="ko-KR"/>
              <a:t>Java 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JDK(Java Developement Kit)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자바 개발환경</a:t>
            </a:r>
          </a:p>
          <a:p>
            <a:pPr lvl="0">
              <a:defRPr/>
            </a:pPr>
            <a:r>
              <a:rPr lang="en-US" altLang="ko-KR"/>
              <a:t>JRE(Java Runtime Environment) : </a:t>
            </a:r>
            <a:r>
              <a:rPr lang="ko-KR" altLang="en-US"/>
              <a:t>자바 실행환경</a:t>
            </a:r>
          </a:p>
          <a:p>
            <a:pPr lvl="0"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591" y="2483145"/>
            <a:ext cx="5374285" cy="3954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1.2 java ee, java me </a:t>
            </a:r>
            <a:r>
              <a:rPr lang="ko-KR" altLang="en-US"/>
              <a:t>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Java EE (Java Enterprise Edition) : Java SE + </a:t>
            </a:r>
            <a:r>
              <a:rPr lang="ko-KR" altLang="en-US"/>
              <a:t>웹서버</a:t>
            </a:r>
          </a:p>
          <a:p>
            <a:pPr lvl="0">
              <a:defRPr/>
            </a:pPr>
            <a:r>
              <a:rPr lang="en-US" altLang="ko-KR"/>
              <a:t>JRE(Java Micro Edition) : </a:t>
            </a:r>
            <a:r>
              <a:rPr lang="ko-KR" altLang="en-US"/>
              <a:t>모바일 장치</a:t>
            </a:r>
            <a:r>
              <a:rPr lang="en-US" altLang="ko-KR"/>
              <a:t>,</a:t>
            </a:r>
            <a:r>
              <a:rPr lang="ko-KR" altLang="en-US"/>
              <a:t> 내장형 장치</a:t>
            </a:r>
            <a:r>
              <a:rPr lang="en-US" altLang="ko-KR"/>
              <a:t>(</a:t>
            </a:r>
            <a:r>
              <a:rPr lang="ko-KR" altLang="en-US"/>
              <a:t>휴대전화</a:t>
            </a:r>
            <a:r>
              <a:rPr lang="en-US" altLang="ko-KR"/>
              <a:t>,</a:t>
            </a:r>
            <a:r>
              <a:rPr lang="ko-KR" altLang="en-US"/>
              <a:t> 셋톱박스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PDA)</a:t>
            </a:r>
            <a:r>
              <a:rPr lang="ko-KR" altLang="en-US"/>
              <a:t> 소형 장치에 실행되는</a:t>
            </a:r>
          </a:p>
          <a:p>
            <a:pPr marL="0" lvl="0" indent="0">
              <a:buNone/>
              <a:defRPr/>
            </a:pPr>
            <a:r>
              <a:rPr lang="ko-KR" altLang="en-US"/>
              <a:t>     개발 플랫폼</a:t>
            </a:r>
          </a:p>
          <a:p>
            <a:pPr lvl="0"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2276" y="2597179"/>
            <a:ext cx="5060270" cy="3579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2.1 </a:t>
            </a:r>
            <a:r>
              <a:rPr lang="ko-KR" altLang="en-US"/>
              <a:t>애플릿</a:t>
            </a:r>
            <a:r>
              <a:rPr lang="en-US" altLang="ko-KR"/>
              <a:t>/</a:t>
            </a:r>
            <a:r>
              <a:rPr lang="ko-KR" altLang="en-US"/>
              <a:t> 서블릿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jsp(java server page)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서버에서 클라이언트로 실행파일을 내려받아서 클라이언트에서 실행되는 파일</a:t>
            </a:r>
            <a:r>
              <a:rPr lang="en-US" altLang="ko-KR"/>
              <a:t>(</a:t>
            </a:r>
            <a:r>
              <a:rPr lang="ko-KR" altLang="en-US"/>
              <a:t>애플릿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ko-KR" altLang="en-US"/>
              <a:t>서버에서 실행되는 자바 언어로 구현되는 프로그램</a:t>
            </a:r>
            <a:r>
              <a:rPr lang="en-US" altLang="ko-KR"/>
              <a:t>(</a:t>
            </a:r>
            <a:r>
              <a:rPr lang="ko-KR" altLang="en-US"/>
              <a:t>서블릿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JSP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 </a:t>
            </a:r>
            <a:r>
              <a:rPr lang="ko-KR" altLang="en-US"/>
              <a:t>서블릿과 같은 기능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서블릿</a:t>
            </a:r>
            <a:r>
              <a:rPr lang="en-US" altLang="ko-KR"/>
              <a:t>: </a:t>
            </a:r>
            <a:r>
              <a:rPr lang="ko-KR" altLang="en-US"/>
              <a:t>자바언어로 구성이 되나 </a:t>
            </a:r>
            <a:r>
              <a:rPr lang="en-US" altLang="ko-KR"/>
              <a:t>JSP</a:t>
            </a:r>
            <a:r>
              <a:rPr lang="ko-KR" altLang="en-US"/>
              <a:t>는 </a:t>
            </a:r>
            <a:r>
              <a:rPr lang="en-US" altLang="ko-KR"/>
              <a:t>HTML</a:t>
            </a:r>
            <a:r>
              <a:rPr lang="ko-KR" altLang="en-US"/>
              <a:t>페이지 안에서 스크립트 형태로 사용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간단한 코드로 구현할 수 있는 장점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3.1</a:t>
            </a:r>
            <a:r>
              <a:rPr lang="ko-KR" altLang="en-US"/>
              <a:t> 웹이란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1969</a:t>
            </a:r>
            <a:r>
              <a:rPr lang="ko-KR" altLang="en-US"/>
              <a:t>년 미국 국방성의 고등연구계획국</a:t>
            </a:r>
            <a:r>
              <a:rPr lang="en-US" altLang="ko-KR"/>
              <a:t>(Advanced Research Projects Agency: ARPA)</a:t>
            </a:r>
            <a:r>
              <a:rPr lang="ko-KR" altLang="en-US"/>
              <a:t>에 의해 개발</a:t>
            </a:r>
          </a:p>
          <a:p>
            <a:pPr lvl="0">
              <a:defRPr/>
            </a:pPr>
            <a:r>
              <a:rPr lang="en-US" altLang="ko-KR"/>
              <a:t>TCP/IP </a:t>
            </a:r>
            <a:r>
              <a:rPr lang="ko-KR" altLang="en-US"/>
              <a:t>프로토콜을 사용</a:t>
            </a:r>
          </a:p>
          <a:p>
            <a:pPr lvl="0">
              <a:defRPr/>
            </a:pPr>
            <a:r>
              <a:rPr lang="en-US" altLang="ko-KR"/>
              <a:t>1991</a:t>
            </a:r>
            <a:r>
              <a:rPr lang="ko-KR" altLang="en-US"/>
              <a:t>년 </a:t>
            </a:r>
            <a:r>
              <a:rPr lang="en-US" altLang="ko-KR"/>
              <a:t>CERN(</a:t>
            </a:r>
            <a:r>
              <a:rPr lang="ko-KR" altLang="en-US"/>
              <a:t>유럽 입자물리학연구소</a:t>
            </a:r>
            <a:r>
              <a:rPr lang="en-US" altLang="ko-KR"/>
              <a:t>)</a:t>
            </a:r>
            <a:r>
              <a:rPr lang="ko-KR" altLang="en-US"/>
              <a:t>에 의해 </a:t>
            </a:r>
            <a:r>
              <a:rPr lang="en-US" altLang="ko-KR"/>
              <a:t>World Wide Web</a:t>
            </a:r>
            <a:r>
              <a:rPr lang="ko-KR" altLang="en-US"/>
              <a:t> 서비스가 개발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[1]</a:t>
            </a:r>
            <a:r>
              <a:rPr lang="ko-KR" altLang="en-US"/>
              <a:t> 웹 문서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웹에서 클라이언트가 서버에 정보를 요청하면 응답하는 콘텐츠</a:t>
            </a:r>
            <a:r>
              <a:rPr lang="en-US" altLang="ko-KR"/>
              <a:t>(</a:t>
            </a:r>
            <a:r>
              <a:rPr lang="ko-KR" altLang="en-US"/>
              <a:t>정적 </a:t>
            </a:r>
            <a:r>
              <a:rPr lang="en-US" altLang="ko-KR"/>
              <a:t>/</a:t>
            </a:r>
            <a:r>
              <a:rPr lang="ko-KR" altLang="en-US"/>
              <a:t> 동적 문서</a:t>
            </a:r>
            <a:r>
              <a:rPr lang="en-US" altLang="ko-KR"/>
              <a:t>)</a:t>
            </a:r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[2]</a:t>
            </a:r>
            <a:r>
              <a:rPr lang="ko-KR" altLang="en-US"/>
              <a:t> 웹 애플리케이션</a:t>
            </a:r>
          </a:p>
          <a:p>
            <a:pPr lvl="0">
              <a:defRPr/>
            </a:pPr>
            <a:r>
              <a:rPr lang="en-US" altLang="ko-KR"/>
              <a:t>[3]</a:t>
            </a:r>
            <a:r>
              <a:rPr lang="ko-KR" altLang="en-US"/>
              <a:t> 웹 서비스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SOAP</a:t>
            </a:r>
            <a:r>
              <a:rPr lang="ko-KR" altLang="en-US"/>
              <a:t> 기반 웹 서비스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기반 웹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2.3 jsp(java server page)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request</a:t>
            </a:r>
            <a:r>
              <a:rPr lang="ko-KR" altLang="en-US"/>
              <a:t>나 </a:t>
            </a:r>
            <a:r>
              <a:rPr lang="en-US" altLang="ko-KR"/>
              <a:t>session </a:t>
            </a:r>
            <a:r>
              <a:rPr lang="ko-KR" altLang="en-US"/>
              <a:t>속성으로 전달한 값을 출력</a:t>
            </a:r>
          </a:p>
          <a:p>
            <a:pPr lvl="0">
              <a:defRPr/>
            </a:pPr>
            <a:r>
              <a:rPr lang="en-US" altLang="ko-KR"/>
              <a:t>null </a:t>
            </a:r>
            <a:r>
              <a:rPr lang="ko-KR" altLang="en-US"/>
              <a:t>체크</a:t>
            </a:r>
            <a:r>
              <a:rPr lang="en-US" altLang="ko-KR"/>
              <a:t>,</a:t>
            </a:r>
            <a:r>
              <a:rPr lang="ko-KR" altLang="en-US"/>
              <a:t> 자동형변환</a:t>
            </a:r>
            <a:r>
              <a:rPr lang="en-US" altLang="ko-KR"/>
              <a:t>,</a:t>
            </a:r>
            <a:r>
              <a:rPr lang="ko-KR" altLang="en-US"/>
              <a:t> 간단한 표현식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73017" y="3234080"/>
            <a:ext cx="9485938" cy="794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/>
              <a:t>&lt;jsp:getProperty name="member" property="name"/&gt;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1173017" y="4917782"/>
            <a:ext cx="9485938" cy="794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/>
              <a:t>${member.name }</a:t>
            </a:r>
            <a:endParaRPr lang="ko-KR" altLang="en-US" sz="2400"/>
          </a:p>
        </p:txBody>
      </p:sp>
      <p:cxnSp>
        <p:nvCxnSpPr>
          <p:cNvPr id="7" name="직선 화살표 연결선 6"/>
          <p:cNvCxnSpPr>
            <a:stCxn id="5" idx="2"/>
            <a:endCxn id="6" idx="0"/>
          </p:cNvCxnSpPr>
          <p:nvPr/>
        </p:nvCxnSpPr>
        <p:spPr>
          <a:xfrm rot="16200000" flipH="1">
            <a:off x="5471299" y="4473095"/>
            <a:ext cx="889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73017" y="2319017"/>
            <a:ext cx="9485938" cy="794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/>
              <a:t>&lt;%=((MemberVO)request.getAttribute("member")).getName()% /&gt;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3.1 </a:t>
            </a:r>
            <a:r>
              <a:rPr lang="ko-KR" altLang="en-US"/>
              <a:t>웹이란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불리언</a:t>
            </a:r>
            <a:r>
              <a:rPr lang="en-US"/>
              <a:t>(Boolean) </a:t>
            </a:r>
            <a:r>
              <a:rPr lang="ko-KR" altLang="en-US"/>
              <a:t>타입</a:t>
            </a:r>
            <a:r>
              <a:rPr lang="en-US"/>
              <a:t> - true </a:t>
            </a:r>
            <a:r>
              <a:rPr lang="ko-KR" altLang="en-US"/>
              <a:t>와</a:t>
            </a:r>
            <a:r>
              <a:rPr lang="en-US"/>
              <a:t> false</a:t>
            </a:r>
          </a:p>
          <a:p>
            <a:pPr lvl="0">
              <a:defRPr/>
            </a:pPr>
            <a:r>
              <a:rPr lang="ko-KR" altLang="en-US"/>
              <a:t>정수타입</a:t>
            </a:r>
            <a:r>
              <a:rPr lang="en-US"/>
              <a:t> - 0~9</a:t>
            </a:r>
            <a:r>
              <a:rPr lang="ko-KR" altLang="en-US"/>
              <a:t>로 이루어진 정수 값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실수타입</a:t>
            </a:r>
            <a:r>
              <a:rPr lang="en-US"/>
              <a:t> - 0~9</a:t>
            </a:r>
            <a:r>
              <a:rPr lang="ko-KR" altLang="en-US"/>
              <a:t>로 이루어져 있으며</a:t>
            </a:r>
            <a:r>
              <a:rPr lang="en-US"/>
              <a:t>, </a:t>
            </a:r>
            <a:r>
              <a:rPr lang="ko-KR" altLang="en-US"/>
              <a:t>소수점</a:t>
            </a:r>
            <a:r>
              <a:rPr lang="en-US"/>
              <a:t>('.')</a:t>
            </a:r>
            <a:r>
              <a:rPr lang="ko-KR" altLang="en-US"/>
              <a:t>을 사용할 수 있고</a:t>
            </a:r>
            <a:r>
              <a:rPr lang="en-US"/>
              <a:t>, 3.24e3</a:t>
            </a:r>
            <a:r>
              <a:rPr lang="ko-KR" altLang="en-US"/>
              <a:t>과 같이 지수형으로 표현 가능</a:t>
            </a:r>
          </a:p>
          <a:p>
            <a:pPr lvl="0">
              <a:defRPr/>
            </a:pPr>
            <a:r>
              <a:rPr lang="ko-KR" altLang="en-US"/>
              <a:t>문자열 타입</a:t>
            </a:r>
            <a:r>
              <a:rPr lang="en-US"/>
              <a:t> - </a:t>
            </a:r>
            <a:r>
              <a:rPr lang="ko-KR" altLang="en-US"/>
              <a:t>따옴표</a:t>
            </a:r>
            <a:r>
              <a:rPr lang="en-US"/>
              <a:t>( ' </a:t>
            </a:r>
            <a:r>
              <a:rPr lang="ko-KR" altLang="en-US"/>
              <a:t>또는</a:t>
            </a:r>
            <a:r>
              <a:rPr lang="en-US"/>
              <a:t> " )</a:t>
            </a:r>
            <a:r>
              <a:rPr lang="ko-KR" altLang="en-US"/>
              <a:t>로 둘러싼 문자열</a:t>
            </a:r>
            <a:r>
              <a:rPr lang="en-US"/>
              <a:t>.</a:t>
            </a:r>
          </a:p>
          <a:p>
            <a:pPr lvl="1">
              <a:defRPr/>
            </a:pPr>
            <a:r>
              <a:rPr lang="ko-KR" altLang="en-US"/>
              <a:t>작은 따옴표 사용시</a:t>
            </a:r>
            <a:r>
              <a:rPr lang="en-US" altLang="ko-KR"/>
              <a:t>, </a:t>
            </a:r>
            <a:r>
              <a:rPr lang="ko-KR" altLang="en-US"/>
              <a:t>값에 포함된 작은 따옴표는</a:t>
            </a:r>
            <a:r>
              <a:rPr lang="en-US"/>
              <a:t> \'</a:t>
            </a:r>
            <a:r>
              <a:rPr lang="ko-KR" altLang="en-US"/>
              <a:t>로 입력</a:t>
            </a:r>
          </a:p>
          <a:p>
            <a:pPr lvl="1">
              <a:defRPr/>
            </a:pPr>
            <a:r>
              <a:rPr lang="en-US"/>
              <a:t>\ </a:t>
            </a:r>
            <a:r>
              <a:rPr lang="ko-KR" altLang="en-US"/>
              <a:t>기호 자체는</a:t>
            </a:r>
            <a:r>
              <a:rPr lang="en-US"/>
              <a:t> \\ </a:t>
            </a:r>
            <a:r>
              <a:rPr lang="ko-KR" altLang="en-US"/>
              <a:t>로 표시한다</a:t>
            </a:r>
            <a:r>
              <a:rPr lang="en-US"/>
              <a:t>.</a:t>
            </a:r>
          </a:p>
          <a:p>
            <a:pPr lvl="0">
              <a:defRPr/>
            </a:pPr>
            <a:r>
              <a:rPr lang="ko-KR" altLang="en-US"/>
              <a:t>널 타입</a:t>
            </a:r>
            <a:r>
              <a:rPr lang="en-US"/>
              <a:t> - null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3.2 </a:t>
            </a:r>
            <a:r>
              <a:rPr lang="ko-KR" altLang="en-US"/>
              <a:t>웹서버와 웹 애플리케이션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불리언</a:t>
            </a:r>
            <a:r>
              <a:rPr lang="en-US"/>
              <a:t>(Boolean) </a:t>
            </a:r>
            <a:r>
              <a:rPr lang="ko-KR" altLang="en-US"/>
              <a:t>타입</a:t>
            </a:r>
            <a:r>
              <a:rPr lang="en-US"/>
              <a:t> - true </a:t>
            </a:r>
            <a:r>
              <a:rPr lang="ko-KR" altLang="en-US"/>
              <a:t>와</a:t>
            </a:r>
            <a:r>
              <a:rPr lang="en-US"/>
              <a:t> false</a:t>
            </a:r>
          </a:p>
          <a:p>
            <a:pPr lvl="0">
              <a:defRPr/>
            </a:pPr>
            <a:r>
              <a:rPr lang="ko-KR" altLang="en-US"/>
              <a:t>정수타입</a:t>
            </a:r>
            <a:r>
              <a:rPr lang="en-US"/>
              <a:t> - 0~9</a:t>
            </a:r>
            <a:r>
              <a:rPr lang="ko-KR" altLang="en-US"/>
              <a:t>로 이루어진 정수 값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실수타입</a:t>
            </a:r>
            <a:r>
              <a:rPr lang="en-US"/>
              <a:t> - 0~9</a:t>
            </a:r>
            <a:r>
              <a:rPr lang="ko-KR" altLang="en-US"/>
              <a:t>로 이루어져 있으며</a:t>
            </a:r>
            <a:r>
              <a:rPr lang="en-US"/>
              <a:t>, </a:t>
            </a:r>
            <a:r>
              <a:rPr lang="ko-KR" altLang="en-US"/>
              <a:t>소수점</a:t>
            </a:r>
            <a:r>
              <a:rPr lang="en-US"/>
              <a:t>('.')</a:t>
            </a:r>
            <a:r>
              <a:rPr lang="ko-KR" altLang="en-US"/>
              <a:t>을 사용할 수 있고</a:t>
            </a:r>
            <a:r>
              <a:rPr lang="en-US"/>
              <a:t>, 3.24e3</a:t>
            </a:r>
            <a:r>
              <a:rPr lang="ko-KR" altLang="en-US"/>
              <a:t>과 같이 지수형으로 표현 가능</a:t>
            </a:r>
          </a:p>
          <a:p>
            <a:pPr lvl="0">
              <a:defRPr/>
            </a:pPr>
            <a:r>
              <a:rPr lang="ko-KR" altLang="en-US"/>
              <a:t>문자열 타입</a:t>
            </a:r>
            <a:r>
              <a:rPr lang="en-US"/>
              <a:t> - </a:t>
            </a:r>
            <a:r>
              <a:rPr lang="ko-KR" altLang="en-US"/>
              <a:t>따옴표</a:t>
            </a:r>
            <a:r>
              <a:rPr lang="en-US"/>
              <a:t>( ' </a:t>
            </a:r>
            <a:r>
              <a:rPr lang="ko-KR" altLang="en-US"/>
              <a:t>또는</a:t>
            </a:r>
            <a:r>
              <a:rPr lang="en-US"/>
              <a:t> " )</a:t>
            </a:r>
            <a:r>
              <a:rPr lang="ko-KR" altLang="en-US"/>
              <a:t>로 둘러싼 문자열</a:t>
            </a:r>
            <a:r>
              <a:rPr lang="en-US"/>
              <a:t>.</a:t>
            </a:r>
          </a:p>
          <a:p>
            <a:pPr lvl="1">
              <a:defRPr/>
            </a:pPr>
            <a:r>
              <a:rPr lang="ko-KR" altLang="en-US"/>
              <a:t>작은 따옴표 사용시</a:t>
            </a:r>
            <a:r>
              <a:rPr lang="en-US" altLang="ko-KR"/>
              <a:t>, </a:t>
            </a:r>
            <a:r>
              <a:rPr lang="ko-KR" altLang="en-US"/>
              <a:t>값에 포함된 작은 따옴표는</a:t>
            </a:r>
            <a:r>
              <a:rPr lang="en-US"/>
              <a:t> \'</a:t>
            </a:r>
            <a:r>
              <a:rPr lang="ko-KR" altLang="en-US"/>
              <a:t>로 입력</a:t>
            </a:r>
          </a:p>
          <a:p>
            <a:pPr lvl="1">
              <a:defRPr/>
            </a:pPr>
            <a:r>
              <a:rPr lang="en-US"/>
              <a:t>\ </a:t>
            </a:r>
            <a:r>
              <a:rPr lang="ko-KR" altLang="en-US"/>
              <a:t>기호 자체는</a:t>
            </a:r>
            <a:r>
              <a:rPr lang="en-US"/>
              <a:t> \\ </a:t>
            </a:r>
            <a:r>
              <a:rPr lang="ko-KR" altLang="en-US"/>
              <a:t>로 표시한다</a:t>
            </a:r>
            <a:r>
              <a:rPr lang="en-US"/>
              <a:t>.</a:t>
            </a:r>
          </a:p>
          <a:p>
            <a:pPr lvl="0">
              <a:defRPr/>
            </a:pPr>
            <a:r>
              <a:rPr lang="ko-KR" altLang="en-US"/>
              <a:t>널 타입</a:t>
            </a:r>
            <a:r>
              <a:rPr lang="en-US"/>
              <a:t> - null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컨테이너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서블릿과 </a:t>
            </a:r>
            <a:r>
              <a:rPr lang="en-US" altLang="ko-KR"/>
              <a:t>JSP</a:t>
            </a:r>
            <a:r>
              <a:rPr lang="ko-KR" altLang="en-US"/>
              <a:t>와 같은 웹서버 애플리케이션들은 동적 콘텐츠를 생성하는 웹 컴포넌트들의 저장소 역할</a:t>
            </a:r>
            <a:r>
              <a:rPr lang="en-US" altLang="ko-KR"/>
              <a:t>,</a:t>
            </a:r>
            <a:r>
              <a:rPr lang="ko-KR" altLang="en-US"/>
              <a:t> 메모리 로딩</a:t>
            </a:r>
            <a:r>
              <a:rPr lang="en-US" altLang="ko-KR"/>
              <a:t>,</a:t>
            </a:r>
            <a:r>
              <a:rPr lang="ko-KR" altLang="en-US"/>
              <a:t> 객체 생성 및 초기화 등 서블릿의 생명주기를 관리하고 </a:t>
            </a:r>
            <a:r>
              <a:rPr lang="en-US" altLang="ko-KR"/>
              <a:t>JSP</a:t>
            </a:r>
            <a:r>
              <a:rPr lang="ko-KR" altLang="en-US"/>
              <a:t>를 서블릿으로 변환하는 기능을 수행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1)</a:t>
            </a:r>
            <a:r>
              <a:rPr lang="ko-KR" altLang="en-US"/>
              <a:t> 서블릿 컨테이너 </a:t>
            </a:r>
            <a:r>
              <a:rPr lang="en-US" altLang="ko-KR"/>
              <a:t>:</a:t>
            </a:r>
            <a:r>
              <a:rPr lang="ko-KR" altLang="en-US"/>
              <a:t> 자바수행환경</a:t>
            </a:r>
            <a:r>
              <a:rPr lang="en-US" altLang="ko-KR"/>
              <a:t>,</a:t>
            </a:r>
            <a:r>
              <a:rPr lang="ko-KR" altLang="en-US"/>
              <a:t> 웹서버</a:t>
            </a:r>
            <a:r>
              <a:rPr lang="en-US" altLang="ko-KR"/>
              <a:t>,</a:t>
            </a:r>
            <a:r>
              <a:rPr lang="ko-KR" altLang="en-US"/>
              <a:t> 서블릿 컨테이너</a:t>
            </a:r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en-US" altLang="ko-KR"/>
              <a:t>JSP</a:t>
            </a:r>
            <a:r>
              <a:rPr lang="ko-KR" altLang="en-US"/>
              <a:t> 컨테이너 </a:t>
            </a:r>
            <a:r>
              <a:rPr lang="en-US" altLang="ko-KR"/>
              <a:t>:</a:t>
            </a:r>
            <a:r>
              <a:rPr lang="ko-KR" altLang="en-US"/>
              <a:t> 자바수행환경</a:t>
            </a:r>
            <a:r>
              <a:rPr lang="en-US" altLang="ko-KR"/>
              <a:t>,</a:t>
            </a:r>
            <a:r>
              <a:rPr lang="ko-KR" altLang="en-US"/>
              <a:t> 웹서버</a:t>
            </a:r>
            <a:r>
              <a:rPr lang="en-US" altLang="ko-KR"/>
              <a:t>,</a:t>
            </a:r>
            <a:r>
              <a:rPr lang="ko-KR" altLang="en-US"/>
              <a:t> 서블릿 컨테이너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JSP</a:t>
            </a:r>
            <a:r>
              <a:rPr lang="ko-KR" altLang="en-US"/>
              <a:t> 컨테이너</a:t>
            </a:r>
          </a:p>
          <a:p>
            <a:pPr lvl="0"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239" y="2975383"/>
            <a:ext cx="6121954" cy="3284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684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휴먼매직체</vt:lpstr>
      <vt:lpstr>휴먼모음T</vt:lpstr>
      <vt:lpstr>Gill Sans MT</vt:lpstr>
      <vt:lpstr>Wingdings 2</vt:lpstr>
      <vt:lpstr>분할</vt:lpstr>
      <vt:lpstr>1. 자바와 웹</vt:lpstr>
      <vt:lpstr>1.1 Java Se</vt:lpstr>
      <vt:lpstr>1.2 java ee, java me 환경</vt:lpstr>
      <vt:lpstr>2.1 애플릿/ 서블릿/ jsp(java server page)</vt:lpstr>
      <vt:lpstr>3.1 웹이란?</vt:lpstr>
      <vt:lpstr>2.3 jsp(java server page)</vt:lpstr>
      <vt:lpstr>3.1 웹이란</vt:lpstr>
      <vt:lpstr>3.2 웹서버와 웹 애플리케이션 서버</vt:lpstr>
      <vt:lpstr>3.3 컨테이너</vt:lpstr>
      <vt:lpstr>4.1 HTTP 프로토콜의 이해</vt:lpstr>
      <vt:lpstr>4.2 HTTP 요청정보</vt:lpstr>
      <vt:lpstr>4.3 http 응답정보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gracie</cp:lastModifiedBy>
  <cp:revision>63</cp:revision>
  <dcterms:created xsi:type="dcterms:W3CDTF">2022-07-12T04:31:09Z</dcterms:created>
  <dcterms:modified xsi:type="dcterms:W3CDTF">2022-07-20T12:24:21Z</dcterms:modified>
  <cp:version>1000.0000.01</cp:version>
</cp:coreProperties>
</file>