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79" r:id="rId4"/>
    <p:sldId id="270" r:id="rId5"/>
    <p:sldId id="280" r:id="rId6"/>
    <p:sldId id="281" r:id="rId7"/>
    <p:sldId id="282" r:id="rId8"/>
    <p:sldId id="285" r:id="rId9"/>
    <p:sldId id="286" r:id="rId10"/>
    <p:sldId id="287" r:id="rId11"/>
    <p:sldId id="290" r:id="rId12"/>
    <p:sldId id="291" r:id="rId13"/>
    <p:sldId id="289" r:id="rId14"/>
    <p:sldId id="292" r:id="rId15"/>
    <p:sldId id="293" r:id="rId16"/>
    <p:sldId id="294" r:id="rId17"/>
    <p:sldId id="295" r:id="rId18"/>
    <p:sldId id="296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120" y="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9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E3D4-0399-40D3-85CE-9BE841E2D183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2B1AF-4B1B-4EA3-915C-DAA556F9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63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 smtClean="0"/>
              <a:pPr lvl="0">
                <a:defRPr/>
              </a:pPr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235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2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2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2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2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2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2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1964"/>
            <a:ext cx="11029616" cy="51723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F5EF-5C23-4AD2-9E8E-75367F761194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72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B05-BF3F-49DF-BB03-5CFE3F431455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95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5DB-0866-4626-8295-5737688E7897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rgbClr val="1A3260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0" name="Title 1"/>
          <p:cNvSpPr>
            <a:spLocks noGrp="1"/>
          </p:cNvSpPr>
          <p:nvPr userDrawn="1">
            <p:ph type="title" idx="13"/>
          </p:nvPr>
        </p:nvSpPr>
        <p:spPr>
          <a:xfrm>
            <a:off x="581192" y="701964"/>
            <a:ext cx="11029616" cy="517236"/>
          </a:xfrm>
        </p:spPr>
        <p:txBody>
          <a:bodyPr vert="horz" lIns="91440" tIns="45720" rIns="91440" bIns="45720" anchor="b">
            <a:normAutofit/>
          </a:bodyPr>
          <a:lstStyle/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all" spc="0" normalizeH="0" baseline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rPr>
              <a:t>마스터 제목 스타일 편집</a:t>
            </a:r>
            <a:endParaRPr kumimoji="0" lang="en-US" sz="2800" b="0" i="0" u="none" strike="noStrike" kern="1200" cap="all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6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7. </a:t>
            </a:r>
            <a:r>
              <a:rPr lang="ko-KR" altLang="en-US" sz="1400" dirty="0" smtClean="0"/>
              <a:t>고급 기능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고급기능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필터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(Listener)</a:t>
            </a:r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(listener)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어떠한 일</a:t>
            </a:r>
            <a:r>
              <a:rPr lang="en-US" altLang="ko-KR" dirty="0" smtClean="0"/>
              <a:t>(Event)</a:t>
            </a:r>
            <a:r>
              <a:rPr lang="ko-KR" altLang="en-US" dirty="0" smtClean="0"/>
              <a:t>이 발생하기를 기다리다가 실제 그 일이 발생하였을 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수행되는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가지고 있는 자바 객체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예를 들어 클라이언트로부터 요청이 전달되었을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요청이 끝났을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객체가 생성되거나 삭제되었을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컨테이너가 시작되었을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종료될 때 등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HttpServletRequest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객체와 관련하여 발생하는 이벤트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17" y="4022899"/>
            <a:ext cx="2888042" cy="191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6738551" y="4242486"/>
            <a:ext cx="2561968" cy="16972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5280454" y="4143632"/>
            <a:ext cx="1458097" cy="354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94605" y="4118918"/>
            <a:ext cx="1449859" cy="271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Listener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99437" y="4184820"/>
            <a:ext cx="593125" cy="271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48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리스너</a:t>
            </a:r>
            <a:r>
              <a:rPr lang="en-US" altLang="ko-KR" smtClean="0"/>
              <a:t>(listener) </a:t>
            </a:r>
            <a:r>
              <a:rPr lang="ko-KR" altLang="en-US" smtClean="0"/>
              <a:t>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 smtClean="0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대표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HttpServletRequest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객체 생성과 삭제 이벤트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81360"/>
              </p:ext>
            </p:extLst>
          </p:nvPr>
        </p:nvGraphicFramePr>
        <p:xfrm>
          <a:off x="722183" y="3124200"/>
          <a:ext cx="10769601" cy="188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867"/>
                <a:gridCol w="3589867"/>
                <a:gridCol w="3589867"/>
              </a:tblGrid>
              <a:tr h="470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 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삭제 시점</a:t>
                      </a:r>
                      <a:endParaRPr lang="ko-KR" altLang="en-US" dirty="0"/>
                    </a:p>
                  </a:txBody>
                  <a:tcPr/>
                </a:tc>
              </a:tr>
              <a:tr h="470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시작 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종료 시</a:t>
                      </a:r>
                      <a:endParaRPr lang="ko-KR" altLang="en-US" dirty="0"/>
                    </a:p>
                  </a:txBody>
                  <a:tcPr/>
                </a:tc>
              </a:tr>
              <a:tr h="470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HttpSession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접속 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접속 종료 시</a:t>
                      </a:r>
                      <a:endParaRPr lang="ko-KR" altLang="en-US" dirty="0"/>
                    </a:p>
                  </a:txBody>
                  <a:tcPr/>
                </a:tc>
              </a:tr>
              <a:tr h="470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HttpServletRequest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서비스 요청 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서비스 응답 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0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리스너</a:t>
            </a:r>
            <a:r>
              <a:rPr lang="en-US" altLang="ko-KR" smtClean="0"/>
              <a:t>(listener) </a:t>
            </a:r>
            <a:r>
              <a:rPr lang="ko-KR" altLang="en-US" smtClean="0"/>
              <a:t>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 smtClean="0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속성의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대체 이벤트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객체 속성 공통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1) </a:t>
            </a:r>
            <a:r>
              <a:rPr lang="ko-KR" altLang="en-US" dirty="0"/>
              <a:t>추가 </a:t>
            </a:r>
            <a:r>
              <a:rPr lang="en-US" altLang="ko-KR" dirty="0"/>
              <a:t>- </a:t>
            </a:r>
            <a:r>
              <a:rPr lang="en-US" altLang="ko-KR" dirty="0" err="1"/>
              <a:t>setAttribute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2) </a:t>
            </a:r>
            <a:r>
              <a:rPr lang="ko-KR" altLang="en-US" dirty="0"/>
              <a:t>추출 </a:t>
            </a:r>
            <a:r>
              <a:rPr lang="en-US" altLang="ko-KR" dirty="0"/>
              <a:t>- </a:t>
            </a:r>
            <a:r>
              <a:rPr lang="en-US" altLang="ko-KR" dirty="0" err="1"/>
              <a:t>getAttribute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3) </a:t>
            </a:r>
            <a:r>
              <a:rPr lang="ko-KR" altLang="en-US" dirty="0"/>
              <a:t>삭제 </a:t>
            </a:r>
            <a:r>
              <a:rPr lang="en-US" altLang="ko-KR" dirty="0"/>
              <a:t>- </a:t>
            </a:r>
            <a:r>
              <a:rPr lang="en-US" altLang="ko-KR" dirty="0" err="1"/>
              <a:t>removeAttribute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16555"/>
              </p:ext>
            </p:extLst>
          </p:nvPr>
        </p:nvGraphicFramePr>
        <p:xfrm>
          <a:off x="723556" y="2003855"/>
          <a:ext cx="1074488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668088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객체명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관련 </a:t>
                      </a:r>
                      <a:r>
                        <a:rPr lang="en-US" altLang="ko-KR" dirty="0" smtClean="0"/>
                        <a:t>API </a:t>
                      </a:r>
                      <a:r>
                        <a:rPr lang="ko-KR" altLang="en-US" dirty="0" smtClean="0"/>
                        <a:t>목록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HttpServletRequest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ServletRequestAttirbuteEvent</a:t>
                      </a:r>
                      <a:endParaRPr lang="en-US" altLang="ko-KR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ServletRequestAttirbuteListener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HttpSession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HttpSessionAttributeListener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ServletContextAttributeEvent</a:t>
                      </a:r>
                      <a:endParaRPr lang="ko-KR" altLang="en-US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ServletContextAttributeListener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1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2.1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(listener)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 smtClean="0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&lt;listener&gt;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 등록할 때 사용하는 태그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&lt;listener-class&gt;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객체의 클래스 지정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69" y="3429000"/>
            <a:ext cx="8562063" cy="95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2.2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 smtClean="0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449387"/>
            <a:ext cx="11029616" cy="4959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1)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클라이언트에게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요청받았을</a:t>
            </a:r>
            <a:r>
              <a:rPr lang="ko-KR" altLang="en-US" dirty="0" smtClean="0"/>
              <a:t> 때 생성되었다가 요청 끝나고 응답할 때 삭제</a:t>
            </a:r>
            <a:endParaRPr lang="en-US" altLang="ko-KR" dirty="0" smtClean="0"/>
          </a:p>
          <a:p>
            <a:r>
              <a:rPr lang="en-US" altLang="ko-KR" sz="1400" dirty="0" err="1"/>
              <a:t>HttpServletRequest</a:t>
            </a:r>
            <a:r>
              <a:rPr lang="en-US" altLang="ko-KR" sz="1400" dirty="0"/>
              <a:t> </a:t>
            </a:r>
            <a:r>
              <a:rPr lang="ko-KR" altLang="en-US" sz="1400" dirty="0"/>
              <a:t>관련 이벤트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ServletRequestEvent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-&gt; 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 </a:t>
            </a:r>
            <a:r>
              <a:rPr lang="ko-KR" altLang="en-US" sz="1400" dirty="0"/>
              <a:t>객체가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삭제될 때 발생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/>
              <a:t>HttpServletRequestEvent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-&gt; 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 </a:t>
            </a:r>
            <a:r>
              <a:rPr lang="ko-KR" altLang="en-US" sz="1400" dirty="0"/>
              <a:t>객체가 정보에 등록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삭제될 때 </a:t>
            </a:r>
            <a:r>
              <a:rPr lang="ko-KR" altLang="en-US" sz="1400" dirty="0" smtClean="0"/>
              <a:t>발생</a:t>
            </a:r>
            <a:endParaRPr lang="en-US" altLang="ko-KR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20175"/>
              </p:ext>
            </p:extLst>
          </p:nvPr>
        </p:nvGraphicFramePr>
        <p:xfrm>
          <a:off x="551314" y="3934011"/>
          <a:ext cx="1107288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70088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객체명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메소드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ServletRequestListener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requestDestroyed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ServletRequestEvent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HttpServletRequest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객체가 삭제될 때 호출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requestInitialized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ServletRequestEvent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HttpServletRequest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객체가 초기화될 때 호출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ServletRequestAttributeListener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attributeAdded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ServletRequestEvent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HttpServletRequest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객체에 정보가 등록될 때 호출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attributeRemoved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ServletRequestEvent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HttpServletRequest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객체에 정보가 삭제될 때 호출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attributeReplaced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ServletRequestEvent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HttpServletRequest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객체애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등록된 정보가 다른 값으로 대체될 때 호출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2.2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 smtClean="0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449387"/>
            <a:ext cx="11029616" cy="4959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r>
              <a:rPr lang="en-US" altLang="ko-KR" sz="1400" dirty="0" err="1" smtClean="0"/>
              <a:t>HttpSession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관련 이벤트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HttpSessionEvent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-&gt; </a:t>
            </a:r>
            <a:r>
              <a:rPr lang="en-US" altLang="ko-KR" sz="1400" dirty="0" err="1" smtClean="0"/>
              <a:t>HttpSession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객체가 생성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해</a:t>
            </a:r>
            <a:r>
              <a:rPr lang="ko-KR" altLang="en-US" sz="1400" dirty="0"/>
              <a:t>제</a:t>
            </a:r>
            <a:r>
              <a:rPr lang="ko-KR" altLang="en-US" sz="1400" dirty="0" smtClean="0"/>
              <a:t>될 </a:t>
            </a:r>
            <a:r>
              <a:rPr lang="ko-KR" altLang="en-US" sz="1400" dirty="0"/>
              <a:t>때 발생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 smtClean="0"/>
              <a:t>HttpSessionBindingEvent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-&gt; </a:t>
            </a:r>
            <a:r>
              <a:rPr lang="en-US" altLang="ko-KR" sz="1400" dirty="0" err="1" smtClean="0"/>
              <a:t>HttpSession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객체가 정보에 등록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삭제될 때 </a:t>
            </a:r>
            <a:r>
              <a:rPr lang="ko-KR" altLang="en-US" sz="1400" dirty="0" smtClean="0"/>
              <a:t>발생</a:t>
            </a:r>
            <a:endParaRPr lang="en-US" altLang="ko-KR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73869"/>
              </p:ext>
            </p:extLst>
          </p:nvPr>
        </p:nvGraphicFramePr>
        <p:xfrm>
          <a:off x="551314" y="3645681"/>
          <a:ext cx="1107288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70088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객체명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메소드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HttpSessionListener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sessionDestroyed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객체가 삭제될 때 호출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sessionCreated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객체가 생성될 때 호출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HttpSessionAttributeListener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attributeAdded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객체에 정보가 등록될 때 호출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attributeRemoved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객체에 정보가 삭제될 때 호출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attributeReplaced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HttpSession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객체애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등록된 정보가 다른 값으로 대체될 때 호출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1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2.2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 smtClean="0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449387"/>
            <a:ext cx="11029616" cy="4959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3) </a:t>
            </a:r>
            <a:r>
              <a:rPr lang="en-US" altLang="ko-KR" dirty="0" err="1" smtClean="0"/>
              <a:t>ServletContextListener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웹 애플리케이션 서비스가 준비되는 시점에 생성되고 중지될 때 삭제</a:t>
            </a:r>
            <a:endParaRPr lang="en-US" altLang="ko-KR" dirty="0"/>
          </a:p>
          <a:p>
            <a:r>
              <a:rPr lang="en-US" altLang="ko-KR" sz="1400" dirty="0" err="1" smtClean="0"/>
              <a:t>ServletContext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관련 이벤트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ServletContext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Event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-&gt; </a:t>
            </a:r>
            <a:r>
              <a:rPr lang="en-US" altLang="ko-KR" sz="1400" dirty="0" err="1"/>
              <a:t>ServletContext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객체가 생성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해</a:t>
            </a:r>
            <a:r>
              <a:rPr lang="ko-KR" altLang="en-US" sz="1400" dirty="0"/>
              <a:t>제</a:t>
            </a:r>
            <a:r>
              <a:rPr lang="ko-KR" altLang="en-US" sz="1400" dirty="0" smtClean="0"/>
              <a:t>될 </a:t>
            </a:r>
            <a:r>
              <a:rPr lang="ko-KR" altLang="en-US" sz="1400" dirty="0"/>
              <a:t>때 발생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 </a:t>
            </a:r>
            <a:r>
              <a:rPr lang="en-US" altLang="ko-KR" sz="1400" dirty="0" err="1" smtClean="0"/>
              <a:t>ServletContextAttributeEvent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-&gt; </a:t>
            </a:r>
            <a:r>
              <a:rPr lang="en-US" altLang="ko-KR" sz="1400" dirty="0" err="1"/>
              <a:t>ServletContext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객체가 </a:t>
            </a:r>
            <a:r>
              <a:rPr lang="ko-KR" altLang="en-US" sz="1400" dirty="0"/>
              <a:t>정보에 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삭제될 </a:t>
            </a:r>
            <a:r>
              <a:rPr lang="ko-KR" altLang="en-US" sz="1400" dirty="0"/>
              <a:t>때 </a:t>
            </a:r>
            <a:r>
              <a:rPr lang="ko-KR" altLang="en-US" sz="1400" dirty="0" smtClean="0"/>
              <a:t>발생</a:t>
            </a:r>
            <a:endParaRPr lang="en-US" altLang="ko-KR" sz="1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49846"/>
              </p:ext>
            </p:extLst>
          </p:nvPr>
        </p:nvGraphicFramePr>
        <p:xfrm>
          <a:off x="551314" y="3975201"/>
          <a:ext cx="1107288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70088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객체명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메소드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ServletContextListener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contextDestroyed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SevletContextEvent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ServletContext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객체가 삭제될 때 호출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contextInitialized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SevletContextEvent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ServletContext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객체가 생성될 때 호출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ServletContextAttributeListener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attributeAdded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SevletContextAttributeEvent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ServletContext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객체에 정보가 등록될 때 호출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attributeRemoved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SevletContextAttributeEvent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ServletContext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객체에 정보가 삭제될 때 호출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public void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attributeReplaced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SevletContextAttributeEvent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	-&gt; </a:t>
                      </a:r>
                      <a:r>
                        <a:rPr lang="en-US" altLang="ko-KR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ServletContext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객체애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등록된 정보가 다른 값으로 대체될 때 호출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4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2.3 @</a:t>
            </a:r>
            <a:r>
              <a:rPr lang="en-US" altLang="ko-KR" dirty="0" err="1" smtClean="0"/>
              <a:t>WebFilter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Web.xml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listener</a:t>
            </a:r>
            <a:r>
              <a:rPr lang="ko-KR" altLang="en-US" dirty="0" smtClean="0"/>
              <a:t>를 등록하지 않고 </a:t>
            </a:r>
            <a:r>
              <a:rPr lang="en-US" altLang="ko-KR" dirty="0" smtClean="0"/>
              <a:t>listener</a:t>
            </a:r>
            <a:r>
              <a:rPr lang="ko-KR" altLang="en-US" dirty="0" smtClean="0"/>
              <a:t>가 설정되어있는 자바 페이지에서 설정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1) </a:t>
            </a:r>
            <a:r>
              <a:rPr lang="ko-KR" altLang="en-US" dirty="0" smtClean="0"/>
              <a:t>원하는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객체를 상속하여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2) </a:t>
            </a:r>
            <a:r>
              <a:rPr lang="ko-KR" altLang="en-US" dirty="0" smtClean="0"/>
              <a:t>구현된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객체를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&lt;listener&gt;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1</a:t>
            </a:r>
            <a:r>
              <a:rPr lang="en-US" altLang="ko-KR" dirty="0"/>
              <a:t>) </a:t>
            </a:r>
            <a:r>
              <a:rPr lang="ko-KR" altLang="en-US" dirty="0"/>
              <a:t>원하는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/>
              <a:t>객체를 </a:t>
            </a:r>
            <a:r>
              <a:rPr lang="ko-KR" altLang="en-US" dirty="0" smtClean="0"/>
              <a:t>상속하여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</a:t>
            </a:r>
            <a:r>
              <a:rPr lang="ko-KR" altLang="en-US" dirty="0"/>
              <a:t>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2) </a:t>
            </a:r>
            <a:r>
              <a:rPr lang="ko-KR" altLang="en-US" dirty="0" smtClean="0"/>
              <a:t>구현된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선언부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WebListener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21628" y="3008852"/>
            <a:ext cx="0" cy="129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194" idx="2"/>
            <a:endCxn id="8196" idx="0"/>
          </p:cNvCxnSpPr>
          <p:nvPr/>
        </p:nvCxnSpPr>
        <p:spPr>
          <a:xfrm>
            <a:off x="9433881" y="2965624"/>
            <a:ext cx="2561" cy="1338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271" y="2497309"/>
            <a:ext cx="5031219" cy="46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26" y="4304572"/>
            <a:ext cx="5362832" cy="38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9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여러 이유로 예상하지 못한 오류가 발생할 수 있기에 실행 오류에 대한 적절히 처리하기 위함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서블릿에서</a:t>
            </a:r>
            <a:r>
              <a:rPr lang="ko-KR" altLang="en-US" dirty="0" smtClean="0"/>
              <a:t> 오류 처리 하는 방법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1) try-catch </a:t>
            </a:r>
            <a:r>
              <a:rPr lang="ko-KR" altLang="en-US" dirty="0" smtClean="0"/>
              <a:t>블록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2)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 선언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3) web.xml</a:t>
            </a:r>
            <a:r>
              <a:rPr lang="ko-KR" altLang="en-US" dirty="0" smtClean="0"/>
              <a:t>에 오류 처리 설정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99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3.1 </a:t>
            </a:r>
            <a:r>
              <a:rPr lang="ko-KR" altLang="en-US" dirty="0" smtClean="0"/>
              <a:t>자바 오류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오류 객체 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① </a:t>
            </a:r>
            <a:r>
              <a:rPr lang="en-US" altLang="ko-KR" dirty="0" smtClean="0"/>
              <a:t>Error : </a:t>
            </a:r>
            <a:r>
              <a:rPr lang="ko-KR" altLang="en-US" dirty="0" smtClean="0"/>
              <a:t>물리적인 오류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② </a:t>
            </a:r>
            <a:r>
              <a:rPr lang="en-US" altLang="ko-KR" dirty="0" smtClean="0"/>
              <a:t>Exception : </a:t>
            </a:r>
            <a:r>
              <a:rPr lang="ko-KR" altLang="en-US" dirty="0" smtClean="0"/>
              <a:t>프로그램적인 오류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- </a:t>
            </a:r>
            <a:r>
              <a:rPr lang="en-US" altLang="ko-KR" dirty="0" err="1" smtClean="0"/>
              <a:t>RuntimeException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실행 중 발생하는 오류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	-&gt; </a:t>
            </a:r>
            <a:r>
              <a:rPr lang="en-US" altLang="ko-KR" dirty="0" err="1" smtClean="0"/>
              <a:t>NullPointerException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err="1" smtClean="0"/>
              <a:t>ArrayIndexOutOfBoundsExcetion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-&gt; </a:t>
            </a:r>
            <a:r>
              <a:rPr lang="en-US" altLang="ko-KR" dirty="0" err="1" smtClean="0"/>
              <a:t>FileNotFoundException</a:t>
            </a:r>
            <a:r>
              <a:rPr lang="en-US" altLang="ko-KR" dirty="0" smtClean="0"/>
              <a:t>, </a:t>
            </a:r>
            <a:r>
              <a:rPr lang="en-US" altLang="ko-KR" dirty="0" err="1"/>
              <a:t>ClassCastExcetion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 등등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- </a:t>
            </a:r>
            <a:r>
              <a:rPr lang="en-US" altLang="ko-KR" dirty="0" err="1" smtClean="0"/>
              <a:t>IOExcetipn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외부 데이터와 입출력 작업 중 발생하는 오류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86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 smtClean="0"/>
              <a:t>필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>
              <a:defRPr/>
            </a:pPr>
            <a:r>
              <a:rPr lang="ko-KR" altLang="en-US" dirty="0" smtClean="0"/>
              <a:t>클라이언트로부터 </a:t>
            </a:r>
            <a:r>
              <a:rPr lang="ko-KR" altLang="en-US" dirty="0" err="1" smtClean="0"/>
              <a:t>서블릿이</a:t>
            </a:r>
            <a:r>
              <a:rPr lang="ko-KR" altLang="en-US" dirty="0"/>
              <a:t> </a:t>
            </a:r>
            <a:r>
              <a:rPr lang="ko-KR" altLang="en-US" dirty="0" smtClean="0"/>
              <a:t>요청되어 수행될 때 기능 제공</a:t>
            </a:r>
            <a:endParaRPr lang="en-US" altLang="ko-KR" dirty="0" smtClean="0"/>
          </a:p>
          <a:p>
            <a:pPr lvl="0">
              <a:defRPr/>
            </a:pP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수행 전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후로 추가 기능 수행</a:t>
            </a:r>
            <a:endParaRPr lang="en-US" altLang="ko-KR" dirty="0">
              <a:latin typeface="+mn-ea"/>
            </a:endParaRP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710719" y="3030374"/>
            <a:ext cx="2475346" cy="151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dirty="0" smtClean="0"/>
              <a:t>Client</a:t>
            </a:r>
            <a:endParaRPr lang="ko-KR" altLang="en-US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186065" y="3427539"/>
            <a:ext cx="2992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186065" y="4173495"/>
            <a:ext cx="3169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082606" y="3030373"/>
            <a:ext cx="1441620" cy="1441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서블</a:t>
            </a:r>
            <a:r>
              <a:rPr lang="ko-KR" altLang="en-US"/>
              <a:t>릿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27824" y="3030373"/>
            <a:ext cx="1025555" cy="1513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dirty="0"/>
              <a:t>F</a:t>
            </a:r>
            <a:r>
              <a:rPr lang="en-US" altLang="ko-KR" sz="2400" dirty="0" smtClean="0"/>
              <a:t>ilter</a:t>
            </a: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3.2 </a:t>
            </a:r>
            <a:r>
              <a:rPr lang="ko-KR" altLang="en-US" dirty="0" smtClean="0"/>
              <a:t>프로그램 오류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 실행 시 오류 발생하면 프로그램 강제 종료되므로 프로그램 중단이 되지 않도록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미리 예측하고 사전에 적절한 대응이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1) try-catch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try {										</a:t>
            </a:r>
          </a:p>
          <a:p>
            <a:pPr marL="0" indent="0">
              <a:buNone/>
            </a:pPr>
            <a:r>
              <a:rPr lang="en-US" altLang="ko-KR" dirty="0" smtClean="0"/>
              <a:t>		// </a:t>
            </a:r>
            <a:r>
              <a:rPr lang="ko-KR" altLang="en-US" dirty="0" smtClean="0"/>
              <a:t>오류를 처리하고자 하는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		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catch( </a:t>
            </a:r>
            <a:r>
              <a:rPr lang="ko-KR" altLang="en-US" dirty="0" smtClean="0"/>
              <a:t>변수 선언</a:t>
            </a:r>
            <a:r>
              <a:rPr lang="en-US" altLang="ko-KR" dirty="0"/>
              <a:t> </a:t>
            </a:r>
            <a:r>
              <a:rPr lang="en-US" altLang="ko-KR" dirty="0" smtClean="0"/>
              <a:t>) {.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// </a:t>
            </a:r>
            <a:r>
              <a:rPr lang="ko-KR" altLang="en-US" dirty="0" smtClean="0"/>
              <a:t>오류 발생 시 실행할 오류 처리 구문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478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3.2 </a:t>
            </a:r>
            <a:r>
              <a:rPr lang="ko-KR" altLang="en-US" dirty="0" smtClean="0"/>
              <a:t>프로그램 오류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2) Throws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63" y="2263861"/>
            <a:ext cx="57912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5123935" y="4687330"/>
            <a:ext cx="2026508" cy="4448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37254" y="3336324"/>
            <a:ext cx="3056237" cy="66108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endCxn id="8" idx="6"/>
          </p:cNvCxnSpPr>
          <p:nvPr/>
        </p:nvCxnSpPr>
        <p:spPr>
          <a:xfrm rot="10800000">
            <a:off x="5593491" y="3666869"/>
            <a:ext cx="1556952" cy="1242883"/>
          </a:xfrm>
          <a:prstGeom prst="curvedConnector3">
            <a:avLst>
              <a:gd name="adj1" fmla="val -873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7776519" y="3494903"/>
            <a:ext cx="2792627" cy="11924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발생한 예외를 던짐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3.3 web.xml </a:t>
            </a:r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오류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&lt;error-page&gt;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&lt;error-code&gt;&lt;/error-code&gt;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&lt;location&gt;&lt;/location&gt;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&lt;/error-page&gt;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&lt;error-page&gt;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&lt;exception-type&gt;&lt;/exception-type&gt;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&lt;location&gt;&lt;/location&gt;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mtClean="0"/>
              <a:t>&lt;/error-page&gt;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7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필터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dirty="0" smtClean="0"/>
              <a:t>기능 목록</a:t>
            </a:r>
            <a:endParaRPr lang="en-US" altLang="ko-KR" dirty="0" smtClean="0"/>
          </a:p>
          <a:p>
            <a:pPr lvl="0">
              <a:defRPr/>
            </a:pPr>
            <a:r>
              <a:rPr lang="ko-KR" altLang="en-US" dirty="0" err="1" smtClean="0"/>
              <a:t>서블릿이</a:t>
            </a:r>
            <a:r>
              <a:rPr lang="ko-KR" altLang="en-US" dirty="0" smtClean="0"/>
              <a:t> 호출되기 전에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요청을 가로채는 기능</a:t>
            </a:r>
            <a:endParaRPr lang="en-US" altLang="ko-KR" dirty="0" smtClean="0"/>
          </a:p>
          <a:p>
            <a:pPr lvl="0">
              <a:defRPr/>
            </a:pPr>
            <a:r>
              <a:rPr lang="ko-KR" altLang="en-US" dirty="0" err="1" smtClean="0"/>
              <a:t>서블릿이</a:t>
            </a:r>
            <a:r>
              <a:rPr lang="ko-KR" altLang="en-US" dirty="0" smtClean="0"/>
              <a:t> 호출되기 전에 요청 내용을 점검하는 기능</a:t>
            </a: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요청 헤더의 수정과 조정 기능</a:t>
            </a:r>
            <a:endParaRPr lang="en-US" altLang="ko-KR" dirty="0" smtClean="0"/>
          </a:p>
          <a:p>
            <a:pPr lvl="0">
              <a:defRPr/>
            </a:pPr>
            <a:r>
              <a:rPr lang="ko-KR" altLang="en-US" dirty="0" err="1" smtClean="0"/>
              <a:t>서블릿이</a:t>
            </a:r>
            <a:r>
              <a:rPr lang="ko-KR" altLang="en-US" dirty="0" smtClean="0"/>
              <a:t> 호출된 후에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응답을 가로채는 기능</a:t>
            </a: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응답 헤더의 수정과 조정 기능</a:t>
            </a:r>
            <a:endParaRPr lang="en-US" altLang="ko-KR" dirty="0" smtClean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r>
              <a:rPr lang="ko-KR" altLang="en-US" dirty="0" smtClean="0"/>
              <a:t>활용 기능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로그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처리</a:t>
            </a:r>
            <a:r>
              <a:rPr lang="en-US" altLang="ko-KR" dirty="0" smtClean="0"/>
              <a:t>(UTF-8, EUC-KR),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압축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</a:t>
            </a:r>
            <a:r>
              <a:rPr lang="en-US" altLang="ko-KR" dirty="0"/>
              <a:t> </a:t>
            </a:r>
            <a:r>
              <a:rPr lang="ko-KR" altLang="en-US" dirty="0" smtClean="0"/>
              <a:t>그리고 응답 내용 등등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1.2 </a:t>
            </a:r>
            <a:r>
              <a:rPr lang="ko-KR" altLang="en-US" dirty="0" smtClean="0"/>
              <a:t>필터 구현 </a:t>
            </a:r>
            <a:r>
              <a:rPr lang="en-US" altLang="ko-KR" dirty="0" smtClean="0"/>
              <a:t>: filter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(Filter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</a:t>
            </a:r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smtClean="0"/>
              <a:t>필터 객체 생성될 때 호출되는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pPr lvl="0">
              <a:defRPr/>
            </a:pPr>
            <a:r>
              <a:rPr lang="en-US" altLang="ko-KR" dirty="0" smtClean="0"/>
              <a:t>destroy()</a:t>
            </a:r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smtClean="0"/>
              <a:t>필터 객체가 삭제될 때 호출되는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0">
              <a:defRPr/>
            </a:pPr>
            <a:r>
              <a:rPr lang="en-US" altLang="ko-KR" dirty="0" err="1" smtClean="0"/>
              <a:t>doFilter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)</a:t>
            </a:r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실행할 때마다 호출되는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1.2 </a:t>
            </a:r>
            <a:r>
              <a:rPr lang="ko-KR" altLang="en-US" dirty="0" smtClean="0"/>
              <a:t>필터 구현 </a:t>
            </a:r>
            <a:r>
              <a:rPr lang="en-US" altLang="ko-KR" dirty="0" smtClean="0"/>
              <a:t>: filter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74" y="1343025"/>
            <a:ext cx="907105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30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1.3 </a:t>
            </a:r>
            <a:r>
              <a:rPr lang="ko-KR" altLang="en-US" dirty="0" smtClean="0"/>
              <a:t>필터 등록 </a:t>
            </a:r>
            <a:r>
              <a:rPr lang="en-US" altLang="ko-KR" dirty="0" smtClean="0"/>
              <a:t>: &lt;filter&gt;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&lt;filter&gt;</a:t>
            </a:r>
          </a:p>
          <a:p>
            <a:pPr marL="0" indent="0">
              <a:buNone/>
            </a:pPr>
            <a:r>
              <a:rPr lang="en-US" altLang="ko-KR" dirty="0" smtClean="0"/>
              <a:t>	- Filter </a:t>
            </a:r>
            <a:r>
              <a:rPr lang="ko-KR" altLang="en-US" dirty="0" smtClean="0"/>
              <a:t>인터페이스를 상속받고 있는 객체 등록 태그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&lt;filter-name&gt;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필터의 이름 지정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&lt;filter-class&gt;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등록하는 필터 클래스 지정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init-param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필터 객체에 변수 전달 태그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필터 객체에 </a:t>
            </a:r>
            <a:r>
              <a:rPr lang="ko-KR" altLang="en-US" dirty="0" err="1" smtClean="0"/>
              <a:t>전달하고자하는</a:t>
            </a:r>
            <a:r>
              <a:rPr lang="ko-KR" altLang="en-US" dirty="0" smtClean="0"/>
              <a:t> 변수의 이름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필터 객체에 전달하려는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786" y="3048448"/>
            <a:ext cx="6079024" cy="182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9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1.4 </a:t>
            </a:r>
            <a:r>
              <a:rPr lang="ko-KR" altLang="en-US" dirty="0" smtClean="0"/>
              <a:t>필터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&lt;filter-mapping&gt;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&lt;filter-mapping&gt;</a:t>
            </a:r>
          </a:p>
          <a:p>
            <a:pPr marL="0" indent="0">
              <a:buNone/>
            </a:pPr>
            <a:r>
              <a:rPr lang="en-US" altLang="ko-KR" dirty="0" smtClean="0"/>
              <a:t>	- Filter </a:t>
            </a:r>
            <a:r>
              <a:rPr lang="ko-KR" altLang="en-US" dirty="0" smtClean="0"/>
              <a:t>인터페이스를 상속받고 있는 객체 등록 태그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&lt;filter-name&gt;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필터의 이름 지정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&lt;filter-class&gt;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등록하는 필터 클래스 지정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필터 객체에 변수 전달 태그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&lt;servlet-name&gt;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필터 객체에 전달하고자 하는 변수의 이름</a:t>
            </a:r>
            <a:endParaRPr lang="en-US" altLang="ko-KR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1122"/>
            <a:ext cx="5810532" cy="126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7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1.5 </a:t>
            </a:r>
            <a:r>
              <a:rPr lang="ko-KR" altLang="en-US" dirty="0" smtClean="0"/>
              <a:t>한글 처리 필터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한글 전달할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받을 때 동일한 문자코드</a:t>
            </a:r>
            <a:r>
              <a:rPr lang="en-US" altLang="ko-KR" dirty="0" smtClean="0"/>
              <a:t>(UTF-8) </a:t>
            </a:r>
            <a:r>
              <a:rPr lang="ko-KR" altLang="en-US" dirty="0" smtClean="0"/>
              <a:t>사용해야 한글 깨지지 않음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매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 페이지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한글 처리하지 않고 필터를 사용해 일괄적으로 처리</a:t>
            </a:r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" y="2514600"/>
            <a:ext cx="91821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1.6 @</a:t>
            </a:r>
            <a:r>
              <a:rPr lang="en-US" altLang="ko-KR" dirty="0" err="1" smtClean="0"/>
              <a:t>WebFilter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Web.xml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를 등록하지 않고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가 설정되어있는 자바 페이지에서 설정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1) Filter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인터페이스를 상속받아 필터 객체를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2) &lt;filter&gt; </a:t>
            </a:r>
            <a:r>
              <a:rPr lang="ko-KR" altLang="en-US" dirty="0" smtClean="0">
                <a:solidFill>
                  <a:schemeClr val="tx1"/>
                </a:solidFill>
              </a:rPr>
              <a:t>태그로 </a:t>
            </a:r>
            <a:r>
              <a:rPr lang="en-US" altLang="ko-KR" dirty="0" smtClean="0">
                <a:solidFill>
                  <a:schemeClr val="tx1"/>
                </a:solidFill>
              </a:rPr>
              <a:t>web.xml</a:t>
            </a:r>
            <a:r>
              <a:rPr lang="ko-KR" altLang="en-US" dirty="0" smtClean="0">
                <a:solidFill>
                  <a:schemeClr val="tx1"/>
                </a:solidFill>
              </a:rPr>
              <a:t>에 필터 객체 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3) &lt;filter-mapping&gt; </a:t>
            </a:r>
            <a:r>
              <a:rPr lang="ko-KR" altLang="en-US" dirty="0" smtClean="0">
                <a:solidFill>
                  <a:schemeClr val="tx1"/>
                </a:solidFill>
              </a:rPr>
              <a:t>태그로 </a:t>
            </a:r>
            <a:r>
              <a:rPr lang="en-US" altLang="ko-KR" dirty="0" smtClean="0">
                <a:solidFill>
                  <a:schemeClr val="tx1"/>
                </a:solidFill>
              </a:rPr>
              <a:t>web.xml </a:t>
            </a:r>
            <a:r>
              <a:rPr lang="ko-KR" altLang="en-US" dirty="0" smtClean="0">
                <a:solidFill>
                  <a:schemeClr val="tx1"/>
                </a:solidFill>
              </a:rPr>
              <a:t>필터 </a:t>
            </a:r>
            <a:r>
              <a:rPr lang="ko-KR" altLang="en-US" dirty="0" err="1" smtClean="0">
                <a:solidFill>
                  <a:schemeClr val="tx1"/>
                </a:solidFill>
              </a:rPr>
              <a:t>매핑을</a:t>
            </a:r>
            <a:r>
              <a:rPr lang="ko-KR" altLang="en-US" dirty="0" smtClean="0">
                <a:solidFill>
                  <a:schemeClr val="tx1"/>
                </a:solidFill>
              </a:rPr>
              <a:t> 설정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1)</a:t>
            </a:r>
            <a:r>
              <a:rPr lang="en-US" altLang="ko-KR" dirty="0">
                <a:solidFill>
                  <a:schemeClr val="tx1"/>
                </a:solidFill>
              </a:rPr>
              <a:t> Filter </a:t>
            </a:r>
            <a:r>
              <a:rPr lang="ko-KR" altLang="en-US" dirty="0">
                <a:solidFill>
                  <a:schemeClr val="tx1"/>
                </a:solidFill>
              </a:rPr>
              <a:t>인터페이스를 상속받아 필터 객체를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2) </a:t>
            </a:r>
            <a:r>
              <a:rPr lang="ko-KR" altLang="en-US" dirty="0" smtClean="0">
                <a:solidFill>
                  <a:schemeClr val="tx1"/>
                </a:solidFill>
              </a:rPr>
              <a:t>필터 객체에 </a:t>
            </a:r>
            <a:r>
              <a:rPr lang="en-US" altLang="ko-KR" dirty="0" smtClean="0">
                <a:solidFill>
                  <a:schemeClr val="tx1"/>
                </a:solidFill>
              </a:rPr>
              <a:t>@</a:t>
            </a:r>
            <a:r>
              <a:rPr lang="en-US" altLang="ko-KR" dirty="0" err="1" smtClean="0">
                <a:solidFill>
                  <a:schemeClr val="tx1"/>
                </a:solidFill>
              </a:rPr>
              <a:t>WebFilter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3) @</a:t>
            </a:r>
            <a:r>
              <a:rPr lang="en-US" altLang="ko-KR" dirty="0" err="1" smtClean="0">
                <a:solidFill>
                  <a:schemeClr val="tx1"/>
                </a:solidFill>
              </a:rPr>
              <a:t>WebFilter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en-US" altLang="ko-KR" dirty="0" err="1" smtClean="0">
                <a:solidFill>
                  <a:schemeClr val="tx1"/>
                </a:solidFill>
              </a:rPr>
              <a:t>filterName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속성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4) @</a:t>
            </a:r>
            <a:r>
              <a:rPr lang="en-US" altLang="ko-KR" dirty="0" err="1" smtClean="0">
                <a:solidFill>
                  <a:schemeClr val="tx1"/>
                </a:solidFill>
              </a:rPr>
              <a:t>WebFilter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en-US" altLang="ko-KR" dirty="0" err="1" smtClean="0">
                <a:solidFill>
                  <a:schemeClr val="tx1"/>
                </a:solidFill>
              </a:rPr>
              <a:t>urlPartterns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속성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65838" y="3430029"/>
            <a:ext cx="0" cy="1039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37" y="2034749"/>
            <a:ext cx="5017033" cy="240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/>
          <p:cNvCxnSpPr>
            <a:stCxn id="5124" idx="2"/>
            <a:endCxn id="18" idx="0"/>
          </p:cNvCxnSpPr>
          <p:nvPr/>
        </p:nvCxnSpPr>
        <p:spPr>
          <a:xfrm>
            <a:off x="9222354" y="4444445"/>
            <a:ext cx="9895" cy="549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628" y="4994064"/>
            <a:ext cx="4997242" cy="41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5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493</Words>
  <Application>Microsoft Office PowerPoint</Application>
  <PresentationFormat>사용자 지정</PresentationFormat>
  <Paragraphs>270</Paragraphs>
  <Slides>22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분할</vt:lpstr>
      <vt:lpstr>7. 고급기능</vt:lpstr>
      <vt:lpstr>1. 필터 개요</vt:lpstr>
      <vt:lpstr>1. 1 필터 개요</vt:lpstr>
      <vt:lpstr>1.2 필터 구현 : filter 인터페이스</vt:lpstr>
      <vt:lpstr>1.2 필터 구현 : filter 인터페이스</vt:lpstr>
      <vt:lpstr>1.3 필터 등록 : &lt;filter&gt; 태그</vt:lpstr>
      <vt:lpstr>1.4 필터 매핑 : &lt;filter-mapping&gt; 태그</vt:lpstr>
      <vt:lpstr>1.5 한글 처리 필터</vt:lpstr>
      <vt:lpstr>1.6 @WebFilter 어노테이션</vt:lpstr>
      <vt:lpstr>2 리스너(listener) 개요</vt:lpstr>
      <vt:lpstr>2.1 리스너(listener) 종류</vt:lpstr>
      <vt:lpstr>2.1 리스너(listener) 종류</vt:lpstr>
      <vt:lpstr>2.1 리스너(listener) 등록</vt:lpstr>
      <vt:lpstr>2.2리스너 객체 구현</vt:lpstr>
      <vt:lpstr>2.2리스너 객체 구현</vt:lpstr>
      <vt:lpstr>2.2리스너 객체 구현</vt:lpstr>
      <vt:lpstr>2.3 @WebFilter 어노테이션</vt:lpstr>
      <vt:lpstr>3. 오류 처리</vt:lpstr>
      <vt:lpstr>3.1 자바 오류 객체</vt:lpstr>
      <vt:lpstr>3.2 프로그램 오류 처리</vt:lpstr>
      <vt:lpstr>3.2 프로그램 오류 처리</vt:lpstr>
      <vt:lpstr>3.3 web.xml 오류 처리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admin</cp:lastModifiedBy>
  <cp:revision>67</cp:revision>
  <dcterms:created xsi:type="dcterms:W3CDTF">2022-07-12T04:31:09Z</dcterms:created>
  <dcterms:modified xsi:type="dcterms:W3CDTF">2022-07-19T06:38:26Z</dcterms:modified>
  <cp:version/>
</cp:coreProperties>
</file>