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9" r:id="rId3"/>
    <p:sldId id="279" r:id="rId4"/>
    <p:sldId id="270" r:id="rId5"/>
    <p:sldId id="303" r:id="rId6"/>
    <p:sldId id="304" r:id="rId7"/>
    <p:sldId id="305" r:id="rId8"/>
    <p:sldId id="306" r:id="rId9"/>
    <p:sldId id="307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8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9" autoAdjust="0"/>
    <p:restoredTop sz="94660"/>
  </p:normalViewPr>
  <p:slideViewPr>
    <p:cSldViewPr snapToGrid="0" showGuides="1">
      <p:cViewPr>
        <p:scale>
          <a:sx n="120" d="100"/>
          <a:sy n="120" d="100"/>
        </p:scale>
        <p:origin x="-120" y="-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FE3D4-0399-40D3-85CE-9BE841E2D183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2B1AF-4B1B-4EA3-915C-DAA556F9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763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69724E4-A766-4F31-A6A9-EAF7B51C41A5}" type="datetime1">
              <a:rPr lang="ko-KR" altLang="en-US" smtClean="0"/>
              <a:pPr lvl="0">
                <a:defRPr/>
              </a:pPr>
              <a:t>2022-07-20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4988148-F745-47B5-AED9-DD6216537B6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2235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1880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3261565"/>
            <a:ext cx="10993546" cy="278088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36254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3C805D-1AC7-43B1-ADFB-22A4D7169FB3}" type="datetime1">
              <a:rPr lang="en-US" altLang="ko-KR" smtClean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5822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254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72703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1964"/>
            <a:ext cx="11029616" cy="5172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449388"/>
            <a:ext cx="11029616" cy="48244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F5EF-5C23-4AD2-9E8E-75367F761194}" type="datetime1">
              <a:rPr lang="en-US" altLang="ko-KR" smtClean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2543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5"/>
            <a:ext cx="11290860" cy="11318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36790F-9B6C-4350-A611-7D34F947A1C1}" type="datetime1">
              <a:rPr lang="en-US" altLang="ko-KR" smtClean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5"/>
            <a:ext cx="11300036" cy="7348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1725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449389"/>
            <a:ext cx="5422390" cy="481429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1449389"/>
            <a:ext cx="5422392" cy="481429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0B05-BF3F-49DF-BB03-5CFE3F431455}" type="datetime1">
              <a:rPr lang="en-US" altLang="ko-KR" smtClean="0"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5"/>
            <a:ext cx="11300036" cy="7348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8954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146454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141018"/>
            <a:ext cx="5393100" cy="4132782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146454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141018"/>
            <a:ext cx="5393100" cy="4132782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9E5DB-0866-4626-8295-5737688E7897}" type="datetime1">
              <a:rPr lang="en-US" altLang="ko-KR" smtClean="0"/>
              <a:t>7/20/2022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2BDA82D-D751-4216-9DFF-7D43724B2F89}" type="datetime1">
              <a:rPr lang="en-US" altLang="ko-KR"/>
              <a:pPr lvl="0">
                <a:defRPr/>
              </a:pPr>
              <a:t>7/20/2022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  <p:sp>
        <p:nvSpPr>
          <p:cNvPr id="9" name="Rectangle 6"/>
          <p:cNvSpPr>
            <a:spLocks noChangeAspect="1"/>
          </p:cNvSpPr>
          <p:nvPr userDrawn="1"/>
        </p:nvSpPr>
        <p:spPr>
          <a:xfrm>
            <a:off x="440286" y="614407"/>
            <a:ext cx="11309338" cy="727031"/>
          </a:xfrm>
          <a:prstGeom prst="rect">
            <a:avLst/>
          </a:prstGeom>
          <a:solidFill>
            <a:srgbClr val="1A3260">
              <a:alpha val="100000"/>
            </a:srgbClr>
          </a:solidFill>
          <a:ln w="12700" cap="rnd" cmpd="sng" algn="ctr">
            <a:noFill/>
            <a:prstDash val="solid"/>
          </a:ln>
          <a:effectLst/>
        </p:spPr>
        <p:txBody>
          <a:bodyPr anchor="ctr"/>
          <a:lstStyle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Gill Sans MT"/>
              <a:ea typeface="휴먼매직체"/>
              <a:cs typeface="휴먼매직체"/>
            </a:endParaRPr>
          </a:p>
        </p:txBody>
      </p:sp>
      <p:sp>
        <p:nvSpPr>
          <p:cNvPr id="10" name="Title 1"/>
          <p:cNvSpPr>
            <a:spLocks noGrp="1"/>
          </p:cNvSpPr>
          <p:nvPr userDrawn="1">
            <p:ph type="title" idx="13"/>
          </p:nvPr>
        </p:nvSpPr>
        <p:spPr>
          <a:xfrm>
            <a:off x="581192" y="701964"/>
            <a:ext cx="11029616" cy="517236"/>
          </a:xfrm>
        </p:spPr>
        <p:txBody>
          <a:bodyPr vert="horz" lIns="91440" tIns="45720" rIns="91440" bIns="45720" anchor="b">
            <a:normAutofit/>
          </a:bodyPr>
          <a:lstStyle/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b="0" i="0" u="none" strike="noStrike" kern="1200" cap="all" spc="0" normalizeH="0" baseline="0">
                <a:solidFill>
                  <a:srgbClr val="FFFFFF"/>
                </a:solidFill>
                <a:latin typeface="Gill Sans MT"/>
                <a:ea typeface="휴먼매직체"/>
                <a:cs typeface="휴먼매직체"/>
              </a:rPr>
              <a:t>마스터 제목 스타일 편집</a:t>
            </a:r>
            <a:endParaRPr kumimoji="0" lang="en-US" sz="2800" b="0" i="0" u="none" strike="noStrike" kern="1200" cap="all" spc="0" normalizeH="0" baseline="0">
              <a:solidFill>
                <a:srgbClr val="FFFFFF"/>
              </a:solidFill>
              <a:latin typeface="Gill Sans MT"/>
              <a:ea typeface="휴먼매직체"/>
              <a:cs typeface="Gill Sans M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1CC8-3B3D-4FA3-90D0-08A682841FAF}" type="datetime1">
              <a:rPr lang="en-US" altLang="ko-KR" smtClean="0"/>
              <a:t>7/20/2022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5BB3-AAEC-434F-9358-11C56D21E126}" type="datetime1">
              <a:rPr lang="en-US" altLang="ko-KR" smtClean="0"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6363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64492"/>
            <a:ext cx="11029616" cy="48093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3625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A8B8565-93CE-4E00-938C-D67B20C9DFCB}" type="datetime1">
              <a:rPr lang="en-US" altLang="ko-KR" smtClean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3582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3625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 userDrawn="1"/>
        </p:nvSpPr>
        <p:spPr>
          <a:xfrm>
            <a:off x="8014447" y="129092"/>
            <a:ext cx="3694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/>
              <a:t>8.</a:t>
            </a:r>
            <a:r>
              <a:rPr lang="en-US" altLang="ko-KR" sz="1400" baseline="0" dirty="0" smtClean="0"/>
              <a:t> JSP </a:t>
            </a:r>
            <a:r>
              <a:rPr lang="ko-KR" altLang="en-US" sz="1400" baseline="0" dirty="0" smtClean="0"/>
              <a:t>프로그래밍</a:t>
            </a:r>
            <a:endParaRPr lang="ko-KR" alt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845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913" userDrawn="1">
          <p15:clr>
            <a:srgbClr val="F26B43"/>
          </p15:clr>
        </p15:guide>
        <p15:guide id="4" orient="horz" pos="3952" userDrawn="1">
          <p15:clr>
            <a:srgbClr val="F26B43"/>
          </p15:clr>
        </p15:guide>
        <p15:guide id="5" orient="horz" pos="39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8. JSP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 JSP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2 JSP </a:t>
            </a:r>
            <a:r>
              <a:rPr lang="ko-KR" altLang="en-US" dirty="0" smtClean="0"/>
              <a:t>동작 원리</a:t>
            </a:r>
            <a:endParaRPr lang="en-US" altLang="ko-KR" dirty="0" smtClean="0"/>
          </a:p>
          <a:p>
            <a:r>
              <a:rPr lang="en-US" altLang="ko-KR" dirty="0" smtClean="0"/>
              <a:t>3 </a:t>
            </a:r>
            <a:r>
              <a:rPr lang="ko-KR" altLang="en-US" dirty="0" smtClean="0"/>
              <a:t>스크립트 기반 태그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6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 smtClean="0"/>
              <a:t>2.3 </a:t>
            </a:r>
            <a:r>
              <a:rPr lang="ko-KR" altLang="en-US" dirty="0" smtClean="0"/>
              <a:t>스크립트 기반 소스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10</a:t>
            </a:fld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페이지는 </a:t>
            </a:r>
            <a:r>
              <a:rPr lang="en-US" altLang="ko-KR" dirty="0" smtClean="0"/>
              <a:t>HTML, </a:t>
            </a:r>
            <a:r>
              <a:rPr lang="ko-KR" altLang="en-US" dirty="0" smtClean="0"/>
              <a:t>텍스트 등과 같은 정적인 데이터와 함께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의 구문 요소를 이용하여 텍스트 기반으로 작성</a:t>
            </a:r>
            <a:r>
              <a:rPr lang="en-US" altLang="ko-KR" dirty="0" smtClean="0"/>
              <a:t>. JSP </a:t>
            </a:r>
            <a:r>
              <a:rPr lang="ko-KR" altLang="en-US" dirty="0" smtClean="0"/>
              <a:t>구문 요소는 </a:t>
            </a:r>
            <a:r>
              <a:rPr lang="ko-KR" altLang="en-US" dirty="0" err="1" smtClean="0"/>
              <a:t>주석문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지시자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스크립팅</a:t>
            </a:r>
            <a:r>
              <a:rPr lang="ko-KR" altLang="en-US" dirty="0" smtClean="0"/>
              <a:t> 요소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표준 액션 태그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 </a:t>
            </a:r>
            <a:r>
              <a:rPr lang="en-US" altLang="ko-KR" dirty="0" smtClean="0"/>
              <a:t>, EL, </a:t>
            </a:r>
            <a:r>
              <a:rPr lang="ko-KR" altLang="en-US" dirty="0" smtClean="0"/>
              <a:t>등이 있음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b="1" dirty="0" smtClean="0"/>
              <a:t>스크립트 기반 태그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1) </a:t>
            </a:r>
            <a:r>
              <a:rPr lang="ko-KR" altLang="en-US" dirty="0" err="1" smtClean="0"/>
              <a:t>주석문</a:t>
            </a:r>
            <a:r>
              <a:rPr lang="en-US" altLang="ko-KR" dirty="0" smtClean="0"/>
              <a:t>(comment)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2) </a:t>
            </a:r>
            <a:r>
              <a:rPr lang="ko-KR" altLang="en-US" dirty="0" smtClean="0"/>
              <a:t>지시자</a:t>
            </a:r>
            <a:r>
              <a:rPr lang="en-US" altLang="ko-KR" dirty="0" smtClean="0"/>
              <a:t>(directive)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3) </a:t>
            </a:r>
            <a:r>
              <a:rPr lang="ko-KR" altLang="en-US" dirty="0" err="1" smtClean="0"/>
              <a:t>스크립트릿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scriptlet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4)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(expression)</a:t>
            </a:r>
          </a:p>
          <a:p>
            <a:pPr marL="0" indent="0">
              <a:buNone/>
            </a:pPr>
            <a:r>
              <a:rPr lang="en-US" altLang="ko-KR" dirty="0" smtClean="0"/>
              <a:t>	5) </a:t>
            </a:r>
            <a:r>
              <a:rPr lang="ko-KR" altLang="en-US" dirty="0" smtClean="0"/>
              <a:t>선언문</a:t>
            </a:r>
            <a:r>
              <a:rPr lang="en-US" altLang="ko-KR" dirty="0" smtClean="0"/>
              <a:t>(declaration)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b="1" dirty="0" smtClean="0"/>
              <a:t>XML </a:t>
            </a:r>
            <a:r>
              <a:rPr lang="ko-KR" altLang="en-US" b="1" dirty="0" smtClean="0"/>
              <a:t>기반 태그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 smtClean="0"/>
              <a:t>	1) </a:t>
            </a:r>
            <a:r>
              <a:rPr lang="ko-KR" altLang="en-US" dirty="0" smtClean="0"/>
              <a:t>표준 액션 태그</a:t>
            </a:r>
            <a:r>
              <a:rPr lang="en-US" altLang="ko-KR" dirty="0" smtClean="0"/>
              <a:t>(Standard action tag)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2)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태크</a:t>
            </a:r>
            <a:r>
              <a:rPr lang="en-US" altLang="ko-KR" dirty="0" smtClean="0"/>
              <a:t>(Custom tag)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5464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 smtClean="0"/>
              <a:t>2.3 </a:t>
            </a:r>
            <a:r>
              <a:rPr lang="ko-KR" altLang="en-US" dirty="0" smtClean="0"/>
              <a:t>스크립트 기반 소스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11</a:t>
            </a:fld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스크립트 기반 태그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&lt;%@ … %&gt; : </a:t>
            </a:r>
            <a:r>
              <a:rPr lang="ko-KR" altLang="en-US" dirty="0" smtClean="0"/>
              <a:t>페이지에 대한 정보 설정</a:t>
            </a:r>
            <a:endParaRPr lang="en-US" altLang="ko-KR" dirty="0" smtClean="0"/>
          </a:p>
          <a:p>
            <a:r>
              <a:rPr lang="en-US" altLang="ko-KR" dirty="0" smtClean="0"/>
              <a:t>&lt;%! … %&gt; : </a:t>
            </a:r>
            <a:r>
              <a:rPr lang="ko-KR" altLang="en-US" dirty="0" smtClean="0"/>
              <a:t>멤버변수 또는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선언</a:t>
            </a:r>
            <a:endParaRPr lang="en-US" altLang="ko-KR" dirty="0" smtClean="0"/>
          </a:p>
          <a:p>
            <a:r>
              <a:rPr lang="en-US" altLang="ko-KR" dirty="0" smtClean="0"/>
              <a:t>&lt;% … %&gt; : _</a:t>
            </a:r>
            <a:r>
              <a:rPr lang="en-US" altLang="ko-KR" dirty="0" err="1" smtClean="0"/>
              <a:t>jspService</a:t>
            </a:r>
            <a:r>
              <a:rPr lang="en-US" altLang="ko-KR" dirty="0" smtClean="0"/>
              <a:t>( ) </a:t>
            </a:r>
            <a:r>
              <a:rPr lang="ko-KR" altLang="en-US" dirty="0" smtClean="0"/>
              <a:t>내에 그대로 옮겨짐</a:t>
            </a:r>
            <a:endParaRPr lang="en-US" altLang="ko-KR" dirty="0" smtClean="0"/>
          </a:p>
          <a:p>
            <a:r>
              <a:rPr lang="en-US" altLang="ko-KR" dirty="0" smtClean="0"/>
              <a:t>&lt;%= … %&gt; : _</a:t>
            </a:r>
            <a:r>
              <a:rPr lang="en-US" altLang="ko-KR" dirty="0" err="1" smtClean="0"/>
              <a:t>jspService</a:t>
            </a:r>
            <a:r>
              <a:rPr lang="en-US" altLang="ko-KR" dirty="0" smtClean="0"/>
              <a:t>( ) </a:t>
            </a:r>
            <a:r>
              <a:rPr lang="ko-KR" altLang="en-US" dirty="0" smtClean="0"/>
              <a:t>내에 그대로 옮겨짐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 </a:t>
            </a:r>
            <a:r>
              <a:rPr lang="en-US" altLang="ko-KR" dirty="0" err="1" smtClean="0"/>
              <a:t>out.print</a:t>
            </a:r>
            <a:r>
              <a:rPr lang="en-US" altLang="ko-KR" dirty="0" smtClean="0"/>
              <a:t>( ); </a:t>
            </a:r>
            <a:r>
              <a:rPr lang="ko-KR" altLang="en-US" dirty="0" smtClean="0"/>
              <a:t>으로 변경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288026" y="2044134"/>
            <a:ext cx="9615948" cy="5112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&lt;% </a:t>
            </a:r>
            <a:r>
              <a:rPr lang="ko-KR" altLang="en-US" b="1" dirty="0" smtClean="0"/>
              <a:t>내용 </a:t>
            </a:r>
            <a:r>
              <a:rPr lang="en-US" altLang="ko-KR" b="1" dirty="0" smtClean="0"/>
              <a:t>%&gt;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82257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 smtClean="0"/>
              <a:t>2.3 </a:t>
            </a:r>
            <a:r>
              <a:rPr lang="ko-KR" altLang="en-US" dirty="0" smtClean="0"/>
              <a:t>스크립트 기반 소스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12</a:t>
            </a:fld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파일이 </a:t>
            </a:r>
            <a:r>
              <a:rPr lang="ko-KR" altLang="en-US" dirty="0" err="1"/>
              <a:t>서블릿</a:t>
            </a:r>
            <a:r>
              <a:rPr lang="ko-KR" altLang="en-US" dirty="0"/>
              <a:t> 자바 소스로 변환될 때 스크립트 태그들 변환되는 모습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091381" y="2041370"/>
            <a:ext cx="3136490" cy="102706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63097" y="3546523"/>
            <a:ext cx="3136490" cy="102706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392129" y="5051676"/>
            <a:ext cx="3136490" cy="102706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1381" y="3127088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ublic class ~ {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08271" y="4682344"/>
            <a:ext cx="3041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ublic void _</a:t>
            </a:r>
            <a:r>
              <a:rPr lang="en-US" altLang="ko-KR" dirty="0" err="1" smtClean="0"/>
              <a:t>jspService</a:t>
            </a:r>
            <a:r>
              <a:rPr lang="en-US" altLang="ko-KR" dirty="0" smtClean="0"/>
              <a:t>( ~ ) {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93983" y="2362958"/>
            <a:ext cx="4190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자바 소스에 대한 정보를 설정하는 영역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93983" y="3875388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멤버 변수와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선언 영역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93983" y="5242041"/>
            <a:ext cx="3371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코드가 자바 소스로 변환 시</a:t>
            </a:r>
            <a:endParaRPr lang="en-US" altLang="ko-KR" dirty="0"/>
          </a:p>
          <a:p>
            <a:r>
              <a:rPr lang="ko-KR" altLang="en-US" dirty="0" smtClean="0"/>
              <a:t>자동 생성되는 코드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93983" y="3132325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클래스 </a:t>
            </a:r>
            <a:r>
              <a:rPr lang="ko-KR" altLang="en-US" dirty="0" err="1" smtClean="0"/>
              <a:t>선언부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93983" y="4573585"/>
            <a:ext cx="307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요청 시 자동실행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11" idx="1"/>
          </p:cNvCxnSpPr>
          <p:nvPr/>
        </p:nvCxnSpPr>
        <p:spPr>
          <a:xfrm flipH="1">
            <a:off x="3962400" y="2547624"/>
            <a:ext cx="293158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2794091" y="3311754"/>
            <a:ext cx="409989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5063613" y="4060054"/>
            <a:ext cx="183037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른쪽 중괄호 23"/>
          <p:cNvSpPr/>
          <p:nvPr/>
        </p:nvSpPr>
        <p:spPr>
          <a:xfrm>
            <a:off x="6564861" y="4942917"/>
            <a:ext cx="365364" cy="1109908"/>
          </a:xfrm>
          <a:prstGeom prst="rightBrace">
            <a:avLst>
              <a:gd name="adj1" fmla="val 8333"/>
              <a:gd name="adj2" fmla="val 6280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15" idx="1"/>
            <a:endCxn id="10" idx="3"/>
          </p:cNvCxnSpPr>
          <p:nvPr/>
        </p:nvCxnSpPr>
        <p:spPr>
          <a:xfrm flipH="1">
            <a:off x="4849360" y="4758251"/>
            <a:ext cx="2044623" cy="1087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49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 smtClean="0"/>
              <a:t>2.3 </a:t>
            </a:r>
            <a:r>
              <a:rPr lang="ko-KR" altLang="en-US" dirty="0" smtClean="0"/>
              <a:t>스크립트 기반 소스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13</a:t>
            </a:fld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파일이 </a:t>
            </a:r>
            <a:r>
              <a:rPr lang="ko-KR" altLang="en-US" dirty="0" err="1"/>
              <a:t>서블릿</a:t>
            </a:r>
            <a:r>
              <a:rPr lang="ko-KR" altLang="en-US" dirty="0"/>
              <a:t> 자바 소스로 변환될 때 스크립트 태그들 변환되는 모습</a:t>
            </a:r>
          </a:p>
          <a:p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091381" y="2041370"/>
            <a:ext cx="3136490" cy="64854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&lt;%@ </a:t>
            </a:r>
            <a:r>
              <a:rPr lang="ko-KR" altLang="en-US" dirty="0" smtClean="0"/>
              <a:t>지시자 속성</a:t>
            </a:r>
            <a:r>
              <a:rPr lang="en-US" altLang="ko-KR" dirty="0" smtClean="0"/>
              <a:t>=</a:t>
            </a:r>
            <a:r>
              <a:rPr lang="ko-KR" altLang="en-US" dirty="0" smtClean="0"/>
              <a:t>값</a:t>
            </a:r>
            <a:r>
              <a:rPr lang="en-US" altLang="ko-KR" dirty="0" smtClean="0"/>
              <a:t>%&gt;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63097" y="3084406"/>
            <a:ext cx="3136490" cy="6981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&lt;%!				%&gt;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1381" y="2704303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ublic class ~ {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08271" y="3793374"/>
            <a:ext cx="3041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ublic void _</a:t>
            </a:r>
            <a:r>
              <a:rPr lang="en-US" altLang="ko-KR" dirty="0" err="1" smtClean="0"/>
              <a:t>jspService</a:t>
            </a:r>
            <a:r>
              <a:rPr lang="en-US" altLang="ko-KR" dirty="0" smtClean="0"/>
              <a:t>( ~ ) {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93983" y="2225310"/>
            <a:ext cx="4190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자바 소스에 대한 정보를 설정하는 영역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93983" y="3265792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멤버 변수와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선언 영역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15377" y="3926153"/>
            <a:ext cx="2973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코드가 자바 소스로</a:t>
            </a:r>
            <a:endParaRPr lang="en-US" altLang="ko-KR" dirty="0" smtClean="0"/>
          </a:p>
          <a:p>
            <a:r>
              <a:rPr lang="ko-KR" altLang="en-US" dirty="0" smtClean="0"/>
              <a:t>변환 시 자동 생성되는 코드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93983" y="2709540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클래스 </a:t>
            </a:r>
            <a:r>
              <a:rPr lang="ko-KR" altLang="en-US" dirty="0" err="1" smtClean="0"/>
              <a:t>선언부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11" idx="1"/>
          </p:cNvCxnSpPr>
          <p:nvPr/>
        </p:nvCxnSpPr>
        <p:spPr>
          <a:xfrm flipH="1">
            <a:off x="3962400" y="2409976"/>
            <a:ext cx="293158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2794091" y="2888969"/>
            <a:ext cx="409989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5063613" y="3450458"/>
            <a:ext cx="183037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른쪽 중괄호 23"/>
          <p:cNvSpPr/>
          <p:nvPr/>
        </p:nvSpPr>
        <p:spPr>
          <a:xfrm>
            <a:off x="5514391" y="3942735"/>
            <a:ext cx="365364" cy="1217700"/>
          </a:xfrm>
          <a:prstGeom prst="rightBrace">
            <a:avLst>
              <a:gd name="adj1" fmla="val 8333"/>
              <a:gd name="adj2" fmla="val 2320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2163097" y="5051676"/>
            <a:ext cx="5626977" cy="1027062"/>
            <a:chOff x="2481102" y="5051676"/>
            <a:chExt cx="5626977" cy="1027062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481102" y="5051676"/>
              <a:ext cx="3136490" cy="102706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r>
                <a:rPr lang="en-US" altLang="ko-KR" dirty="0" err="1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out.print</a:t>
              </a:r>
              <a:r>
                <a:rPr lang="en-US" altLang="ko-KR" dirty="0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(      );</a:t>
              </a:r>
            </a:p>
            <a:p>
              <a:pPr algn="ctr"/>
              <a:r>
                <a:rPr lang="en-US" altLang="ko-KR" dirty="0" err="1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out.write</a:t>
              </a:r>
              <a:r>
                <a:rPr lang="en-US" altLang="ko-KR" dirty="0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(      );</a:t>
              </a:r>
              <a:endPara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328815" y="5121107"/>
              <a:ext cx="442452" cy="2964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665627" y="5111275"/>
              <a:ext cx="442452" cy="2964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893983" y="5048178"/>
            <a:ext cx="446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&lt;%        %&gt; </a:t>
            </a:r>
            <a:r>
              <a:rPr lang="ko-KR" altLang="en-US" dirty="0" smtClean="0"/>
              <a:t>태그 안의 코드가 그대로 삽입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93983" y="5380541"/>
            <a:ext cx="373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&lt;%=      %&gt; -&gt; </a:t>
            </a:r>
            <a:r>
              <a:rPr lang="en-US" altLang="ko-KR" dirty="0" err="1" smtClean="0"/>
              <a:t>out.print</a:t>
            </a:r>
            <a:r>
              <a:rPr lang="en-US" altLang="ko-KR" dirty="0" smtClean="0"/>
              <a:t>( ); </a:t>
            </a:r>
            <a:r>
              <a:rPr lang="ko-KR" altLang="en-US" dirty="0" smtClean="0"/>
              <a:t>로 변환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93983" y="5749873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태그들은 모두 출력</a:t>
            </a:r>
            <a:endParaRPr lang="en-US" altLang="ko-KR" dirty="0" smtClean="0"/>
          </a:p>
          <a:p>
            <a:r>
              <a:rPr lang="ko-KR" altLang="en-US" dirty="0" smtClean="0"/>
              <a:t>문자열로 변환되어 삽입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endCxn id="3" idx="3"/>
          </p:cNvCxnSpPr>
          <p:nvPr/>
        </p:nvCxnSpPr>
        <p:spPr>
          <a:xfrm flipH="1">
            <a:off x="3453262" y="5258844"/>
            <a:ext cx="3440723" cy="104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4552335" y="5584058"/>
            <a:ext cx="234165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5" idx="1"/>
          </p:cNvCxnSpPr>
          <p:nvPr/>
        </p:nvCxnSpPr>
        <p:spPr>
          <a:xfrm flipH="1" flipV="1">
            <a:off x="4552335" y="5859361"/>
            <a:ext cx="2341648" cy="2136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286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 smtClean="0"/>
              <a:t>2.3 </a:t>
            </a:r>
            <a:r>
              <a:rPr lang="ko-KR" altLang="en-US" dirty="0" smtClean="0"/>
              <a:t>스크립트 기반 소스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14</a:t>
            </a:fld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파일이 </a:t>
            </a:r>
            <a:r>
              <a:rPr lang="ko-KR" altLang="en-US" dirty="0" err="1"/>
              <a:t>서블릿</a:t>
            </a:r>
            <a:r>
              <a:rPr lang="ko-KR" altLang="en-US" dirty="0"/>
              <a:t> 자바 소스로 변환될 때 스크립트 태그들 변환되는 모습</a:t>
            </a:r>
          </a:p>
          <a:p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94" y="1865313"/>
            <a:ext cx="8277225" cy="4638675"/>
          </a:xfrm>
          <a:prstGeom prst="rect">
            <a:avLst/>
          </a:prstGeom>
        </p:spPr>
      </p:pic>
      <p:sp>
        <p:nvSpPr>
          <p:cNvPr id="30" name="모서리가 둥근 직사각형 29"/>
          <p:cNvSpPr/>
          <p:nvPr/>
        </p:nvSpPr>
        <p:spPr>
          <a:xfrm>
            <a:off x="6381136" y="2120844"/>
            <a:ext cx="4296696" cy="156625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out.write</a:t>
            </a:r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("&lt;!DOCTYPE html&gt;\r\n");</a:t>
            </a:r>
          </a:p>
          <a:p>
            <a:r>
              <a:rPr lang="en-US" altLang="ko-KR" sz="14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out.write</a:t>
            </a:r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("&lt;html&gt;\r\n");</a:t>
            </a:r>
          </a:p>
          <a:p>
            <a:r>
              <a:rPr lang="en-US" altLang="ko-KR" sz="14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out.write</a:t>
            </a:r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("&lt;head&gt;\r\n");</a:t>
            </a:r>
          </a:p>
          <a:p>
            <a:r>
              <a:rPr lang="en-US" altLang="ko-KR" sz="14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out.write</a:t>
            </a:r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("&lt;meta charset=\"UTF-8\"&gt;\r\n");</a:t>
            </a:r>
          </a:p>
          <a:p>
            <a:r>
              <a:rPr lang="en-US" altLang="ko-KR" sz="14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out.write</a:t>
            </a:r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("&lt;title&gt;Insert title here&lt;/title&gt;\r\n");</a:t>
            </a:r>
          </a:p>
          <a:p>
            <a:r>
              <a:rPr lang="en-US" altLang="ko-KR" sz="14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out.write</a:t>
            </a:r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("&lt;/head&gt;\r\n");</a:t>
            </a:r>
          </a:p>
          <a:p>
            <a:r>
              <a:rPr lang="en-US" altLang="ko-KR" sz="14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out.write</a:t>
            </a:r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("&lt;body&gt;\r\n</a:t>
            </a:r>
            <a:r>
              <a:rPr lang="en-US" altLang="ko-KR" sz="1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");</a:t>
            </a:r>
            <a:endParaRPr lang="en-US" altLang="ko-KR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381136" y="3861594"/>
            <a:ext cx="4296696" cy="93381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	String user = </a:t>
            </a:r>
            <a:r>
              <a:rPr lang="en-US" altLang="ko-KR" sz="1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request.getParameter</a:t>
            </a:r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("name");</a:t>
            </a:r>
          </a:p>
          <a:p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	if (user == null) {</a:t>
            </a:r>
          </a:p>
          <a:p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		user = "Guest";</a:t>
            </a:r>
          </a:p>
          <a:p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en-US" altLang="ko-KR" sz="1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}</a:t>
            </a:r>
            <a:endParaRPr lang="en-US" altLang="ko-KR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381136" y="4957660"/>
            <a:ext cx="4296696" cy="99801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altLang="ko-KR" sz="1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out.write</a:t>
            </a:r>
            <a:r>
              <a:rPr lang="pt-BR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("	&lt;h1&gt;\r\n");</a:t>
            </a:r>
          </a:p>
          <a:p>
            <a:r>
              <a:rPr lang="pt-BR" altLang="ko-KR" sz="1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out.write</a:t>
            </a:r>
            <a:r>
              <a:rPr lang="pt-BR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("		Hello\r\n");</a:t>
            </a:r>
          </a:p>
          <a:p>
            <a:r>
              <a:rPr lang="pt-BR" altLang="ko-KR" sz="1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out.print(user</a:t>
            </a:r>
            <a:r>
              <a:rPr lang="pt-BR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);</a:t>
            </a:r>
          </a:p>
          <a:p>
            <a:r>
              <a:rPr lang="pt-BR" altLang="ko-KR" sz="1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out.write</a:t>
            </a:r>
            <a:r>
              <a:rPr lang="pt-BR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("	&lt;/h1&gt;\r\n</a:t>
            </a:r>
            <a:r>
              <a:rPr lang="pt-BR" altLang="ko-KR" sz="1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");</a:t>
            </a:r>
            <a:endParaRPr lang="en-US" altLang="ko-KR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381136" y="6065760"/>
            <a:ext cx="4296696" cy="49900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out.write</a:t>
            </a:r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("&lt;/body&gt;\r\n");</a:t>
            </a:r>
          </a:p>
          <a:p>
            <a:r>
              <a:rPr lang="en-US" altLang="ko-KR" sz="14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out.write</a:t>
            </a:r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("&lt;/html&gt;");</a:t>
            </a:r>
          </a:p>
        </p:txBody>
      </p:sp>
      <p:sp>
        <p:nvSpPr>
          <p:cNvPr id="20" name="오른쪽 중괄호 19"/>
          <p:cNvSpPr/>
          <p:nvPr/>
        </p:nvSpPr>
        <p:spPr>
          <a:xfrm>
            <a:off x="5102942" y="2330245"/>
            <a:ext cx="285135" cy="40322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중괄호 34"/>
          <p:cNvSpPr/>
          <p:nvPr/>
        </p:nvSpPr>
        <p:spPr>
          <a:xfrm>
            <a:off x="10859184" y="2330245"/>
            <a:ext cx="285135" cy="40322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420788" y="4184650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JSP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1181790" y="4184650"/>
            <a:ext cx="67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9006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smtClean="0"/>
              <a:t>3.1 </a:t>
            </a:r>
            <a:r>
              <a:rPr lang="ko-KR" altLang="en-US" dirty="0" err="1" smtClean="0"/>
              <a:t>주석문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15</a:t>
            </a:fld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페이지가 어떤 기능하는지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무슨 목적으로 작성되었는지 정보 삽입하기 위해 사용</a:t>
            </a:r>
            <a:endParaRPr lang="en-US" altLang="ko-KR" dirty="0" smtClean="0"/>
          </a:p>
          <a:p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738470"/>
              </p:ext>
            </p:extLst>
          </p:nvPr>
        </p:nvGraphicFramePr>
        <p:xfrm>
          <a:off x="581192" y="2263328"/>
          <a:ext cx="11029617" cy="2662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539"/>
                <a:gridCol w="3676539"/>
                <a:gridCol w="3676539"/>
              </a:tblGrid>
              <a:tr h="5605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주석으로 처리되는 시점</a:t>
                      </a:r>
                      <a:endParaRPr lang="ko-KR" altLang="en-US" dirty="0"/>
                    </a:p>
                  </a:txBody>
                  <a:tcPr/>
                </a:tc>
              </a:tr>
              <a:tr h="5605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JSP </a:t>
                      </a:r>
                      <a:r>
                        <a:rPr lang="ko-KR" altLang="en-US" dirty="0" smtClean="0"/>
                        <a:t>주석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&lt;%--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내용 </a:t>
                      </a:r>
                      <a:r>
                        <a:rPr lang="en-US" altLang="ko-KR" baseline="0" dirty="0" smtClean="0"/>
                        <a:t>--%&gt;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서블릿</a:t>
                      </a:r>
                      <a:r>
                        <a:rPr lang="ko-KR" altLang="en-US" dirty="0" smtClean="0"/>
                        <a:t> 코드로 변환 </a:t>
                      </a:r>
                      <a:r>
                        <a:rPr lang="ko-KR" altLang="en-US" dirty="0" err="1" smtClean="0"/>
                        <a:t>될때</a:t>
                      </a:r>
                      <a:endParaRPr lang="ko-KR" altLang="en-US" dirty="0"/>
                    </a:p>
                  </a:txBody>
                  <a:tcPr/>
                </a:tc>
              </a:tr>
              <a:tr h="5605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HTML </a:t>
                      </a:r>
                      <a:r>
                        <a:rPr lang="ko-KR" altLang="en-US" dirty="0" smtClean="0"/>
                        <a:t>주석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&lt;!--</a:t>
                      </a:r>
                      <a:r>
                        <a:rPr lang="ko-KR" altLang="en-US" dirty="0" smtClean="0"/>
                        <a:t>내용 </a:t>
                      </a:r>
                      <a:r>
                        <a:rPr lang="en-US" altLang="ko-KR" dirty="0" smtClean="0"/>
                        <a:t>--&gt;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브라우저에 의해 응답이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파싱될</a:t>
                      </a:r>
                      <a:r>
                        <a:rPr lang="ko-KR" altLang="en-US" baseline="0" dirty="0" smtClean="0"/>
                        <a:t> 때</a:t>
                      </a:r>
                      <a:endParaRPr lang="ko-KR" altLang="en-US" dirty="0"/>
                    </a:p>
                  </a:txBody>
                  <a:tcPr/>
                </a:tc>
              </a:tr>
              <a:tr h="980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자바 주석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// </a:t>
                      </a:r>
                      <a:r>
                        <a:rPr lang="ko-KR" altLang="en-US" dirty="0" smtClean="0"/>
                        <a:t>내용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/*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내용 </a:t>
                      </a:r>
                      <a:r>
                        <a:rPr lang="en-US" altLang="ko-KR" baseline="0" dirty="0" smtClean="0"/>
                        <a:t>*/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서블릿</a:t>
                      </a:r>
                      <a:r>
                        <a:rPr lang="ko-KR" altLang="en-US" dirty="0" smtClean="0"/>
                        <a:t> 소스가 </a:t>
                      </a:r>
                      <a:r>
                        <a:rPr lang="ko-KR" altLang="en-US" dirty="0" err="1" smtClean="0"/>
                        <a:t>컴파일될</a:t>
                      </a:r>
                      <a:r>
                        <a:rPr lang="ko-KR" altLang="en-US" dirty="0" smtClean="0"/>
                        <a:t> 때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052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smtClean="0"/>
              <a:t>3.2 </a:t>
            </a:r>
            <a:r>
              <a:rPr lang="ko-KR" altLang="en-US" dirty="0" smtClean="0"/>
              <a:t>지시자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16</a:t>
            </a:fld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컨테이너가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페이지를 자바 소스로 변환할 때 필요한 정보를 알려주기 위해 사용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지시자 종류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page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include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taglib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288026" y="2044134"/>
            <a:ext cx="9615948" cy="5112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&lt;%@ </a:t>
            </a:r>
            <a:r>
              <a:rPr lang="ko-KR" altLang="en-US" b="1" dirty="0" smtClean="0"/>
              <a:t>지시자 속성 </a:t>
            </a:r>
            <a:r>
              <a:rPr lang="en-US" altLang="ko-KR" b="1" dirty="0" smtClean="0"/>
              <a:t>= </a:t>
            </a:r>
            <a:r>
              <a:rPr lang="ko-KR" altLang="en-US" b="1" dirty="0" smtClean="0"/>
              <a:t>값 </a:t>
            </a:r>
            <a:r>
              <a:rPr lang="en-US" altLang="ko-KR" b="1" dirty="0" smtClean="0"/>
              <a:t>%&gt;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4642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3.2 </a:t>
            </a:r>
            <a:r>
              <a:rPr lang="ko-KR" altLang="en-US" dirty="0"/>
              <a:t>지시자</a:t>
            </a:r>
            <a:r>
              <a:rPr lang="en-US" altLang="ko-KR" dirty="0"/>
              <a:t>(page)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17</a:t>
            </a:fld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지시자 </a:t>
            </a:r>
            <a:r>
              <a:rPr lang="en-US" altLang="ko-KR" dirty="0" smtClean="0"/>
              <a:t>page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컨테이너가 참조하는 다양한 정보 중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페이지에 대한 정보를 알려주는 수단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&lt;%@ page </a:t>
            </a:r>
            <a:r>
              <a:rPr lang="en-US" altLang="ko-KR" dirty="0" err="1" smtClean="0"/>
              <a:t>autoFlush</a:t>
            </a:r>
            <a:r>
              <a:rPr lang="en-US" altLang="ko-KR" dirty="0" smtClean="0"/>
              <a:t>= “true or false”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	buffer=“none or </a:t>
            </a:r>
            <a:r>
              <a:rPr lang="ko-KR" altLang="en-US" dirty="0" smtClean="0"/>
              <a:t>숫자 </a:t>
            </a:r>
            <a:r>
              <a:rPr lang="en-US" altLang="ko-KR" dirty="0" smtClean="0"/>
              <a:t>KB</a:t>
            </a:r>
            <a:r>
              <a:rPr lang="en-US" altLang="ko-KR" dirty="0"/>
              <a:t> ”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=“text/html</a:t>
            </a:r>
            <a:r>
              <a:rPr lang="en-US" altLang="ko-KR" dirty="0"/>
              <a:t>; </a:t>
            </a:r>
            <a:r>
              <a:rPr lang="en-US" altLang="ko-KR" dirty="0" smtClean="0"/>
              <a:t>charset=</a:t>
            </a:r>
            <a:r>
              <a:rPr lang="ko-KR" altLang="en-US" dirty="0" smtClean="0"/>
              <a:t>문자코드</a:t>
            </a:r>
            <a:r>
              <a:rPr lang="en-US" altLang="ko-KR" dirty="0"/>
              <a:t> ”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deferredSyntaxAllowedAsLiteral</a:t>
            </a:r>
            <a:r>
              <a:rPr lang="en-US" altLang="ko-KR" dirty="0" smtClean="0"/>
              <a:t>=“true or false ”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errorPage</a:t>
            </a:r>
            <a:r>
              <a:rPr lang="en-US" altLang="ko-KR" dirty="0" smtClean="0"/>
              <a:t>=“</a:t>
            </a:r>
            <a:r>
              <a:rPr lang="ko-KR" altLang="en-US" dirty="0" smtClean="0"/>
              <a:t>파일명</a:t>
            </a:r>
            <a:r>
              <a:rPr lang="en-US" altLang="ko-KR" dirty="0"/>
              <a:t> ”</a:t>
            </a:r>
          </a:p>
          <a:p>
            <a:pPr marL="0" indent="0">
              <a:buNone/>
            </a:pPr>
            <a:r>
              <a:rPr lang="en-US" altLang="ko-KR" dirty="0" smtClean="0"/>
              <a:t>		extends=“</a:t>
            </a:r>
            <a:r>
              <a:rPr lang="ko-KR" altLang="en-US" dirty="0" smtClean="0"/>
              <a:t>클래스이름</a:t>
            </a:r>
            <a:r>
              <a:rPr lang="en-US" altLang="ko-KR" dirty="0"/>
              <a:t> ”</a:t>
            </a:r>
          </a:p>
          <a:p>
            <a:pPr marL="0" indent="0">
              <a:buNone/>
            </a:pPr>
            <a:r>
              <a:rPr lang="en-US" altLang="ko-KR" dirty="0" smtClean="0"/>
              <a:t>		import= “</a:t>
            </a:r>
            <a:r>
              <a:rPr lang="ko-KR" altLang="en-US" dirty="0" smtClean="0"/>
              <a:t>패키지 이름</a:t>
            </a:r>
            <a:r>
              <a:rPr lang="en-US" altLang="ko-KR" dirty="0"/>
              <a:t> ”</a:t>
            </a:r>
          </a:p>
          <a:p>
            <a:pPr marL="0" indent="0">
              <a:buNone/>
            </a:pPr>
            <a:r>
              <a:rPr lang="en-US" altLang="ko-KR" dirty="0" smtClean="0"/>
              <a:t>		info=“text</a:t>
            </a:r>
            <a:r>
              <a:rPr lang="en-US" altLang="ko-KR" dirty="0"/>
              <a:t> ”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isELIgnored</a:t>
            </a:r>
            <a:r>
              <a:rPr lang="en-US" altLang="ko-KR" dirty="0" smtClean="0"/>
              <a:t>=“true or false</a:t>
            </a:r>
            <a:r>
              <a:rPr lang="en-US" altLang="ko-KR" dirty="0"/>
              <a:t> ”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isErrorPage</a:t>
            </a:r>
            <a:r>
              <a:rPr lang="en-US" altLang="ko-KR" dirty="0" smtClean="0"/>
              <a:t>=</a:t>
            </a:r>
            <a:r>
              <a:rPr lang="en-US" altLang="ko-KR" dirty="0"/>
              <a:t>“true or </a:t>
            </a:r>
            <a:r>
              <a:rPr lang="en-US" altLang="ko-KR" dirty="0" smtClean="0"/>
              <a:t>false</a:t>
            </a:r>
            <a:r>
              <a:rPr lang="en-US" altLang="ko-KR" dirty="0"/>
              <a:t> 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isThreadSafe</a:t>
            </a:r>
            <a:r>
              <a:rPr lang="en-US" altLang="ko-KR" dirty="0" smtClean="0"/>
              <a:t>=</a:t>
            </a:r>
            <a:r>
              <a:rPr lang="en-US" altLang="ko-KR" dirty="0"/>
              <a:t>“true or </a:t>
            </a:r>
            <a:r>
              <a:rPr lang="en-US" altLang="ko-KR" dirty="0" smtClean="0"/>
              <a:t>false</a:t>
            </a:r>
            <a:r>
              <a:rPr lang="en-US" altLang="ko-KR" dirty="0"/>
              <a:t> 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	language= “</a:t>
            </a:r>
            <a:r>
              <a:rPr lang="ko-KR" altLang="en-US" dirty="0" smtClean="0"/>
              <a:t>프로그래밍 언어 이름</a:t>
            </a:r>
            <a:r>
              <a:rPr lang="en-US" altLang="ko-KR" dirty="0"/>
              <a:t> ”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pageEncoding</a:t>
            </a:r>
            <a:r>
              <a:rPr lang="en-US" altLang="ko-KR" dirty="0" smtClean="0"/>
              <a:t>=“</a:t>
            </a:r>
            <a:r>
              <a:rPr lang="ko-KR" altLang="en-US" dirty="0" smtClean="0"/>
              <a:t>문자코드</a:t>
            </a:r>
            <a:r>
              <a:rPr lang="en-US" altLang="ko-KR" dirty="0"/>
              <a:t> ”</a:t>
            </a:r>
          </a:p>
          <a:p>
            <a:pPr marL="0" indent="0">
              <a:buNone/>
            </a:pPr>
            <a:r>
              <a:rPr lang="en-US" altLang="ko-KR" dirty="0" smtClean="0"/>
              <a:t>		session=</a:t>
            </a:r>
            <a:r>
              <a:rPr lang="en-US" altLang="ko-KR" dirty="0"/>
              <a:t>“true or </a:t>
            </a:r>
            <a:r>
              <a:rPr lang="en-US" altLang="ko-KR" dirty="0" smtClean="0"/>
              <a:t>false</a:t>
            </a:r>
            <a:r>
              <a:rPr lang="en-US" altLang="ko-KR" dirty="0"/>
              <a:t> 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trimDirectiveWhitespaces</a:t>
            </a:r>
            <a:r>
              <a:rPr lang="en-US" altLang="ko-KR" dirty="0" smtClean="0"/>
              <a:t>=</a:t>
            </a:r>
            <a:r>
              <a:rPr lang="en-US" altLang="ko-KR" dirty="0"/>
              <a:t>“true or </a:t>
            </a:r>
            <a:r>
              <a:rPr lang="en-US" altLang="ko-KR" dirty="0" smtClean="0"/>
              <a:t>false</a:t>
            </a:r>
            <a:r>
              <a:rPr lang="en-US" altLang="ko-KR" dirty="0"/>
              <a:t> ” </a:t>
            </a:r>
            <a:r>
              <a:rPr lang="en-US" altLang="ko-KR" dirty="0" smtClean="0"/>
              <a:t>%&gt;</a:t>
            </a:r>
          </a:p>
        </p:txBody>
      </p:sp>
    </p:spTree>
    <p:extLst>
      <p:ext uri="{BB962C8B-B14F-4D97-AF65-F5344CB8AC3E}">
        <p14:creationId xmlns:p14="http://schemas.microsoft.com/office/powerpoint/2010/main" val="928946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3.2 </a:t>
            </a:r>
            <a:r>
              <a:rPr lang="ko-KR" altLang="en-US" dirty="0"/>
              <a:t>지시자</a:t>
            </a:r>
            <a:r>
              <a:rPr lang="en-US" altLang="ko-KR" dirty="0"/>
              <a:t>(page)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18</a:t>
            </a:fld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contentType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- </a:t>
            </a:r>
            <a:r>
              <a:rPr lang="ko-KR" altLang="en-US" dirty="0" smtClean="0"/>
              <a:t>웹 브라우저에 전송되는 문서의 타입과 문자코드 지정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JSP, Servlet </a:t>
            </a:r>
            <a:r>
              <a:rPr lang="ko-KR" altLang="en-US" dirty="0" smtClean="0"/>
              <a:t>문서 타입과 문자 코드 설정 비교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- JSP : </a:t>
            </a:r>
            <a:r>
              <a:rPr lang="en-US" altLang="ko-KR" dirty="0"/>
              <a:t>&lt;%@ page </a:t>
            </a:r>
            <a:r>
              <a:rPr lang="en-US" altLang="ko-KR" dirty="0" err="1" smtClean="0"/>
              <a:t>contentType</a:t>
            </a:r>
            <a:r>
              <a:rPr lang="en-US" altLang="ko-KR" dirty="0"/>
              <a:t>="text/html; </a:t>
            </a:r>
            <a:r>
              <a:rPr lang="en-US" altLang="ko-KR" dirty="0" smtClean="0"/>
              <a:t>charset=UTF-8"pageEncoding</a:t>
            </a:r>
            <a:r>
              <a:rPr lang="en-US" altLang="ko-KR" dirty="0"/>
              <a:t>="UTF-8</a:t>
            </a:r>
            <a:r>
              <a:rPr lang="en-US" altLang="ko-KR" dirty="0" smtClean="0"/>
              <a:t>"%&gt;</a:t>
            </a:r>
          </a:p>
          <a:p>
            <a:pPr marL="0" indent="0">
              <a:buNone/>
            </a:pPr>
            <a:r>
              <a:rPr lang="en-US" altLang="ko-KR" dirty="0" smtClean="0"/>
              <a:t>	- Servlet : </a:t>
            </a:r>
            <a:r>
              <a:rPr lang="en-US" altLang="ko-KR" dirty="0" err="1"/>
              <a:t>response.setContentType</a:t>
            </a:r>
            <a:r>
              <a:rPr lang="en-US" altLang="ko-KR" dirty="0"/>
              <a:t>("text/</a:t>
            </a:r>
            <a:r>
              <a:rPr lang="en-US" altLang="ko-KR" dirty="0" err="1"/>
              <a:t>html;charset</a:t>
            </a:r>
            <a:r>
              <a:rPr lang="en-US" altLang="ko-KR" dirty="0"/>
              <a:t>=UTF-8");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288026" y="2233604"/>
            <a:ext cx="9615948" cy="5112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contentType</a:t>
            </a:r>
            <a:r>
              <a:rPr lang="en-US" altLang="ko-KR" b="1" dirty="0" smtClean="0"/>
              <a:t> = “MINE TYPE” </a:t>
            </a:r>
            <a:r>
              <a:rPr lang="ko-KR" altLang="en-US" b="1" dirty="0" smtClean="0"/>
              <a:t>또는 </a:t>
            </a:r>
            <a:r>
              <a:rPr lang="en-US" altLang="ko-KR" b="1" dirty="0" smtClean="0"/>
              <a:t>“MIME TYPE; charset=</a:t>
            </a:r>
            <a:r>
              <a:rPr lang="ko-KR" altLang="en-US" b="1" dirty="0" smtClean="0"/>
              <a:t>문자코드</a:t>
            </a:r>
            <a:r>
              <a:rPr lang="en-US" altLang="ko-KR" b="1" dirty="0" smtClean="0"/>
              <a:t>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97884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3.2 </a:t>
            </a:r>
            <a:r>
              <a:rPr lang="ko-KR" altLang="en-US" dirty="0"/>
              <a:t>지시자</a:t>
            </a:r>
            <a:r>
              <a:rPr lang="en-US" altLang="ko-KR" dirty="0"/>
              <a:t>(page)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19</a:t>
            </a:fld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import</a:t>
            </a:r>
          </a:p>
          <a:p>
            <a:pPr marL="0" indent="0">
              <a:buNone/>
            </a:pPr>
            <a:r>
              <a:rPr lang="en-US" altLang="ko-KR" dirty="0" smtClean="0"/>
              <a:t>	- package import </a:t>
            </a:r>
            <a:r>
              <a:rPr lang="ko-KR" altLang="en-US" dirty="0" smtClean="0"/>
              <a:t>하기 위해 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자바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와 같음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288026" y="2233604"/>
            <a:ext cx="9615948" cy="5112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Import = “</a:t>
            </a:r>
            <a:r>
              <a:rPr lang="ko-KR" altLang="en-US" b="1" dirty="0" err="1" smtClean="0"/>
              <a:t>패키지명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파일명</a:t>
            </a:r>
            <a:r>
              <a:rPr lang="en-US" altLang="ko-KR" b="1" dirty="0" smtClean="0"/>
              <a:t>＂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3184052"/>
            <a:ext cx="9182100" cy="18573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721316" y="3100419"/>
            <a:ext cx="1965734" cy="361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04949" y="4724395"/>
            <a:ext cx="2531591" cy="361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8" idx="1"/>
            <a:endCxn id="9" idx="3"/>
          </p:cNvCxnSpPr>
          <p:nvPr/>
        </p:nvCxnSpPr>
        <p:spPr>
          <a:xfrm flipH="1">
            <a:off x="4036540" y="3281121"/>
            <a:ext cx="4684776" cy="16239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07289" y="4326931"/>
            <a:ext cx="2212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Date</a:t>
            </a:r>
            <a:r>
              <a:rPr lang="ko-KR" altLang="en-US" dirty="0" smtClean="0"/>
              <a:t>클래스 사용을 위해</a:t>
            </a:r>
            <a:endParaRPr lang="en-US" altLang="ko-KR" dirty="0" smtClean="0"/>
          </a:p>
          <a:p>
            <a:r>
              <a:rPr lang="en-US" altLang="ko-KR" dirty="0" smtClean="0"/>
              <a:t>java.util.* import</a:t>
            </a:r>
            <a:r>
              <a:rPr lang="ko-KR" altLang="en-US" dirty="0"/>
              <a:t>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833" y="3779337"/>
            <a:ext cx="2847975" cy="1809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800" y="4688117"/>
            <a:ext cx="2767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한 개 이상 패키지 </a:t>
            </a:r>
            <a:r>
              <a:rPr lang="en-US" altLang="ko-KR" sz="1400" dirty="0" smtClean="0"/>
              <a:t>import</a:t>
            </a:r>
            <a:r>
              <a:rPr lang="ko-KR" altLang="en-US" sz="1400" dirty="0" smtClean="0"/>
              <a:t>하기 위해선</a:t>
            </a:r>
            <a:endParaRPr lang="en-US" altLang="ko-KR" sz="1400" dirty="0" smtClean="0"/>
          </a:p>
          <a:p>
            <a:r>
              <a:rPr lang="en-US" altLang="ko-KR" sz="1400" dirty="0" smtClean="0"/>
              <a:t>,(</a:t>
            </a:r>
            <a:r>
              <a:rPr lang="ko-KR" altLang="en-US" sz="1400" dirty="0" smtClean="0"/>
              <a:t>콤마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활용 또는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개 선언 하면 됨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1316" y="4161986"/>
            <a:ext cx="2800350" cy="4476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8721316" y="3689122"/>
            <a:ext cx="2889492" cy="15222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288026" y="5879133"/>
            <a:ext cx="7691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해당 패키지는 자동으로 포함 하고 있음</a:t>
            </a:r>
            <a:endParaRPr lang="en-US" altLang="ko-KR" dirty="0" smtClean="0"/>
          </a:p>
          <a:p>
            <a:r>
              <a:rPr lang="en-US" altLang="ko-KR" dirty="0" smtClean="0"/>
              <a:t>import javax.servlet.*</a:t>
            </a:r>
            <a:r>
              <a:rPr lang="en-US" altLang="ko-KR" dirty="0"/>
              <a:t> 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import.javax.servlet.http</a:t>
            </a:r>
            <a:r>
              <a:rPr lang="en-US" altLang="ko-KR" dirty="0" smtClean="0"/>
              <a:t>.*, </a:t>
            </a:r>
            <a:r>
              <a:rPr lang="en-US" altLang="ko-KR" dirty="0" err="1" smtClean="0"/>
              <a:t>import.javax.servlet.jsp</a:t>
            </a:r>
            <a:r>
              <a:rPr lang="en-US" altLang="ko-KR" dirty="0" smtClean="0"/>
              <a:t>.*;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825" y="3205162"/>
            <a:ext cx="28003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61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1</a:t>
            </a:r>
            <a:r>
              <a:rPr lang="en-US" altLang="ko-KR" dirty="0" smtClean="0"/>
              <a:t>. JSP </a:t>
            </a:r>
            <a:r>
              <a:rPr lang="ko-KR" altLang="en-US" dirty="0" smtClean="0"/>
              <a:t>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lnSpcReduction="10000"/>
          </a:bodyPr>
          <a:lstStyle/>
          <a:p>
            <a:pPr lvl="0">
              <a:buFont typeface="Wingdings" panose="05000000000000000000" pitchFamily="2" charset="2"/>
              <a:buChar char="§"/>
              <a:defRPr/>
            </a:pPr>
            <a:r>
              <a:rPr lang="ko-KR" altLang="en-US" dirty="0" smtClean="0"/>
              <a:t>동적으로 </a:t>
            </a:r>
            <a:r>
              <a:rPr lang="ko-KR" altLang="en-US" dirty="0" err="1" smtClean="0"/>
              <a:t>콘텐츠를</a:t>
            </a:r>
            <a:r>
              <a:rPr lang="ko-KR" altLang="en-US" dirty="0" smtClean="0"/>
              <a:t> 생성하기 위해 프로그래밍 코드가 담긴 스크립트 포함</a:t>
            </a:r>
            <a:endParaRPr lang="en-US" altLang="ko-KR" dirty="0" smtClean="0"/>
          </a:p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dirty="0" smtClean="0"/>
              <a:t>HTML</a:t>
            </a:r>
            <a:r>
              <a:rPr lang="ko-KR" altLang="en-US" dirty="0" smtClean="0"/>
              <a:t>과 유사한 태그를 통해 어려운 자바 코딩 없이도 자바 객체 사용</a:t>
            </a:r>
            <a:endParaRPr lang="en-US" altLang="ko-KR" dirty="0" smtClean="0"/>
          </a:p>
          <a:p>
            <a:pPr lvl="0">
              <a:buFont typeface="Wingdings" panose="05000000000000000000" pitchFamily="2" charset="2"/>
              <a:buChar char="§"/>
              <a:defRPr/>
            </a:pPr>
            <a:r>
              <a:rPr lang="ko-KR" altLang="en-US" dirty="0" smtClean="0"/>
              <a:t>템플릿 데이터</a:t>
            </a:r>
            <a:endParaRPr lang="en-US" altLang="ko-KR" dirty="0" smtClean="0"/>
          </a:p>
          <a:p>
            <a:pPr marL="0" lvl="0" indent="0">
              <a:buNone/>
              <a:defRPr/>
            </a:pPr>
            <a:r>
              <a:rPr lang="en-US" altLang="ko-KR" dirty="0" smtClean="0"/>
              <a:t>	- 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, XML </a:t>
            </a:r>
            <a:r>
              <a:rPr lang="ko-KR" altLang="en-US" dirty="0" smtClean="0"/>
              <a:t>조각</a:t>
            </a:r>
            <a:r>
              <a:rPr lang="en-US" altLang="ko-KR" dirty="0" smtClean="0"/>
              <a:t>, HTML </a:t>
            </a:r>
            <a:r>
              <a:rPr lang="ko-KR" altLang="en-US" dirty="0" smtClean="0"/>
              <a:t>등 클라이언트로 출력되는 </a:t>
            </a:r>
            <a:r>
              <a:rPr lang="ko-KR" altLang="en-US" dirty="0" err="1" smtClean="0"/>
              <a:t>콘텐츠를</a:t>
            </a:r>
            <a:r>
              <a:rPr lang="ko-KR" altLang="en-US" dirty="0" smtClean="0"/>
              <a:t> 의미</a:t>
            </a:r>
            <a:endParaRPr lang="en-US" altLang="ko-KR" dirty="0" smtClean="0"/>
          </a:p>
          <a:p>
            <a:pPr lvl="0">
              <a:buFont typeface="Wingdings" panose="05000000000000000000" pitchFamily="2" charset="2"/>
              <a:buChar char="§"/>
              <a:defRPr/>
            </a:pPr>
            <a:r>
              <a:rPr lang="ko-KR" altLang="en-US" dirty="0" smtClean="0"/>
              <a:t>동적인 데이터의 추가</a:t>
            </a:r>
            <a:endParaRPr lang="en-US" altLang="ko-KR" dirty="0" smtClean="0"/>
          </a:p>
          <a:p>
            <a:pPr marL="0" lvl="0" indent="0">
              <a:buNone/>
              <a:defRPr/>
            </a:pPr>
            <a:r>
              <a:rPr lang="en-US" altLang="ko-KR" dirty="0" smtClean="0"/>
              <a:t>	- </a:t>
            </a:r>
            <a:r>
              <a:rPr lang="ko-KR" altLang="en-US" dirty="0" smtClean="0"/>
              <a:t>템플릿 데이터에 동적 데이터</a:t>
            </a:r>
            <a:r>
              <a:rPr lang="en-US" altLang="ko-KR" dirty="0" smtClean="0"/>
              <a:t>(java)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삽입 가능</a:t>
            </a:r>
            <a:endParaRPr lang="en-US" altLang="ko-KR" dirty="0" smtClean="0"/>
          </a:p>
          <a:p>
            <a:pPr marL="0" lvl="0" indent="0">
              <a:buNone/>
              <a:defRPr/>
            </a:pPr>
            <a:r>
              <a:rPr lang="en-US" altLang="ko-KR" dirty="0" smtClean="0"/>
              <a:t>	- JSP 2.0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EL</a:t>
            </a:r>
            <a:r>
              <a:rPr lang="ko-KR" altLang="en-US" dirty="0" smtClean="0"/>
              <a:t>이라는 것도 제공하여 쉽게 작업 가능</a:t>
            </a:r>
            <a:endParaRPr lang="en-US" altLang="ko-KR" dirty="0" smtClean="0"/>
          </a:p>
          <a:p>
            <a:pPr lvl="0">
              <a:buFont typeface="Wingdings" panose="05000000000000000000" pitchFamily="2" charset="2"/>
              <a:buChar char="§"/>
              <a:defRPr/>
            </a:pPr>
            <a:r>
              <a:rPr lang="ko-KR" altLang="en-US" dirty="0" smtClean="0"/>
              <a:t>기능의 추상화</a:t>
            </a:r>
            <a:endParaRPr lang="en-US" altLang="ko-KR" dirty="0" smtClean="0"/>
          </a:p>
          <a:p>
            <a:pPr marL="0" lvl="0" indent="0">
              <a:buNone/>
              <a:defRPr/>
            </a:pPr>
            <a:r>
              <a:rPr lang="en-US" altLang="ko-KR" dirty="0" smtClean="0"/>
              <a:t>	- </a:t>
            </a:r>
            <a:r>
              <a:rPr lang="ko-KR" altLang="en-US" dirty="0" err="1" smtClean="0"/>
              <a:t>자바빈즈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컴포턴트</a:t>
            </a:r>
            <a:r>
              <a:rPr lang="ko-KR" altLang="en-US" dirty="0" smtClean="0"/>
              <a:t> 아키텍처</a:t>
            </a:r>
            <a:endParaRPr lang="en-US" altLang="ko-KR" dirty="0" smtClean="0"/>
          </a:p>
          <a:p>
            <a:pPr marL="0" lvl="0" indent="0">
              <a:buNone/>
              <a:defRPr/>
            </a:pPr>
            <a:r>
              <a:rPr lang="en-US" altLang="ko-KR" dirty="0" smtClean="0"/>
              <a:t>		-&gt; </a:t>
            </a:r>
            <a:r>
              <a:rPr lang="ko-KR" altLang="en-US" dirty="0" smtClean="0"/>
              <a:t>규격에 맞는 조각들을 활용해서 하나의 기능을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pPr marL="0" lvl="0" indent="0">
              <a:buNone/>
              <a:defRPr/>
            </a:pPr>
            <a:r>
              <a:rPr lang="en-US" altLang="ko-KR" dirty="0" smtClean="0"/>
              <a:t>	- </a:t>
            </a:r>
            <a:r>
              <a:rPr lang="ko-KR" altLang="en-US" dirty="0" smtClean="0"/>
              <a:t>태그 라이브러리</a:t>
            </a:r>
            <a:endParaRPr lang="en-US" altLang="ko-KR" dirty="0" smtClean="0"/>
          </a:p>
          <a:p>
            <a:pPr marL="0" lvl="0" indent="0">
              <a:buNone/>
              <a:defRPr/>
            </a:pPr>
            <a:r>
              <a:rPr lang="en-US" altLang="ko-KR" dirty="0" smtClean="0"/>
              <a:t>		-&gt; JSP </a:t>
            </a:r>
            <a:r>
              <a:rPr lang="ko-KR" altLang="en-US" dirty="0" smtClean="0"/>
              <a:t>태그로 만들어 여러 곳에서 사용할 수 있어 </a:t>
            </a:r>
            <a:r>
              <a:rPr lang="ko-KR" altLang="en-US" dirty="0" err="1" smtClean="0"/>
              <a:t>재사용성을</a:t>
            </a:r>
            <a:r>
              <a:rPr lang="ko-KR" altLang="en-US" dirty="0" smtClean="0"/>
              <a:t> 높임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2</a:t>
            </a:fld>
            <a:endParaRPr lang="en-US"/>
          </a:p>
        </p:txBody>
      </p:sp>
      <p:grpSp>
        <p:nvGrpSpPr>
          <p:cNvPr id="7" name="그룹 6"/>
          <p:cNvGrpSpPr/>
          <p:nvPr/>
        </p:nvGrpSpPr>
        <p:grpSpPr>
          <a:xfrm>
            <a:off x="8253454" y="2226365"/>
            <a:ext cx="3045349" cy="3434963"/>
            <a:chOff x="8253454" y="2226365"/>
            <a:chExt cx="3045349" cy="343496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8253454" y="2329731"/>
              <a:ext cx="3045349" cy="3331597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HTML(</a:t>
              </a:r>
              <a:r>
                <a:rPr lang="ko-KR" altLang="en-US" dirty="0" smtClean="0"/>
                <a:t>정적 데이터</a:t>
              </a:r>
              <a:r>
                <a:rPr lang="en-US" altLang="ko-KR" dirty="0" smtClean="0"/>
                <a:t>)</a:t>
              </a:r>
            </a:p>
            <a:p>
              <a:pPr algn="ctr"/>
              <a:r>
                <a:rPr lang="en-US" altLang="ko-KR" dirty="0" smtClean="0"/>
                <a:t>+</a:t>
              </a:r>
            </a:p>
            <a:p>
              <a:pPr algn="ctr"/>
              <a:r>
                <a:rPr lang="en-US" altLang="ko-KR" dirty="0" smtClean="0"/>
                <a:t>JAVA(</a:t>
              </a:r>
              <a:r>
                <a:rPr lang="ko-KR" altLang="en-US" dirty="0" smtClean="0"/>
                <a:t>동적 데이터</a:t>
              </a:r>
              <a:r>
                <a:rPr lang="en-US" altLang="ko-KR" dirty="0" smtClean="0"/>
                <a:t>)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8619213" y="2226365"/>
              <a:ext cx="2313830" cy="26239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JSP(</a:t>
              </a:r>
              <a:r>
                <a:rPr lang="en-US" altLang="ko-KR" dirty="0" err="1"/>
                <a:t>JavaServerPages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3.2 </a:t>
            </a:r>
            <a:r>
              <a:rPr lang="ko-KR" altLang="en-US" dirty="0"/>
              <a:t>지시자</a:t>
            </a:r>
            <a:r>
              <a:rPr lang="en-US" altLang="ko-KR" dirty="0"/>
              <a:t>(page)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20</a:t>
            </a:fld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errorPage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isErrorPage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- JSP</a:t>
            </a:r>
            <a:r>
              <a:rPr lang="ko-KR" altLang="en-US" dirty="0" smtClean="0"/>
              <a:t>페이지에서 오류가 발생했을 때 오류를 처리하기 위한 속성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288026" y="2233604"/>
            <a:ext cx="9615948" cy="641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isErrorPage</a:t>
            </a:r>
            <a:r>
              <a:rPr lang="en-US" altLang="ko-KR" b="1" dirty="0" smtClean="0"/>
              <a:t> =“true or false”</a:t>
            </a:r>
            <a:br>
              <a:rPr lang="en-US" altLang="ko-KR" b="1" dirty="0" smtClean="0"/>
            </a:br>
            <a:r>
              <a:rPr lang="en-US" altLang="ko-KR" b="1" dirty="0" err="1" smtClean="0"/>
              <a:t>errorPage</a:t>
            </a:r>
            <a:r>
              <a:rPr lang="en-US" altLang="ko-KR" b="1" dirty="0" smtClean="0"/>
              <a:t> = “</a:t>
            </a:r>
            <a:r>
              <a:rPr lang="ko-KR" altLang="en-US" b="1" dirty="0" smtClean="0"/>
              <a:t>파일명</a:t>
            </a:r>
            <a:r>
              <a:rPr lang="en-US" altLang="ko-KR" b="1" dirty="0" smtClean="0"/>
              <a:t>”</a:t>
            </a:r>
            <a:endParaRPr lang="ko-KR" altLang="en-US" b="1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25" y="3659221"/>
            <a:ext cx="4331081" cy="2817812"/>
          </a:xfrm>
          <a:prstGeom prst="rect">
            <a:avLst/>
          </a:prstGeom>
        </p:spPr>
      </p:pic>
      <p:sp>
        <p:nvSpPr>
          <p:cNvPr id="19" name="오른쪽 중괄호 18"/>
          <p:cNvSpPr/>
          <p:nvPr/>
        </p:nvSpPr>
        <p:spPr>
          <a:xfrm>
            <a:off x="6409038" y="5290785"/>
            <a:ext cx="172995" cy="11862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582033" y="3631546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오류 처리 페이지 설정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24" idx="1"/>
          </p:cNvCxnSpPr>
          <p:nvPr/>
        </p:nvCxnSpPr>
        <p:spPr>
          <a:xfrm flipH="1">
            <a:off x="4860324" y="3816212"/>
            <a:ext cx="1721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82033" y="5682767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발생한 오류 출력해주는 부분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288025" y="3201146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example2.jsp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696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13" y="3597254"/>
            <a:ext cx="5622426" cy="287977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3.2 </a:t>
            </a:r>
            <a:r>
              <a:rPr lang="ko-KR" altLang="en-US" dirty="0"/>
              <a:t>지시자</a:t>
            </a:r>
            <a:r>
              <a:rPr lang="en-US" altLang="ko-KR" dirty="0"/>
              <a:t>(page)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21</a:t>
            </a:fld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errorPage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isErrorPage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- JSP</a:t>
            </a:r>
            <a:r>
              <a:rPr lang="ko-KR" altLang="en-US" dirty="0" smtClean="0"/>
              <a:t>페이지에서 오류가 발생했을 때 오류를 처리하기 위한 속성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288026" y="2233604"/>
            <a:ext cx="9615948" cy="641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isErrorPage</a:t>
            </a:r>
            <a:r>
              <a:rPr lang="en-US" altLang="ko-KR" b="1" dirty="0" smtClean="0"/>
              <a:t> =“true or false”</a:t>
            </a:r>
            <a:br>
              <a:rPr lang="en-US" altLang="ko-KR" b="1" dirty="0" smtClean="0"/>
            </a:br>
            <a:r>
              <a:rPr lang="en-US" altLang="ko-KR" b="1" dirty="0" err="1" smtClean="0"/>
              <a:t>errorPage</a:t>
            </a:r>
            <a:r>
              <a:rPr lang="en-US" altLang="ko-KR" b="1" dirty="0" smtClean="0"/>
              <a:t> = “</a:t>
            </a:r>
            <a:r>
              <a:rPr lang="ko-KR" altLang="en-US" b="1" dirty="0" smtClean="0"/>
              <a:t>파일명</a:t>
            </a:r>
            <a:r>
              <a:rPr lang="en-US" altLang="ko-KR" b="1" dirty="0" smtClean="0"/>
              <a:t>”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422292" y="3538756"/>
            <a:ext cx="295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예외 발생 시 처리할 페이지 설정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4684713" y="3674828"/>
            <a:ext cx="27375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88025" y="3201146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example3.jsp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561" y="3985662"/>
            <a:ext cx="41243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46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3.2 </a:t>
            </a:r>
            <a:r>
              <a:rPr lang="ko-KR" altLang="en-US" dirty="0"/>
              <a:t>지시자</a:t>
            </a:r>
            <a:r>
              <a:rPr lang="en-US" altLang="ko-KR" dirty="0"/>
              <a:t>(page)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22</a:t>
            </a:fld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trimDirectiveWhitespaces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- JSP 2.1 </a:t>
            </a:r>
            <a:r>
              <a:rPr lang="ko-KR" altLang="en-US" dirty="0" smtClean="0"/>
              <a:t>버전에서 추가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en-US" altLang="ko-KR" sz="1200" dirty="0" smtClean="0"/>
              <a:t>&lt;%@ </a:t>
            </a:r>
            <a:r>
              <a:rPr lang="en-US" altLang="ko-KR" sz="1200" dirty="0"/>
              <a:t>page language="java" </a:t>
            </a:r>
            <a:r>
              <a:rPr lang="en-US" altLang="ko-KR" sz="1200" dirty="0" err="1"/>
              <a:t>contentType</a:t>
            </a:r>
            <a:r>
              <a:rPr lang="en-US" altLang="ko-KR" sz="1200" dirty="0"/>
              <a:t>="text/html; charset=UTF-8"pageEncoding="UTF-8</a:t>
            </a:r>
            <a:r>
              <a:rPr lang="en-US" altLang="ko-KR" sz="1200" dirty="0" smtClean="0"/>
              <a:t>"%&gt; </a:t>
            </a:r>
            <a:r>
              <a:rPr lang="ko-KR" altLang="en-US" sz="1200" dirty="0" smtClean="0"/>
              <a:t>해당 태그로 생기는 빈 줄을 없애주는 지시자</a:t>
            </a:r>
            <a:endParaRPr lang="en-US" altLang="ko-KR" sz="1200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288026" y="2586522"/>
            <a:ext cx="9615948" cy="641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trimDirectiveWhitespaces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=“true or false"	</a:t>
            </a:r>
            <a:endParaRPr lang="ko-KR" altLang="en-US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929449" y="5055985"/>
            <a:ext cx="4276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926" y="3351213"/>
            <a:ext cx="2571750" cy="31527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952" y="3316666"/>
            <a:ext cx="2562225" cy="24479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575" y="4635151"/>
            <a:ext cx="3762375" cy="2762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175716" y="5141564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지시자 추가 후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0577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3.2 </a:t>
            </a:r>
            <a:r>
              <a:rPr lang="ko-KR" altLang="en-US" dirty="0"/>
              <a:t>지시자</a:t>
            </a:r>
            <a:r>
              <a:rPr lang="en-US" altLang="ko-KR" dirty="0"/>
              <a:t>(page)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23</a:t>
            </a:fld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err="1" smtClean="0"/>
              <a:t>pageEncoding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- JSP </a:t>
            </a:r>
            <a:r>
              <a:rPr lang="ko-KR" altLang="en-US" dirty="0" smtClean="0"/>
              <a:t>소스 저장 시 사용할 문자코드 지정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만일 생략하면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속성의 </a:t>
            </a:r>
            <a:r>
              <a:rPr lang="en-US" altLang="ko-KR" dirty="0" smtClean="0"/>
              <a:t>charset</a:t>
            </a:r>
            <a:r>
              <a:rPr lang="ko-KR" altLang="en-US" dirty="0" smtClean="0"/>
              <a:t>값을 사용</a:t>
            </a:r>
            <a:endParaRPr lang="en-US" altLang="ko-KR" dirty="0"/>
          </a:p>
          <a:p>
            <a:r>
              <a:rPr lang="en-US" altLang="ko-KR" dirty="0"/>
              <a:t>s</a:t>
            </a:r>
            <a:r>
              <a:rPr lang="en-US" altLang="ko-KR" dirty="0" smtClean="0"/>
              <a:t>ession</a:t>
            </a:r>
          </a:p>
          <a:p>
            <a:pPr marL="0" indent="0">
              <a:buNone/>
            </a:pPr>
            <a:r>
              <a:rPr lang="en-US" altLang="ko-KR" dirty="0" smtClean="0"/>
              <a:t>	- JSP</a:t>
            </a:r>
            <a:r>
              <a:rPr lang="ko-KR" altLang="en-US" dirty="0" smtClean="0"/>
              <a:t>페이지 세션 관리 처리 여부를 저장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default true, </a:t>
            </a:r>
            <a:r>
              <a:rPr lang="ko-KR" altLang="en-US" dirty="0" smtClean="0"/>
              <a:t>모든 페이지는 자동으로 세션을 생성</a:t>
            </a:r>
            <a:endParaRPr lang="en-US" altLang="ko-KR" dirty="0" smtClean="0"/>
          </a:p>
          <a:p>
            <a:r>
              <a:rPr lang="en-US" altLang="ko-KR" dirty="0" smtClean="0"/>
              <a:t>buffer</a:t>
            </a:r>
          </a:p>
          <a:p>
            <a:pPr marL="0" indent="0">
              <a:buNone/>
            </a:pPr>
            <a:r>
              <a:rPr lang="en-US" altLang="ko-KR" dirty="0" smtClean="0"/>
              <a:t>	- JSP </a:t>
            </a:r>
            <a:r>
              <a:rPr lang="ko-KR" altLang="en-US" dirty="0" smtClean="0"/>
              <a:t>페이지에서 웹 브라우저에 출력할 때 버퍼를 이용하여 출력</a:t>
            </a:r>
            <a:r>
              <a:rPr lang="en-US" altLang="ko-KR" dirty="0" smtClean="0"/>
              <a:t>, default 8KB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일정 크기의 버퍼를 미리 잡아두면 클라이언트 요청이 들어올 때마다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컨테이너가 출력 버퍼를 생성하는 </a:t>
            </a:r>
            <a:r>
              <a:rPr lang="en-US" altLang="ko-KR" dirty="0"/>
              <a:t>	</a:t>
            </a:r>
            <a:r>
              <a:rPr lang="ko-KR" altLang="en-US" dirty="0" err="1" smtClean="0">
                <a:solidFill>
                  <a:schemeClr val="bg1"/>
                </a:solidFill>
              </a:rPr>
              <a:t>ㅇ</a:t>
            </a:r>
            <a:r>
              <a:rPr lang="ko-KR" altLang="en-US" dirty="0" err="1" smtClean="0"/>
              <a:t>부담이</a:t>
            </a:r>
            <a:r>
              <a:rPr lang="ko-KR" altLang="en-US" dirty="0" smtClean="0"/>
              <a:t> 없어지고 수행 성능이 높아짐</a:t>
            </a:r>
            <a:endParaRPr lang="en-US" altLang="ko-KR" dirty="0" smtClean="0"/>
          </a:p>
          <a:p>
            <a:r>
              <a:rPr lang="en-US" altLang="ko-KR" dirty="0" err="1" smtClean="0"/>
              <a:t>isThreadSafe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- JSP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서블릿으로</a:t>
            </a:r>
            <a:r>
              <a:rPr lang="ko-KR" altLang="en-US" dirty="0" smtClean="0"/>
              <a:t> 변환될 때 </a:t>
            </a:r>
            <a:r>
              <a:rPr lang="en-US" altLang="ko-KR" dirty="0" err="1" smtClean="0"/>
              <a:t>SingleThreadModel</a:t>
            </a:r>
            <a:r>
              <a:rPr lang="en-US" altLang="ko-KR" dirty="0"/>
              <a:t> </a:t>
            </a:r>
            <a:r>
              <a:rPr lang="ko-KR" altLang="en-US" dirty="0" smtClean="0"/>
              <a:t>추가 상속 여부 결정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default true</a:t>
            </a:r>
          </a:p>
          <a:p>
            <a:r>
              <a:rPr lang="en-US" altLang="ko-KR" dirty="0" err="1"/>
              <a:t>isELignored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EL </a:t>
            </a:r>
            <a:r>
              <a:rPr lang="ko-KR" altLang="en-US" dirty="0" err="1"/>
              <a:t>표현식</a:t>
            </a:r>
            <a:r>
              <a:rPr lang="ko-KR" altLang="en-US" dirty="0"/>
              <a:t> 사용 </a:t>
            </a:r>
            <a:r>
              <a:rPr lang="ko-KR" altLang="en-US" dirty="0" smtClean="0"/>
              <a:t>여부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8086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3.2 </a:t>
            </a:r>
            <a:r>
              <a:rPr lang="ko-KR" altLang="en-US" dirty="0"/>
              <a:t>지시자</a:t>
            </a:r>
            <a:r>
              <a:rPr lang="en-US" altLang="ko-KR" dirty="0"/>
              <a:t>(page)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24</a:t>
            </a:fld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 smtClean="0"/>
              <a:t>autoFlash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출력 버퍼 </a:t>
            </a:r>
            <a:r>
              <a:rPr lang="en-US" altLang="ko-KR" dirty="0" smtClean="0"/>
              <a:t>full </a:t>
            </a:r>
            <a:r>
              <a:rPr lang="ko-KR" altLang="en-US" dirty="0" smtClean="0"/>
              <a:t>되었을 때의 동작 설정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true </a:t>
            </a:r>
            <a:r>
              <a:rPr lang="ko-KR" altLang="en-US" dirty="0" smtClean="0"/>
              <a:t>일 때</a:t>
            </a:r>
            <a:r>
              <a:rPr lang="en-US" altLang="ko-KR" dirty="0"/>
              <a:t> </a:t>
            </a:r>
            <a:r>
              <a:rPr lang="ko-KR" altLang="en-US" dirty="0" smtClean="0"/>
              <a:t>출력 버퍼가 자동으로 비워지고 내용이 클라이언트로 전송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false </a:t>
            </a:r>
            <a:r>
              <a:rPr lang="ko-KR" altLang="en-US" dirty="0" smtClean="0"/>
              <a:t>일 때 출력 버퍼가 </a:t>
            </a:r>
            <a:r>
              <a:rPr lang="en-US" altLang="ko-KR" dirty="0" smtClean="0"/>
              <a:t>full</a:t>
            </a:r>
            <a:r>
              <a:rPr lang="ko-KR" altLang="en-US" dirty="0" smtClean="0"/>
              <a:t>이 되어도 비워지지 않고 예외 발생</a:t>
            </a:r>
            <a:endParaRPr lang="en-US" altLang="ko-KR" dirty="0" smtClean="0"/>
          </a:p>
          <a:p>
            <a:r>
              <a:rPr lang="en-US" altLang="ko-KR" dirty="0" smtClean="0"/>
              <a:t>info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페이지의 역할을 설명하는 문자열을 추가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작성자에 대한 정보와 버전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저작권 등에 대한 정보</a:t>
            </a:r>
            <a:endParaRPr lang="en-US" altLang="ko-KR" dirty="0" smtClean="0"/>
          </a:p>
          <a:p>
            <a:r>
              <a:rPr lang="en-US" altLang="ko-KR" dirty="0" smtClean="0"/>
              <a:t>language</a:t>
            </a:r>
          </a:p>
          <a:p>
            <a:pPr marL="0" indent="0">
              <a:buNone/>
            </a:pPr>
            <a:r>
              <a:rPr lang="en-US" altLang="ko-KR" dirty="0" smtClean="0"/>
              <a:t>	- </a:t>
            </a:r>
            <a:r>
              <a:rPr lang="ko-KR" altLang="en-US" dirty="0" smtClean="0"/>
              <a:t>페이지에서 사용되는 스크립트 언어를 지정할 때 사용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default </a:t>
            </a:r>
            <a:r>
              <a:rPr lang="ko-KR" altLang="en-US" dirty="0" smtClean="0"/>
              <a:t>자바</a:t>
            </a:r>
            <a:r>
              <a:rPr lang="en-US" altLang="ko-KR" dirty="0" smtClean="0"/>
              <a:t>, JSP </a:t>
            </a:r>
            <a:r>
              <a:rPr lang="ko-KR" altLang="en-US" dirty="0" smtClean="0"/>
              <a:t>컨테이너에 따라서 다른 언어 지원할 수도 있음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extends</a:t>
            </a:r>
          </a:p>
          <a:p>
            <a:pPr marL="0" indent="0">
              <a:buNone/>
            </a:pPr>
            <a:r>
              <a:rPr lang="en-US" altLang="ko-KR" dirty="0" smtClean="0"/>
              <a:t>	- JSP</a:t>
            </a:r>
            <a:r>
              <a:rPr lang="ko-KR" altLang="en-US" dirty="0" smtClean="0"/>
              <a:t>페이지 </a:t>
            </a:r>
            <a:r>
              <a:rPr lang="ko-KR" altLang="en-US" dirty="0" err="1" smtClean="0"/>
              <a:t>파싱하여</a:t>
            </a:r>
            <a:r>
              <a:rPr lang="ko-KR" altLang="en-US" dirty="0" smtClean="0"/>
              <a:t> 생성되는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클래스가 상속할 부모 클래스 지정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거의 사용되지 않음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JSP</a:t>
            </a:r>
            <a:r>
              <a:rPr lang="ko-KR" altLang="en-US" dirty="0" smtClean="0"/>
              <a:t>컨테이너는 부모 클래스를 미리 구현해 놓고 이 부모 클래스를 상속하는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소스 코드 생성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javax.servlet.jsp.HttpJspPage</a:t>
            </a:r>
            <a:r>
              <a:rPr lang="en-US" altLang="ko-KR" dirty="0" smtClean="0"/>
              <a:t> or </a:t>
            </a:r>
            <a:r>
              <a:rPr lang="en-US" altLang="ko-KR" dirty="0" err="1" smtClean="0"/>
              <a:t>javax.servlet.jsp.JspPage</a:t>
            </a:r>
            <a:r>
              <a:rPr lang="ko-KR" altLang="en-US" dirty="0" smtClean="0"/>
              <a:t>를 상속하여 사용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톰캣의</a:t>
            </a:r>
            <a:r>
              <a:rPr lang="ko-KR" altLang="en-US" dirty="0" smtClean="0"/>
              <a:t> 경우 </a:t>
            </a:r>
            <a:r>
              <a:rPr lang="en-US" altLang="ko-KR" dirty="0" err="1" smtClean="0"/>
              <a:t>org.apache.jasper.runtime.HttpJspBase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상속받도록 구현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11081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3.2 </a:t>
            </a:r>
            <a:r>
              <a:rPr lang="ko-KR" altLang="en-US" dirty="0"/>
              <a:t>지시자</a:t>
            </a:r>
            <a:r>
              <a:rPr lang="en-US" altLang="ko-KR" dirty="0" smtClean="0"/>
              <a:t>(include)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25</a:t>
            </a:fld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일정한 자바 코드나 정적인 데이터</a:t>
            </a:r>
            <a:r>
              <a:rPr lang="en-US" altLang="ko-KR" dirty="0" smtClean="0"/>
              <a:t>(HTML)</a:t>
            </a:r>
            <a:r>
              <a:rPr lang="ko-KR" altLang="en-US" dirty="0" smtClean="0"/>
              <a:t>가 여러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페이지에서 반복 된다면</a:t>
            </a:r>
            <a:r>
              <a:rPr lang="en-US" altLang="ko-KR" dirty="0"/>
              <a:t> </a:t>
            </a:r>
            <a:r>
              <a:rPr lang="ko-KR" altLang="en-US" dirty="0" smtClean="0"/>
              <a:t>반복되는 부분을 다른 파일로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ㅇ</a:t>
            </a:r>
            <a:r>
              <a:rPr lang="ko-KR" altLang="en-US" dirty="0" err="1" smtClean="0"/>
              <a:t>저장하여</a:t>
            </a:r>
            <a:r>
              <a:rPr lang="ko-KR" altLang="en-US" dirty="0" smtClean="0"/>
              <a:t> 재사용하는 것이 효율적 </a:t>
            </a:r>
            <a:r>
              <a:rPr lang="en-US" altLang="ko-KR" dirty="0" smtClean="0"/>
              <a:t>include</a:t>
            </a:r>
            <a:r>
              <a:rPr lang="ko-KR" altLang="en-US" dirty="0" smtClean="0"/>
              <a:t>를 사용하여 다른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페이지의 내용을 사용할 수 있음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 marL="324000" lvl="1" indent="0">
              <a:buNone/>
            </a:pP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288026" y="2265246"/>
            <a:ext cx="9615948" cy="641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&lt;%@ include file = “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파일명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” %&gt;</a:t>
            </a:r>
            <a:endParaRPr lang="ko-KR" altLang="en-US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26" y="3386948"/>
            <a:ext cx="5113440" cy="23218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300" y="3722505"/>
            <a:ext cx="2667000" cy="18002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108300" y="4473147"/>
            <a:ext cx="2356976" cy="4361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108300" y="4997938"/>
            <a:ext cx="2068651" cy="4472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561850" y="4506552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</a:t>
            </a:r>
            <a:r>
              <a:rPr lang="en-US" altLang="ko-KR" dirty="0" smtClean="0"/>
              <a:t>xample4.jsp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61850" y="5042041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example1.jsp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55782" y="294524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</a:t>
            </a:r>
            <a:r>
              <a:rPr lang="en-US" altLang="ko-KR" dirty="0" smtClean="0"/>
              <a:t>xample4.jsp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076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 smtClean="0"/>
              <a:t>3.3 </a:t>
            </a:r>
            <a:r>
              <a:rPr lang="ko-KR" altLang="en-US" dirty="0" err="1" smtClean="0"/>
              <a:t>스크립트릿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26</a:t>
            </a:fld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페이지가 요청될 때마다 수행되어야 하는 자바 코드를 추가하고자 할 때 사용하는 태그</a:t>
            </a:r>
            <a:endParaRPr lang="en-US" altLang="ko-KR" dirty="0"/>
          </a:p>
          <a:p>
            <a:pPr marL="324000" lvl="1" indent="0">
              <a:buNone/>
            </a:pPr>
            <a:r>
              <a:rPr lang="ko-KR" altLang="en-US" sz="1800" dirty="0" smtClean="0"/>
              <a:t>즉</a:t>
            </a:r>
            <a:r>
              <a:rPr lang="en-US" altLang="ko-KR" sz="1800" dirty="0" smtClean="0"/>
              <a:t>, JSP</a:t>
            </a:r>
            <a:r>
              <a:rPr lang="ko-KR" altLang="en-US" sz="1800" dirty="0" smtClean="0"/>
              <a:t> 페이지에서 자바 코드를 사용할 때 사용하는 태그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1288026" y="2258839"/>
            <a:ext cx="9615948" cy="641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&lt;% </a:t>
            </a:r>
            <a:r>
              <a:rPr lang="ko-KR" altLang="en-US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실행문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(JAVA) %&gt;</a:t>
            </a:r>
            <a:endParaRPr lang="ko-KR" altLang="en-US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069" y="3854372"/>
            <a:ext cx="3971925" cy="188595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947" y="2998727"/>
            <a:ext cx="3571967" cy="359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12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 smtClean="0"/>
              <a:t>3.3 </a:t>
            </a:r>
            <a:r>
              <a:rPr lang="ko-KR" altLang="en-US" dirty="0" err="1" smtClean="0"/>
              <a:t>스크립트릿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27</a:t>
            </a:fld>
            <a:endParaRPr 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223982" y="3122991"/>
            <a:ext cx="3240925" cy="198053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&lt;%</a:t>
            </a:r>
          </a:p>
          <a:p>
            <a:pPr algn="just"/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f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or(</a:t>
            </a:r>
            <a:r>
              <a:rPr lang="en-US" altLang="ko-KR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int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i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=2; </a:t>
            </a:r>
            <a:r>
              <a:rPr lang="en-US" altLang="ko-KR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i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&lt;10; </a:t>
            </a:r>
            <a:r>
              <a:rPr lang="en-US" altLang="ko-KR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i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++){</a:t>
            </a:r>
          </a:p>
          <a:p>
            <a:pPr algn="just"/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for(</a:t>
            </a:r>
            <a:r>
              <a:rPr lang="en-US" altLang="ko-KR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int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j=1; j&lt;10; j++){</a:t>
            </a:r>
          </a:p>
          <a:p>
            <a:pPr algn="just"/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	</a:t>
            </a:r>
            <a:r>
              <a:rPr lang="en-US" altLang="ko-KR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out.print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en-US" altLang="ko-KR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i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*j);</a:t>
            </a:r>
          </a:p>
          <a:p>
            <a:pPr algn="just"/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}</a:t>
            </a:r>
          </a:p>
          <a:p>
            <a:pPr algn="just"/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}</a:t>
            </a:r>
            <a:endParaRPr lang="en-US" altLang="ko-KR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just"/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%&gt;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421810" y="3122991"/>
            <a:ext cx="3740460" cy="198053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en-US" altLang="ko-KR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jspService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(){</a:t>
            </a:r>
          </a:p>
          <a:p>
            <a:pPr lvl="1" algn="just"/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for(</a:t>
            </a:r>
            <a:r>
              <a:rPr lang="en-US" altLang="ko-KR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int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I =0; </a:t>
            </a:r>
            <a:r>
              <a:rPr lang="en-US" altLang="ko-KR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i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&lt;10; </a:t>
            </a:r>
            <a:r>
              <a:rPr lang="en-US" altLang="ko-KR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i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++){</a:t>
            </a:r>
          </a:p>
          <a:p>
            <a:pPr lvl="1" algn="just"/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for(</a:t>
            </a:r>
            <a:r>
              <a:rPr lang="en-US" altLang="ko-KR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int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j=1; j&lt;10; j++){</a:t>
            </a:r>
          </a:p>
          <a:p>
            <a:pPr lvl="1" algn="just"/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	</a:t>
            </a:r>
            <a:r>
              <a:rPr lang="en-US" altLang="ko-KR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out.print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en-US" altLang="ko-KR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i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*j);</a:t>
            </a:r>
          </a:p>
          <a:p>
            <a:pPr lvl="1" algn="just"/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}</a:t>
            </a:r>
          </a:p>
          <a:p>
            <a:pPr lvl="1" algn="just"/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}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just"/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}</a:t>
            </a:r>
            <a:endParaRPr lang="en-US" altLang="ko-KR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63690" y="2293926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[JSP 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파일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]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90301" y="229392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변환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35637" y="2293926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자바 소스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2792227" y="2877065"/>
            <a:ext cx="6499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스크립트릿</a:t>
            </a:r>
            <a:r>
              <a:rPr lang="ko-KR" altLang="en-US" dirty="0"/>
              <a:t> </a:t>
            </a:r>
            <a:r>
              <a:rPr lang="ko-KR" altLang="en-US" dirty="0" smtClean="0"/>
              <a:t>변환 모습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0062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776749" y="3318375"/>
            <a:ext cx="3591697" cy="265760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 smtClean="0"/>
              <a:t>3.4 </a:t>
            </a:r>
            <a:r>
              <a:rPr lang="ko-KR" altLang="en-US" dirty="0" err="1" smtClean="0"/>
              <a:t>표현식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030249" y="6492875"/>
            <a:ext cx="1052508" cy="365125"/>
          </a:xfrm>
        </p:spPr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28</a:t>
            </a:fld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동적인 데이터를 응답 결과에 포함하기 위해 사용</a:t>
            </a:r>
            <a:endParaRPr lang="en-US" altLang="ko-KR" dirty="0" smtClean="0"/>
          </a:p>
          <a:p>
            <a:pPr marL="324000" lvl="1" indent="0">
              <a:buNone/>
            </a:pPr>
            <a:r>
              <a:rPr lang="ko-KR" altLang="en-US" sz="1800" dirty="0" err="1" smtClean="0"/>
              <a:t>스크립트릿에서</a:t>
            </a:r>
            <a:r>
              <a:rPr lang="ko-KR" altLang="en-US" sz="1800" dirty="0" smtClean="0"/>
              <a:t> 생성한 변수를 출력하기 위해서 사용되는 태그</a:t>
            </a:r>
            <a:endParaRPr lang="ko-KR" altLang="en-US" sz="1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42" y="3625234"/>
            <a:ext cx="3167024" cy="152398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288026" y="2258839"/>
            <a:ext cx="9615948" cy="641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&lt;%= 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변수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동적 데이터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 %&gt;</a:t>
            </a:r>
            <a:endParaRPr lang="ko-KR" altLang="en-US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47192" y="4793634"/>
            <a:ext cx="1055397" cy="205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57067" y="5149215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동적 데이터</a:t>
            </a:r>
            <a:r>
              <a:rPr lang="en-US" altLang="ko-KR" dirty="0" smtClean="0"/>
              <a:t>)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535" y="3610946"/>
            <a:ext cx="3019425" cy="18573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2571" y="3318375"/>
            <a:ext cx="2923352" cy="2792353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860873" y="3318375"/>
            <a:ext cx="6515050" cy="315719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21094" y="2942803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case 1)</a:t>
            </a:r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790721" y="2942803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case 2)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43303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3.4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29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163690" y="2293926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[JSP 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파일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]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90301" y="229392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변환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35637" y="2293926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자바 소스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2792227" y="2877065"/>
            <a:ext cx="6499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표현식</a:t>
            </a:r>
            <a:r>
              <a:rPr lang="ko-KR" altLang="en-US" dirty="0" smtClean="0"/>
              <a:t> 변환 모습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7421810" y="3122991"/>
            <a:ext cx="3740460" cy="303067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en-US" altLang="ko-KR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jspService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(){</a:t>
            </a:r>
          </a:p>
          <a:p>
            <a:pPr algn="just"/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pt-BR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out.write</a:t>
            </a:r>
            <a:r>
              <a:rPr lang="pt-BR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("&lt;h1&gt;\r\n</a:t>
            </a:r>
            <a:r>
              <a:rPr lang="pt-BR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"); 	out.write</a:t>
            </a:r>
            <a:r>
              <a:rPr lang="pt-BR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("	Hello\r\n</a:t>
            </a:r>
            <a:r>
              <a:rPr lang="pt-BR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"); 	out.write</a:t>
            </a:r>
            <a:r>
              <a:rPr lang="pt-BR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("	");</a:t>
            </a:r>
          </a:p>
          <a:p>
            <a:pPr lvl="1" algn="just"/>
            <a:endParaRPr lang="pt-BR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1" algn="just"/>
            <a:r>
              <a:rPr lang="pt-BR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out.print(user</a:t>
            </a:r>
            <a:r>
              <a:rPr lang="pt-BR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);</a:t>
            </a:r>
          </a:p>
          <a:p>
            <a:pPr lvl="1" algn="just"/>
            <a:endParaRPr lang="pt-BR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1" algn="just"/>
            <a:r>
              <a:rPr lang="pt-BR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out.write</a:t>
            </a:r>
            <a:r>
              <a:rPr lang="pt-BR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("\r\n");</a:t>
            </a:r>
          </a:p>
          <a:p>
            <a:pPr lvl="1" algn="just"/>
            <a:r>
              <a:rPr lang="pt-BR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out.write</a:t>
            </a:r>
            <a:r>
              <a:rPr lang="pt-BR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("&lt;/h1&gt;\r\n");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}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81192" y="3122991"/>
            <a:ext cx="5201532" cy="303067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&lt;%</a:t>
            </a:r>
          </a:p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String user = </a:t>
            </a:r>
            <a:r>
              <a:rPr lang="en-US" altLang="ko-KR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request.getParameter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("name");</a:t>
            </a:r>
          </a:p>
          <a:p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if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(user == null) {</a:t>
            </a:r>
          </a:p>
          <a:p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	user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= "Guest";</a:t>
            </a:r>
          </a:p>
          <a:p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}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%&gt;</a:t>
            </a:r>
          </a:p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&lt;h1&gt;</a:t>
            </a:r>
          </a:p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Hello</a:t>
            </a:r>
          </a:p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&lt;%=user%&gt;</a:t>
            </a:r>
          </a:p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!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7149" y="5461685"/>
            <a:ext cx="1294073" cy="263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088600" y="4769707"/>
            <a:ext cx="1582622" cy="288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904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1. </a:t>
            </a:r>
            <a:r>
              <a:rPr lang="en-US" altLang="ko-KR" dirty="0" smtClean="0"/>
              <a:t>2 JSP </a:t>
            </a:r>
            <a:r>
              <a:rPr lang="ko-KR" altLang="en-US" dirty="0" smtClean="0"/>
              <a:t>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92500" lnSpcReduction="20000"/>
          </a:bodyPr>
          <a:lstStyle/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dirty="0" smtClean="0"/>
              <a:t>Write Once, Run Anywhere properties</a:t>
            </a:r>
          </a:p>
          <a:p>
            <a:pPr marL="0" lvl="0" indent="0">
              <a:buNone/>
              <a:defRPr/>
            </a:pPr>
            <a:r>
              <a:rPr lang="en-US" altLang="ko-KR" dirty="0"/>
              <a:t>	</a:t>
            </a:r>
            <a:r>
              <a:rPr lang="en-US" altLang="ko-KR" dirty="0" smtClean="0"/>
              <a:t>- JSP</a:t>
            </a:r>
            <a:r>
              <a:rPr lang="ko-KR" altLang="en-US" dirty="0" smtClean="0"/>
              <a:t>를 지원하는 어떠한 웹</a:t>
            </a:r>
            <a:r>
              <a:rPr lang="en-US" altLang="ko-KR" dirty="0"/>
              <a:t> </a:t>
            </a:r>
            <a:r>
              <a:rPr lang="ko-KR" altLang="en-US" dirty="0" smtClean="0"/>
              <a:t>애플리케이션 서버에서 동작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브라우저 접근 가능</a:t>
            </a:r>
            <a:endParaRPr lang="en-US" altLang="ko-KR" dirty="0" smtClean="0"/>
          </a:p>
          <a:p>
            <a:pPr lvl="0">
              <a:buFont typeface="Wingdings" panose="05000000000000000000" pitchFamily="2" charset="2"/>
              <a:buChar char="§"/>
              <a:defRPr/>
            </a:pPr>
            <a:r>
              <a:rPr lang="ko-KR" altLang="en-US" dirty="0" smtClean="0"/>
              <a:t>역할분리</a:t>
            </a:r>
            <a:endParaRPr lang="en-US" altLang="ko-KR" dirty="0" smtClean="0"/>
          </a:p>
          <a:p>
            <a:pPr marL="0" lvl="0" indent="0">
              <a:buNone/>
              <a:defRPr/>
            </a:pPr>
            <a:r>
              <a:rPr lang="en-US" altLang="ko-KR" dirty="0" smtClean="0"/>
              <a:t>	- </a:t>
            </a:r>
            <a:r>
              <a:rPr lang="ko-KR" altLang="en-US" dirty="0" smtClean="0"/>
              <a:t>프레젠테이션 기능과 비즈니스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기능을 분리</a:t>
            </a:r>
            <a:endParaRPr lang="en-US" altLang="ko-KR" dirty="0" smtClean="0"/>
          </a:p>
          <a:p>
            <a:pPr lvl="0">
              <a:buFont typeface="Wingdings" panose="05000000000000000000" pitchFamily="2" charset="2"/>
              <a:buChar char="§"/>
              <a:defRPr/>
            </a:pPr>
            <a:r>
              <a:rPr lang="ko-KR" altLang="en-US" dirty="0" smtClean="0"/>
              <a:t>컴포넌트와 태그 라이브러리 재사용</a:t>
            </a:r>
            <a:endParaRPr lang="en-US" altLang="ko-KR" dirty="0" smtClean="0"/>
          </a:p>
          <a:p>
            <a:pPr marL="0" lvl="0" indent="0">
              <a:buNone/>
              <a:defRPr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컴포넌트 형식으로 만들어 여러 부분에서 재사용</a:t>
            </a:r>
            <a:endParaRPr lang="en-US" altLang="ko-KR" dirty="0" smtClean="0"/>
          </a:p>
          <a:p>
            <a:pPr marL="0" lvl="0" indent="0">
              <a:buNone/>
              <a:defRPr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자바빈즈</a:t>
            </a:r>
            <a:r>
              <a:rPr lang="ko-KR" altLang="en-US" dirty="0" smtClean="0"/>
              <a:t> 컴포넌트</a:t>
            </a:r>
            <a:r>
              <a:rPr lang="en-US" altLang="ko-KR" dirty="0" smtClean="0"/>
              <a:t>, EJB, </a:t>
            </a:r>
            <a:r>
              <a:rPr lang="ko-KR" altLang="en-US" dirty="0" smtClean="0"/>
              <a:t>태그 라이브러리를 통한 재사용</a:t>
            </a:r>
            <a:endParaRPr lang="en-US" altLang="ko-KR" dirty="0" smtClean="0"/>
          </a:p>
          <a:p>
            <a:pPr lvl="0">
              <a:buFont typeface="Wingdings" panose="05000000000000000000" pitchFamily="2" charset="2"/>
              <a:buChar char="§"/>
              <a:defRPr/>
            </a:pPr>
            <a:r>
              <a:rPr lang="ko-KR" altLang="en-US" dirty="0" err="1" smtClean="0"/>
              <a:t>정적콘텐츠와</a:t>
            </a:r>
            <a:r>
              <a:rPr lang="ko-KR" altLang="en-US" dirty="0" smtClean="0"/>
              <a:t> 동적 </a:t>
            </a:r>
            <a:r>
              <a:rPr lang="ko-KR" altLang="en-US" dirty="0" err="1" smtClean="0"/>
              <a:t>콘텐츠의</a:t>
            </a:r>
            <a:r>
              <a:rPr lang="ko-KR" altLang="en-US" dirty="0" smtClean="0"/>
              <a:t> 분리</a:t>
            </a:r>
            <a:endParaRPr lang="en-US" altLang="ko-KR" dirty="0" smtClean="0"/>
          </a:p>
          <a:p>
            <a:pPr marL="0" lvl="0" indent="0">
              <a:buNone/>
              <a:defRPr/>
            </a:pPr>
            <a:r>
              <a:rPr lang="en-US" altLang="ko-KR" dirty="0"/>
              <a:t>	</a:t>
            </a:r>
            <a:r>
              <a:rPr lang="en-US" altLang="ko-KR" dirty="0" smtClean="0"/>
              <a:t>- JSP </a:t>
            </a:r>
            <a:r>
              <a:rPr lang="ko-KR" altLang="en-US" dirty="0" smtClean="0"/>
              <a:t>태그 외에 정적 </a:t>
            </a:r>
            <a:r>
              <a:rPr lang="ko-KR" altLang="en-US" dirty="0" err="1" smtClean="0"/>
              <a:t>콘텐츠로</a:t>
            </a:r>
            <a:r>
              <a:rPr lang="ko-KR" altLang="en-US" dirty="0" smtClean="0"/>
              <a:t> 처리되어 동적인 </a:t>
            </a:r>
            <a:r>
              <a:rPr lang="ko-KR" altLang="en-US" dirty="0" err="1" smtClean="0"/>
              <a:t>콘텐츠와</a:t>
            </a:r>
            <a:r>
              <a:rPr lang="ko-KR" altLang="en-US" dirty="0" smtClean="0"/>
              <a:t> 쉽게 분리</a:t>
            </a:r>
            <a:endParaRPr lang="en-US" altLang="ko-KR" dirty="0" smtClean="0"/>
          </a:p>
          <a:p>
            <a:pPr lvl="0">
              <a:buFont typeface="Wingdings" panose="05000000000000000000" pitchFamily="2" charset="2"/>
              <a:buChar char="§"/>
              <a:defRPr/>
            </a:pPr>
            <a:r>
              <a:rPr lang="ko-KR" altLang="en-US" dirty="0" smtClean="0"/>
              <a:t>액션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스크립팅</a:t>
            </a:r>
            <a:r>
              <a:rPr lang="ko-KR" altLang="en-US" dirty="0" smtClean="0"/>
              <a:t> 제공</a:t>
            </a:r>
            <a:endParaRPr lang="en-US" altLang="ko-KR" dirty="0"/>
          </a:p>
          <a:p>
            <a:pPr marL="0" lvl="0" indent="0">
              <a:buNone/>
              <a:defRPr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액션</a:t>
            </a:r>
            <a:r>
              <a:rPr lang="en-US" altLang="ko-KR" dirty="0" smtClean="0"/>
              <a:t>(</a:t>
            </a:r>
            <a:r>
              <a:rPr lang="en-US" altLang="ko-KR" dirty="0"/>
              <a:t>&lt;</a:t>
            </a:r>
            <a:r>
              <a:rPr lang="en-US" altLang="ko-KR" dirty="0" err="1"/>
              <a:t>jsp</a:t>
            </a:r>
            <a:r>
              <a:rPr lang="en-US" altLang="ko-KR" dirty="0" smtClean="0"/>
              <a:t>:~/&gt;)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내장 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서버 측 객체와 상호 동작할 수 있도록 추상화환 표준 태그</a:t>
            </a:r>
            <a:endParaRPr lang="en-US" altLang="ko-KR" dirty="0" smtClean="0"/>
          </a:p>
          <a:p>
            <a:pPr marL="0" lvl="0" indent="0">
              <a:buNone/>
              <a:defRPr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스크립팅</a:t>
            </a:r>
            <a:r>
              <a:rPr lang="en-US" altLang="ko-KR" dirty="0"/>
              <a:t>(&lt;% </a:t>
            </a:r>
            <a:r>
              <a:rPr lang="en-US" altLang="ko-KR" dirty="0" smtClean="0"/>
              <a:t>%&gt;)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자바 코드를 그대로 쓸 수 있음</a:t>
            </a:r>
            <a:endParaRPr lang="en-US" altLang="ko-KR" dirty="0" smtClean="0"/>
          </a:p>
          <a:p>
            <a:pPr marL="0" lvl="0" indent="0">
              <a:buNone/>
              <a:defRPr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(</a:t>
            </a:r>
            <a:r>
              <a:rPr lang="en-US" altLang="ko-KR" dirty="0"/>
              <a:t>&lt;%= </a:t>
            </a:r>
            <a:r>
              <a:rPr lang="en-US" altLang="ko-KR" dirty="0" smtClean="0"/>
              <a:t>%&gt;)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데이터에 접근하기 위해 제공</a:t>
            </a:r>
            <a:endParaRPr lang="en-US" altLang="ko-KR" dirty="0" smtClean="0"/>
          </a:p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dirty="0" smtClean="0"/>
              <a:t>N-tier </a:t>
            </a:r>
            <a:r>
              <a:rPr lang="ko-KR" altLang="en-US" dirty="0" smtClean="0"/>
              <a:t>엔터프라이즈 애플리케이션을 위한 웹 접근 </a:t>
            </a:r>
            <a:r>
              <a:rPr lang="ko-KR" altLang="en-US" dirty="0" err="1" smtClean="0"/>
              <a:t>레이어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5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 smtClean="0"/>
              <a:t>3.5 </a:t>
            </a:r>
            <a:r>
              <a:rPr lang="ko-KR" altLang="en-US" dirty="0" smtClean="0"/>
              <a:t>선언문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30</a:t>
            </a:fld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스크립트 코드에서 사용할 멤버 변수 선언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정의할 때 사용되는 태그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88026" y="1928854"/>
            <a:ext cx="9615948" cy="641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&lt;%! 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변수 또는 </a:t>
            </a:r>
            <a:r>
              <a:rPr lang="ko-KR" altLang="en-US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메소드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선언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%&gt;</a:t>
            </a:r>
            <a:endParaRPr lang="ko-KR" altLang="en-US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332" y="3167369"/>
            <a:ext cx="2876550" cy="1762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536" y="3295188"/>
            <a:ext cx="25336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50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 smtClean="0"/>
              <a:t>3.5 </a:t>
            </a:r>
            <a:r>
              <a:rPr lang="ko-KR" altLang="en-US" dirty="0" smtClean="0"/>
              <a:t>선언문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31</a:t>
            </a:fld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스크립트 코드에서 사용할 멤버 변수 선언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정의할 때 사용되는 태그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88026" y="1928854"/>
            <a:ext cx="9615948" cy="641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&lt;%! 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변수 또는 </a:t>
            </a:r>
            <a:r>
              <a:rPr lang="ko-KR" altLang="en-US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메소드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선언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%&gt;</a:t>
            </a:r>
            <a:endParaRPr lang="ko-KR" altLang="en-US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223982" y="3629508"/>
            <a:ext cx="3564328" cy="198053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&lt;%!</a:t>
            </a:r>
          </a:p>
          <a:p>
            <a:pPr algn="just"/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p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ublic </a:t>
            </a:r>
            <a:r>
              <a:rPr lang="en-US" altLang="ko-KR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int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sum(</a:t>
            </a:r>
            <a:r>
              <a:rPr lang="en-US" altLang="ko-KR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int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a, </a:t>
            </a:r>
            <a:r>
              <a:rPr lang="en-US" altLang="ko-KR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int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b){</a:t>
            </a:r>
          </a:p>
          <a:p>
            <a:pPr algn="just"/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return </a:t>
            </a:r>
            <a:r>
              <a:rPr lang="en-US" altLang="ko-KR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a+b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;</a:t>
            </a:r>
          </a:p>
          <a:p>
            <a:pPr algn="just"/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}</a:t>
            </a:r>
            <a:endParaRPr lang="en-US" altLang="ko-KR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just"/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%&gt;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421810" y="3629508"/>
            <a:ext cx="3740460" cy="198053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public </a:t>
            </a:r>
            <a:r>
              <a:rPr lang="en-US" altLang="ko-KR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int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sum(</a:t>
            </a:r>
            <a:r>
              <a:rPr lang="en-US" altLang="ko-KR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int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a, </a:t>
            </a:r>
            <a:r>
              <a:rPr lang="en-US" altLang="ko-KR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int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b){</a:t>
            </a:r>
          </a:p>
          <a:p>
            <a:pPr algn="just"/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return </a:t>
            </a:r>
            <a:r>
              <a:rPr lang="en-US" altLang="ko-KR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a+b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;</a:t>
            </a:r>
          </a:p>
          <a:p>
            <a:pPr algn="just"/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}</a:t>
            </a:r>
          </a:p>
          <a:p>
            <a:pPr algn="just"/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en-US" altLang="ko-KR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jspService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(){</a:t>
            </a:r>
          </a:p>
          <a:p>
            <a:pPr algn="just"/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~</a:t>
            </a:r>
          </a:p>
          <a:p>
            <a:pPr algn="just"/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63690" y="2800443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[JSP 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파일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]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90301" y="2800443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변환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735637" y="2800443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자바 소스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792227" y="3383582"/>
            <a:ext cx="6499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24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 smtClean="0"/>
              <a:t>1.2 JSP </a:t>
            </a:r>
            <a:r>
              <a:rPr lang="ko-KR" altLang="en-US" dirty="0" smtClean="0"/>
              <a:t>동작 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§"/>
              <a:defRPr/>
            </a:pPr>
            <a:r>
              <a:rPr lang="ko-KR" altLang="en-US" dirty="0" smtClean="0"/>
              <a:t>웹 애플리케이션</a:t>
            </a:r>
            <a:endParaRPr lang="en-US" altLang="ko-KR" dirty="0" smtClean="0"/>
          </a:p>
          <a:p>
            <a:pPr marL="0" lvl="0" indent="0">
              <a:buNone/>
              <a:defRPr/>
            </a:pPr>
            <a:r>
              <a:rPr lang="en-US" altLang="ko-KR" dirty="0" smtClean="0"/>
              <a:t>	- </a:t>
            </a:r>
            <a:r>
              <a:rPr lang="ko-KR" altLang="en-US" dirty="0" smtClean="0"/>
              <a:t>서버상에서 동작하는 자바 런타임 환경</a:t>
            </a:r>
            <a:endParaRPr lang="en-US" altLang="ko-KR" dirty="0" smtClean="0"/>
          </a:p>
          <a:p>
            <a:pPr marL="0" lvl="0" indent="0">
              <a:buNone/>
              <a:defRPr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요청을 처리하고 동적 </a:t>
            </a:r>
            <a:r>
              <a:rPr lang="ko-KR" altLang="en-US" dirty="0" err="1" smtClean="0"/>
              <a:t>콘텐츠를</a:t>
            </a:r>
            <a:r>
              <a:rPr lang="ko-KR" altLang="en-US" dirty="0" smtClean="0"/>
              <a:t> 생성하는 </a:t>
            </a:r>
            <a:r>
              <a:rPr lang="en-US" altLang="ko-KR" dirty="0" smtClean="0"/>
              <a:t>JSP</a:t>
            </a:r>
          </a:p>
          <a:p>
            <a:pPr marL="0" lvl="0" indent="0">
              <a:buNone/>
              <a:defRPr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요청을 처리하고 동적 </a:t>
            </a:r>
            <a:r>
              <a:rPr lang="ko-KR" altLang="en-US" dirty="0" err="1" smtClean="0"/>
              <a:t>콘텐츠를</a:t>
            </a:r>
            <a:r>
              <a:rPr lang="ko-KR" altLang="en-US" dirty="0" smtClean="0"/>
              <a:t> 생성하는 </a:t>
            </a:r>
            <a:r>
              <a:rPr lang="ko-KR" altLang="en-US" dirty="0" err="1" smtClean="0"/>
              <a:t>서블릿</a:t>
            </a:r>
            <a:endParaRPr lang="en-US" altLang="ko-KR" dirty="0" smtClean="0"/>
          </a:p>
          <a:p>
            <a:pPr marL="0" lvl="0" indent="0">
              <a:buNone/>
              <a:defRPr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서버 측 </a:t>
            </a:r>
            <a:r>
              <a:rPr lang="ko-KR" altLang="en-US" dirty="0" err="1" smtClean="0"/>
              <a:t>자바빈즈</a:t>
            </a:r>
            <a:r>
              <a:rPr lang="ko-KR" altLang="en-US" dirty="0" smtClean="0"/>
              <a:t> 컴포넌트</a:t>
            </a:r>
            <a:endParaRPr lang="en-US" altLang="ko-KR" dirty="0" smtClean="0"/>
          </a:p>
          <a:p>
            <a:pPr marL="0" lvl="0" indent="0">
              <a:buNone/>
              <a:defRPr/>
            </a:pPr>
            <a:r>
              <a:rPr lang="en-US" altLang="ko-KR" dirty="0"/>
              <a:t>	</a:t>
            </a:r>
            <a:r>
              <a:rPr lang="en-US" altLang="ko-KR" dirty="0" smtClean="0"/>
              <a:t>- HTML, XML </a:t>
            </a:r>
            <a:r>
              <a:rPr lang="ko-KR" altLang="en-US" dirty="0" smtClean="0"/>
              <a:t>등의 페이지</a:t>
            </a:r>
            <a:endParaRPr lang="en-US" altLang="ko-KR" dirty="0" smtClean="0"/>
          </a:p>
          <a:p>
            <a:pPr marL="0" lvl="0" indent="0">
              <a:buNone/>
              <a:defRPr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클라이언트 측 자바 애플릿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자바빈즈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컴포넌트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자바 클래스 파일들</a:t>
            </a:r>
            <a:endParaRPr lang="en-US" altLang="ko-KR" dirty="0" smtClean="0"/>
          </a:p>
          <a:p>
            <a:pPr marL="0" lvl="0" indent="0">
              <a:buNone/>
              <a:defRPr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클라이언트 측에서 동작하는 자바 런타임 환경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컴포넌트와 컨테이너</a:t>
            </a:r>
            <a:endParaRPr lang="en-US" altLang="ko-KR" dirty="0"/>
          </a:p>
          <a:p>
            <a:pPr marL="0" lvl="0" indent="0">
              <a:buNone/>
              <a:defRPr/>
            </a:pPr>
            <a:r>
              <a:rPr lang="en-US" altLang="ko-KR" dirty="0" smtClean="0"/>
              <a:t>	- </a:t>
            </a:r>
            <a:r>
              <a:rPr lang="ko-KR" altLang="en-US" dirty="0" smtClean="0"/>
              <a:t>컨테이너는</a:t>
            </a:r>
            <a:r>
              <a:rPr lang="en-US" altLang="ko-KR" dirty="0" smtClean="0"/>
              <a:t> JSP,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클래스를 웹 컴포넌트로 인식</a:t>
            </a:r>
            <a:endParaRPr lang="en-US" altLang="ko-KR" dirty="0" smtClean="0"/>
          </a:p>
          <a:p>
            <a:pPr marL="0" lvl="0" indent="0">
              <a:buNone/>
              <a:defRPr/>
            </a:pPr>
            <a:r>
              <a:rPr lang="en-US" altLang="ko-KR" dirty="0"/>
              <a:t>	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컴포넌트와 컨테이너를 분리하는 것은 컨테이너가 제공하는 서비스를 통해 컴포넌트 재사용 가능하게 해줌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 smtClean="0"/>
              <a:t>1.2 JSP </a:t>
            </a:r>
            <a:r>
              <a:rPr lang="ko-KR" altLang="en-US" dirty="0" smtClean="0"/>
              <a:t>동작 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smtClean="0"/>
              <a:t>변환과 실행</a:t>
            </a:r>
            <a:endParaRPr lang="en-US" altLang="ko-KR" dirty="0"/>
          </a:p>
          <a:p>
            <a:pPr marL="0" lvl="0" indent="0">
              <a:buNone/>
              <a:defRPr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변환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컨테이너는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를 해석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하나의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소스를 만든 다음 해당 소스를 컴파일하고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클래스</a:t>
            </a:r>
            <a:endParaRPr lang="en-US" altLang="ko-KR" dirty="0"/>
          </a:p>
          <a:p>
            <a:pPr marL="0" lvl="0" indent="0">
              <a:buNone/>
              <a:defRPr/>
            </a:pPr>
            <a:r>
              <a:rPr lang="en-US" altLang="ko-KR" dirty="0" smtClean="0"/>
              <a:t>		     </a:t>
            </a:r>
            <a:r>
              <a:rPr lang="ko-KR" altLang="en-US" dirty="0" smtClean="0"/>
              <a:t>파일 생성</a:t>
            </a:r>
            <a:r>
              <a:rPr lang="en-US" altLang="ko-KR" dirty="0" smtClean="0"/>
              <a:t>.</a:t>
            </a:r>
          </a:p>
          <a:p>
            <a:pPr marL="0" lvl="0" indent="0"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</a:t>
            </a:r>
            <a:r>
              <a:rPr lang="ko-KR" altLang="en-US" dirty="0" smtClean="0"/>
              <a:t>웹 컴포넌트가 배치되는 시점 또는 해당 페이지에 대한 최초 요청 있을 때 수행</a:t>
            </a:r>
            <a:endParaRPr lang="en-US" altLang="ko-KR" dirty="0" smtClean="0"/>
          </a:p>
          <a:p>
            <a:pPr marL="0" lvl="0" indent="0">
              <a:buNone/>
              <a:defRPr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실행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요청이 있을 때 발생</a:t>
            </a:r>
            <a:r>
              <a:rPr lang="en-US" altLang="ko-KR" dirty="0" smtClean="0"/>
              <a:t>.</a:t>
            </a:r>
          </a:p>
          <a:p>
            <a:pPr marL="0" lvl="0" indent="0">
              <a:buNone/>
              <a:defRPr/>
            </a:pPr>
            <a:r>
              <a:rPr lang="en-US" altLang="ko-KR" dirty="0"/>
              <a:t>	</a:t>
            </a:r>
            <a:r>
              <a:rPr lang="en-US" altLang="ko-KR" dirty="0" smtClean="0"/>
              <a:t>	     </a:t>
            </a:r>
            <a:r>
              <a:rPr lang="ko-KR" altLang="en-US" dirty="0" smtClean="0"/>
              <a:t>컨테이너는 </a:t>
            </a:r>
            <a:r>
              <a:rPr lang="ko-KR" altLang="en-US" dirty="0" err="1" smtClean="0"/>
              <a:t>서블릿으로</a:t>
            </a:r>
            <a:r>
              <a:rPr lang="ko-KR" altLang="en-US" dirty="0" smtClean="0"/>
              <a:t> 변환되어 </a:t>
            </a:r>
            <a:r>
              <a:rPr lang="ko-KR" altLang="en-US" dirty="0" err="1" smtClean="0"/>
              <a:t>컴파일된</a:t>
            </a:r>
            <a:r>
              <a:rPr lang="ko-KR" altLang="en-US" dirty="0" smtClean="0"/>
              <a:t> 구현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클래스를 초기화하고 </a:t>
            </a:r>
            <a:endParaRPr lang="en-US" altLang="ko-KR" dirty="0" smtClean="0"/>
          </a:p>
          <a:p>
            <a:pPr marL="0" lvl="0" indent="0"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클래스를 통해 요청을 처리하고 응답</a:t>
            </a:r>
            <a:endParaRPr lang="en-US" altLang="ko-KR" dirty="0" smtClean="0"/>
          </a:p>
          <a:p>
            <a:pPr marL="0" lvl="0" indent="0">
              <a:buNone/>
              <a:defRPr/>
            </a:pPr>
            <a:r>
              <a:rPr lang="en-US" altLang="ko-KR" dirty="0"/>
              <a:t>	</a:t>
            </a:r>
            <a:r>
              <a:rPr lang="en-US" altLang="ko-KR" dirty="0" smtClean="0"/>
              <a:t>	  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5</a:t>
            </a:fld>
            <a:endParaRPr 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026861" y="4939498"/>
            <a:ext cx="1738183" cy="11203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Servlet</a:t>
            </a:r>
            <a:br>
              <a:rPr lang="en-US" altLang="ko-KR" sz="2000" dirty="0" smtClean="0"/>
            </a:br>
            <a:r>
              <a:rPr lang="en-US" altLang="ko-KR" sz="2000" dirty="0" smtClean="0"/>
              <a:t>Container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971041" y="5315005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*.</a:t>
            </a:r>
            <a:r>
              <a:rPr lang="en-US" altLang="ko-KR" sz="2000" dirty="0" err="1" smtClean="0"/>
              <a:t>jsp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527717" y="5315005"/>
            <a:ext cx="789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*.java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190832" y="5315005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*.class</a:t>
            </a:r>
            <a:endParaRPr lang="ko-KR" altLang="en-US" sz="2000" dirty="0"/>
          </a:p>
        </p:txBody>
      </p:sp>
      <p:cxnSp>
        <p:nvCxnSpPr>
          <p:cNvPr id="10" name="직선 화살표 연결선 9"/>
          <p:cNvCxnSpPr>
            <a:stCxn id="6" idx="3"/>
            <a:endCxn id="7" idx="1"/>
          </p:cNvCxnSpPr>
          <p:nvPr/>
        </p:nvCxnSpPr>
        <p:spPr>
          <a:xfrm>
            <a:off x="4641417" y="5515060"/>
            <a:ext cx="886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3"/>
            <a:endCxn id="8" idx="1"/>
          </p:cNvCxnSpPr>
          <p:nvPr/>
        </p:nvCxnSpPr>
        <p:spPr>
          <a:xfrm>
            <a:off x="6316907" y="5515060"/>
            <a:ext cx="873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8" idx="3"/>
            <a:endCxn id="5" idx="1"/>
          </p:cNvCxnSpPr>
          <p:nvPr/>
        </p:nvCxnSpPr>
        <p:spPr>
          <a:xfrm flipV="1">
            <a:off x="8071201" y="5499671"/>
            <a:ext cx="955660" cy="1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6" idx="0"/>
            <a:endCxn id="8" idx="0"/>
          </p:cNvCxnSpPr>
          <p:nvPr/>
        </p:nvCxnSpPr>
        <p:spPr>
          <a:xfrm rot="5400000" flipH="1" flipV="1">
            <a:off x="5968623" y="3652611"/>
            <a:ext cx="12700" cy="3324788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58083" y="4685387"/>
            <a:ext cx="1734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JSP Container</a:t>
            </a:r>
            <a:endParaRPr lang="ko-KR" alt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4591724" y="5784810"/>
            <a:ext cx="75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변환</a:t>
            </a:r>
            <a:endParaRPr lang="ko-KR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6232480" y="5784810"/>
            <a:ext cx="980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컴파일</a:t>
            </a:r>
            <a:endParaRPr lang="ko-KR" alt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8134452" y="5784810"/>
            <a:ext cx="75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실행</a:t>
            </a:r>
            <a:endParaRPr lang="ko-KR" altLang="en-US" sz="20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346558" y="4939498"/>
            <a:ext cx="1738183" cy="11203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Client</a:t>
            </a:r>
            <a:endParaRPr lang="ko-KR" altLang="en-US" sz="2000" dirty="0"/>
          </a:p>
        </p:txBody>
      </p:sp>
      <p:cxnSp>
        <p:nvCxnSpPr>
          <p:cNvPr id="27" name="직선 화살표 연결선 26"/>
          <p:cNvCxnSpPr>
            <a:stCxn id="24" idx="3"/>
            <a:endCxn id="6" idx="1"/>
          </p:cNvCxnSpPr>
          <p:nvPr/>
        </p:nvCxnSpPr>
        <p:spPr>
          <a:xfrm>
            <a:off x="3084741" y="5499671"/>
            <a:ext cx="886300" cy="1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49379" y="5784810"/>
            <a:ext cx="75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요청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8690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 smtClean="0"/>
              <a:t>2.1 JSP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6</a:t>
            </a:fld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파일 생성</a:t>
            </a:r>
            <a:endParaRPr lang="ko-KR" altLang="en-US" dirty="0"/>
          </a:p>
        </p:txBody>
      </p:sp>
      <p:pic>
        <p:nvPicPr>
          <p:cNvPr id="7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101850"/>
            <a:ext cx="6543675" cy="41719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814" y="2101850"/>
            <a:ext cx="3564994" cy="41719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189838" y="5107459"/>
            <a:ext cx="1837038" cy="263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045814" y="5009667"/>
            <a:ext cx="1058857" cy="361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9" idx="3"/>
          </p:cNvCxnSpPr>
          <p:nvPr/>
        </p:nvCxnSpPr>
        <p:spPr>
          <a:xfrm flipV="1">
            <a:off x="7026876" y="5191432"/>
            <a:ext cx="1018938" cy="47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106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 smtClean="0"/>
              <a:t>2.1 JSP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7</a:t>
            </a:fld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파일 작성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94" y="1865313"/>
            <a:ext cx="8277225" cy="46386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59644"/>
          <a:stretch/>
        </p:blipFill>
        <p:spPr>
          <a:xfrm>
            <a:off x="6441219" y="2607392"/>
            <a:ext cx="4462756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00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 smtClean="0"/>
              <a:t>2.1 JSP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8</a:t>
            </a:fld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변환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 파일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905829"/>
            <a:ext cx="7972873" cy="449315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759974" y="3429000"/>
            <a:ext cx="4336026" cy="4350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779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 smtClean="0"/>
              <a:t>2.2 </a:t>
            </a:r>
            <a:r>
              <a:rPr lang="ko-KR" altLang="en-US" dirty="0" smtClean="0"/>
              <a:t>자바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소스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9</a:t>
            </a:fld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_</a:t>
            </a:r>
            <a:r>
              <a:rPr lang="en-US" altLang="ko-KR" dirty="0" err="1" smtClean="0"/>
              <a:t>jspService</a:t>
            </a:r>
            <a:r>
              <a:rPr lang="en-US" altLang="ko-KR" dirty="0" smtClean="0"/>
              <a:t>( 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JSP </a:t>
            </a:r>
            <a:r>
              <a:rPr lang="ko-KR" altLang="en-US" dirty="0" smtClean="0"/>
              <a:t>가 실행될 때 마다 자동으로 호출되는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자바 소스를 변환하면 반드시 </a:t>
            </a:r>
            <a:r>
              <a:rPr lang="en-US" altLang="ko-KR" dirty="0" smtClean="0"/>
              <a:t>_</a:t>
            </a:r>
            <a:r>
              <a:rPr lang="en-US" altLang="ko-KR" dirty="0" err="1" smtClean="0"/>
              <a:t>jspService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공통 코드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JSP</a:t>
            </a:r>
            <a:r>
              <a:rPr lang="ko-KR" altLang="en-US" dirty="0" smtClean="0"/>
              <a:t>가 자바 소스 변환 될 때 </a:t>
            </a:r>
            <a:r>
              <a:rPr lang="en-US" altLang="ko-KR" dirty="0" smtClean="0"/>
              <a:t>_</a:t>
            </a:r>
            <a:r>
              <a:rPr lang="en-US" altLang="ko-KR" dirty="0" err="1" smtClean="0"/>
              <a:t>jserService</a:t>
            </a:r>
            <a:r>
              <a:rPr lang="en-US" altLang="ko-KR" dirty="0" smtClean="0"/>
              <a:t>( ) </a:t>
            </a:r>
            <a:r>
              <a:rPr lang="ko-KR" altLang="en-US" dirty="0" smtClean="0"/>
              <a:t>안에 항상 삽입 되는 코드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97" y="2671919"/>
            <a:ext cx="7439025" cy="8001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97" y="4407310"/>
            <a:ext cx="4886325" cy="1524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122" y="4257518"/>
            <a:ext cx="54102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34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Microsoft JhengHei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Microsoft JhengHei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953</Words>
  <Application>Microsoft Office PowerPoint</Application>
  <PresentationFormat>사용자 지정</PresentationFormat>
  <Paragraphs>402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분할</vt:lpstr>
      <vt:lpstr>8. JSP 프로그래밍</vt:lpstr>
      <vt:lpstr>1. JSP 개념</vt:lpstr>
      <vt:lpstr>1. 2 JSP 장점</vt:lpstr>
      <vt:lpstr>1.2 JSP 동작 원리</vt:lpstr>
      <vt:lpstr>1.2 JSP 동작 원리</vt:lpstr>
      <vt:lpstr>2.1 JSP 작성</vt:lpstr>
      <vt:lpstr>2.1 JSP 작성</vt:lpstr>
      <vt:lpstr>2.1 JSP 작성</vt:lpstr>
      <vt:lpstr>2.2 자바 서블릿 소스</vt:lpstr>
      <vt:lpstr>2.3 스크립트 기반 소스</vt:lpstr>
      <vt:lpstr>2.3 스크립트 기반 소스</vt:lpstr>
      <vt:lpstr>2.3 스크립트 기반 소스</vt:lpstr>
      <vt:lpstr>2.3 스크립트 기반 소스</vt:lpstr>
      <vt:lpstr>2.3 스크립트 기반 소스</vt:lpstr>
      <vt:lpstr>3.1 주석문</vt:lpstr>
      <vt:lpstr>3.2 지시자</vt:lpstr>
      <vt:lpstr>3.2 지시자(page)</vt:lpstr>
      <vt:lpstr>3.2 지시자(page)</vt:lpstr>
      <vt:lpstr>3.2 지시자(page)</vt:lpstr>
      <vt:lpstr>3.2 지시자(page)</vt:lpstr>
      <vt:lpstr>3.2 지시자(page)</vt:lpstr>
      <vt:lpstr>3.2 지시자(page)</vt:lpstr>
      <vt:lpstr>3.2 지시자(page)</vt:lpstr>
      <vt:lpstr>3.2 지시자(page)</vt:lpstr>
      <vt:lpstr>3.2 지시자(include)</vt:lpstr>
      <vt:lpstr>3.3 스크립트릿</vt:lpstr>
      <vt:lpstr>3.3 스크립트릿</vt:lpstr>
      <vt:lpstr>3.4 표현식</vt:lpstr>
      <vt:lpstr>3.4 표현식</vt:lpstr>
      <vt:lpstr>3.5 선언문</vt:lpstr>
      <vt:lpstr>3.5 선언문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EL(EXPRESSIO</dc:title>
  <dc:creator>admin</dc:creator>
  <cp:lastModifiedBy>admin</cp:lastModifiedBy>
  <cp:revision>112</cp:revision>
  <dcterms:created xsi:type="dcterms:W3CDTF">2022-07-12T04:31:09Z</dcterms:created>
  <dcterms:modified xsi:type="dcterms:W3CDTF">2022-07-20T00:14:51Z</dcterms:modified>
  <cp:version/>
</cp:coreProperties>
</file>