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693" r:id="rId2"/>
    <p:sldId id="647" r:id="rId3"/>
    <p:sldId id="697" r:id="rId4"/>
    <p:sldId id="705" r:id="rId5"/>
    <p:sldId id="706" r:id="rId6"/>
    <p:sldId id="713" r:id="rId7"/>
    <p:sldId id="714" r:id="rId8"/>
    <p:sldId id="715" r:id="rId9"/>
    <p:sldId id="717" r:id="rId10"/>
    <p:sldId id="700" r:id="rId11"/>
    <p:sldId id="703" r:id="rId12"/>
    <p:sldId id="707" r:id="rId13"/>
    <p:sldId id="708" r:id="rId14"/>
    <p:sldId id="709" r:id="rId15"/>
    <p:sldId id="718" r:id="rId16"/>
    <p:sldId id="720" r:id="rId17"/>
    <p:sldId id="719" r:id="rId18"/>
    <p:sldId id="721" r:id="rId19"/>
    <p:sldId id="722" r:id="rId20"/>
    <p:sldId id="723" r:id="rId21"/>
    <p:sldId id="724" r:id="rId22"/>
    <p:sldId id="725" r:id="rId23"/>
    <p:sldId id="726" r:id="rId24"/>
    <p:sldId id="728" r:id="rId25"/>
    <p:sldId id="727" r:id="rId26"/>
    <p:sldId id="729" r:id="rId27"/>
    <p:sldId id="730" r:id="rId28"/>
    <p:sldId id="734" r:id="rId29"/>
    <p:sldId id="731" r:id="rId30"/>
    <p:sldId id="735" r:id="rId31"/>
    <p:sldId id="736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695" r:id="rId49"/>
    <p:sldId id="754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B3"/>
    <a:srgbClr val="00B6AD"/>
    <a:srgbClr val="7D1416"/>
    <a:srgbClr val="262626"/>
    <a:srgbClr val="D7CCBE"/>
    <a:srgbClr val="333333"/>
    <a:srgbClr val="A5A5A5"/>
    <a:srgbClr val="872628"/>
    <a:srgbClr val="81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2" autoAdjust="0"/>
    <p:restoredTop sz="95714" autoAdjust="0"/>
  </p:normalViewPr>
  <p:slideViewPr>
    <p:cSldViewPr>
      <p:cViewPr varScale="1">
        <p:scale>
          <a:sx n="110" d="100"/>
          <a:sy n="110" d="100"/>
        </p:scale>
        <p:origin x="1032" y="77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영" userId="bbe7e9b3-d13e-4da1-958d-baad376ea1de" providerId="ADAL" clId="{2D6234E3-26E6-044A-9A74-EF02D54A4A1E}"/>
    <pc:docChg chg="undo custSel modSld">
      <pc:chgData name="김동영" userId="bbe7e9b3-d13e-4da1-958d-baad376ea1de" providerId="ADAL" clId="{2D6234E3-26E6-044A-9A74-EF02D54A4A1E}" dt="2022-08-10T08:30:07.747" v="187" actId="20577"/>
      <pc:docMkLst>
        <pc:docMk/>
      </pc:docMkLst>
      <pc:sldChg chg="modSp mod">
        <pc:chgData name="김동영" userId="bbe7e9b3-d13e-4da1-958d-baad376ea1de" providerId="ADAL" clId="{2D6234E3-26E6-044A-9A74-EF02D54A4A1E}" dt="2022-08-10T08:30:07.747" v="187" actId="20577"/>
        <pc:sldMkLst>
          <pc:docMk/>
          <pc:sldMk cId="782410252" sldId="638"/>
        </pc:sldMkLst>
        <pc:spChg chg="mod">
          <ac:chgData name="김동영" userId="bbe7e9b3-d13e-4da1-958d-baad376ea1de" providerId="ADAL" clId="{2D6234E3-26E6-044A-9A74-EF02D54A4A1E}" dt="2022-08-10T08:30:07.747" v="187" actId="20577"/>
          <ac:spMkLst>
            <pc:docMk/>
            <pc:sldMk cId="782410252" sldId="63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7/3/2023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3/7/2023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229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9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9285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79004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75403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슬라이드#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BE062-A064-069D-55E3-EDDD8155FE89}"/>
              </a:ext>
            </a:extLst>
          </p:cNvPr>
          <p:cNvSpPr txBox="1"/>
          <p:nvPr userDrawn="1"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TEAM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SHIELD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2471-0B06-E232-AC95-C81FDE7CCDA3}"/>
              </a:ext>
            </a:extLst>
          </p:cNvPr>
          <p:cNvSpPr txBox="1"/>
          <p:nvPr userDrawn="1"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@2023, HALLYM SECURITY TEAM</a:t>
            </a:r>
            <a:endParaRPr lang="en-JM" sz="800" b="0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0AA8C-B7ED-F990-563F-621E48BD3E0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CD0DB-DF9A-6434-7D75-E6F09C9DF086}"/>
              </a:ext>
            </a:extLst>
          </p:cNvPr>
          <p:cNvSpPr txBox="1"/>
          <p:nvPr userDrawn="1"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정보과학대학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씨애랑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D48CF12-FB24-3ED8-02E5-8BE60C55969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31750"/>
            <a:ext cx="0" cy="84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27EDD-3FD4-9D0B-A2E5-0B6E94075582}"/>
              </a:ext>
            </a:extLst>
          </p:cNvPr>
          <p:cNvSpPr txBox="1"/>
          <p:nvPr userDrawn="1"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 HALLYM SECURITY TEAM SHIELD 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FD1D1A8-5872-58AA-D714-85452696861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54165"/>
            <a:ext cx="27432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2569848-88F5-3C09-8AF3-C5B6824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815A2EA-EDCD-B712-FEB4-0BC13099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A0D78F-FCB9-F7BA-6F9B-15050C8836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5" y="4509297"/>
            <a:ext cx="535634" cy="535634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D64D8B4-5034-998B-C6EF-1965EE9BC78D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99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685800" y="1535430"/>
            <a:ext cx="7756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6D6C1B-28DD-6B0C-78D1-7CE8AC90951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B1219D-CF6C-73AB-FDBD-A7FBF4DC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</p:spPr>
        <p:txBody>
          <a:bodyPr anchor="ctr">
            <a:normAutofit/>
          </a:bodyPr>
          <a:lstStyle>
            <a:lvl1pPr algn="ctr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869A1B7-286A-F55E-703C-90FA5AFB936C}"/>
              </a:ext>
            </a:extLst>
          </p:cNvPr>
          <p:cNvCxnSpPr>
            <a:cxnSpLocks/>
          </p:cNvCxnSpPr>
          <p:nvPr userDrawn="1"/>
        </p:nvCxnSpPr>
        <p:spPr>
          <a:xfrm>
            <a:off x="1828800" y="2724150"/>
            <a:ext cx="56388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DC9A4-CE3E-3B2D-12C1-9FCDB878AAB5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16280" y="4936471"/>
            <a:ext cx="7741920" cy="5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05370" y="4825148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50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9A1D7-8B57-32F5-B35B-A86ACA265A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4529707"/>
            <a:ext cx="535433" cy="5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88" r:id="rId2"/>
    <p:sldLayoutId id="2147483667" r:id="rId3"/>
    <p:sldLayoutId id="214748371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1CD9-88A1-3B2A-EF9D-19B95E6A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보안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3EF53-79F1-6932-4F53-6C7F04E3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289"/>
            <a:ext cx="5029199" cy="362261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2023 . </a:t>
            </a:r>
            <a:r>
              <a:rPr lang="en-US" altLang="ko-KR" dirty="0" smtClean="0">
                <a:latin typeface="+mj-lt"/>
              </a:rPr>
              <a:t>07 </a:t>
            </a:r>
            <a:r>
              <a:rPr lang="en-US" altLang="ko-KR" dirty="0">
                <a:latin typeface="+mj-lt"/>
              </a:rPr>
              <a:t>. </a:t>
            </a:r>
            <a:r>
              <a:rPr lang="en-US" altLang="ko-KR" dirty="0" smtClean="0"/>
              <a:t>04 </a:t>
            </a:r>
            <a:r>
              <a:rPr lang="ko-KR" altLang="en-US" dirty="0"/>
              <a:t> </a:t>
            </a:r>
            <a:r>
              <a:rPr lang="ko-KR" altLang="en-US" dirty="0" smtClean="0"/>
              <a:t>하계 워크샵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 </a:t>
            </a:r>
            <a:r>
              <a:rPr lang="en-US" altLang="ko-KR" dirty="0" smtClean="0"/>
              <a:t>–  ( 1 )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8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63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네트워크 해킹 사건 사례가 계속해서 빈번하게 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 및 공공기관에 대한 해킹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국가기반시설에 대한 해킹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홈 네트워크에 대한 해킹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기기 해킹</a:t>
            </a:r>
            <a:endParaRPr lang="en-US" altLang="ko-KR" dirty="0" smtClean="0"/>
          </a:p>
          <a:p>
            <a:pPr marL="182562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VPN </a:t>
            </a:r>
            <a:r>
              <a:rPr lang="ko-KR" altLang="en-US" dirty="0" smtClean="0"/>
              <a:t>장비 공격</a:t>
            </a:r>
            <a:endParaRPr lang="en-US" altLang="ko-KR" dirty="0" smtClean="0"/>
          </a:p>
          <a:p>
            <a:pPr lvl="1"/>
            <a:r>
              <a:rPr lang="en-US" altLang="ko-KR" dirty="0"/>
              <a:t>VPN </a:t>
            </a:r>
            <a:r>
              <a:rPr lang="ko-KR" altLang="en-US" dirty="0"/>
              <a:t>장비들을 </a:t>
            </a:r>
            <a:r>
              <a:rPr lang="ko-KR" altLang="en-US" dirty="0" err="1"/>
              <a:t>타겟팅한</a:t>
            </a:r>
            <a:r>
              <a:rPr lang="ko-KR" altLang="en-US" dirty="0"/>
              <a:t> 공격</a:t>
            </a:r>
            <a:r>
              <a:rPr lang="en-US" altLang="ko-KR" dirty="0"/>
              <a:t>. VPN </a:t>
            </a:r>
            <a:r>
              <a:rPr lang="ko-KR" altLang="en-US" dirty="0"/>
              <a:t>장비 공격으로 네트 워크 안쪽으로 침투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850"/>
          <a:stretch/>
        </p:blipFill>
        <p:spPr>
          <a:xfrm>
            <a:off x="5791200" y="869329"/>
            <a:ext cx="2590800" cy="1550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52750"/>
            <a:ext cx="55134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886202"/>
          </a:xfrm>
        </p:spPr>
        <p:txBody>
          <a:bodyPr/>
          <a:lstStyle/>
          <a:p>
            <a:r>
              <a:rPr lang="ko-KR" altLang="en-US" dirty="0" smtClean="0"/>
              <a:t>공유기 해킹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공급망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1"/>
            <a:r>
              <a:rPr lang="ko-KR" altLang="en-US" sz="1000" dirty="0"/>
              <a:t>자사의 시스템 및 데이터에 접속할 수 잇는 외부 협력 업체 또는 공급업체를 통해 시스템을 </a:t>
            </a:r>
            <a:r>
              <a:rPr lang="ko-KR" altLang="en-US" sz="1000" dirty="0" smtClean="0"/>
              <a:t>침투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대형 </a:t>
            </a:r>
            <a:r>
              <a:rPr lang="ko-KR" altLang="en-US" sz="1000" dirty="0"/>
              <a:t>데이터 유출 사고 증가시키며</a:t>
            </a:r>
            <a:r>
              <a:rPr lang="en-US" altLang="ko-KR" sz="1000" dirty="0"/>
              <a:t>, </a:t>
            </a:r>
            <a:r>
              <a:rPr lang="ko-KR" altLang="en-US" sz="1000" dirty="0"/>
              <a:t>공급업체와의 관계 가 종료되어도</a:t>
            </a:r>
            <a:r>
              <a:rPr lang="en-US" altLang="ko-KR" sz="1000" dirty="0"/>
              <a:t>, </a:t>
            </a:r>
            <a:r>
              <a:rPr lang="ko-KR" altLang="en-US" sz="1000" dirty="0"/>
              <a:t>하드웨어 및 소프트웨어 </a:t>
            </a:r>
            <a:r>
              <a:rPr lang="ko-KR" altLang="en-US" sz="1000" dirty="0" err="1"/>
              <a:t>공급망에</a:t>
            </a:r>
            <a:r>
              <a:rPr lang="ko-KR" altLang="en-US" sz="1000" dirty="0"/>
              <a:t> 숨어 있을 수 있음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3011"/>
          <a:stretch/>
        </p:blipFill>
        <p:spPr>
          <a:xfrm>
            <a:off x="381000" y="1047751"/>
            <a:ext cx="5181600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76350"/>
            <a:ext cx="2614613" cy="223577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638800" y="742950"/>
            <a:ext cx="28956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아파트 </a:t>
            </a:r>
            <a:r>
              <a:rPr lang="ko-KR" altLang="en-US" dirty="0" err="1" smtClean="0"/>
              <a:t>월패드</a:t>
            </a:r>
            <a:r>
              <a:rPr lang="ko-KR" altLang="en-US" dirty="0" smtClean="0"/>
              <a:t> 해킹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34314" b="31176"/>
          <a:stretch/>
        </p:blipFill>
        <p:spPr>
          <a:xfrm>
            <a:off x="4635712" y="4095750"/>
            <a:ext cx="2679488" cy="511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70423"/>
          <a:stretch/>
        </p:blipFill>
        <p:spPr>
          <a:xfrm>
            <a:off x="1676399" y="4116793"/>
            <a:ext cx="2883112" cy="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285750"/>
            <a:ext cx="8382000" cy="380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보안을 위한 네트워크 및 서버 디자인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Anti-</a:t>
            </a:r>
            <a:r>
              <a:rPr lang="en-US" altLang="ko-KR" dirty="0" err="1" smtClean="0"/>
              <a:t>DDoS</a:t>
            </a:r>
            <a:r>
              <a:rPr lang="en-US" altLang="ko-KR" dirty="0"/>
              <a:t>, </a:t>
            </a:r>
            <a:r>
              <a:rPr lang="en-US" altLang="ko-KR" dirty="0" smtClean="0"/>
              <a:t>Firewall, IDS </a:t>
            </a:r>
            <a:r>
              <a:rPr lang="en-US" altLang="ko-KR" dirty="0"/>
              <a:t>/ </a:t>
            </a:r>
            <a:r>
              <a:rPr lang="en-US" altLang="ko-KR" dirty="0" smtClean="0"/>
              <a:t>IPS, Web </a:t>
            </a:r>
            <a:r>
              <a:rPr lang="en-US" altLang="ko-KR" dirty="0"/>
              <a:t>Firewall </a:t>
            </a:r>
            <a:r>
              <a:rPr lang="en-US" altLang="ko-KR" dirty="0" smtClean="0"/>
              <a:t>, Web </a:t>
            </a:r>
            <a:r>
              <a:rPr lang="en-US" altLang="ko-KR" dirty="0"/>
              <a:t>Proxy ,</a:t>
            </a:r>
            <a:r>
              <a:rPr lang="en-US" altLang="ko-KR" dirty="0" smtClean="0"/>
              <a:t>NAT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  <a:p>
            <a:pPr marL="358775" lvl="2" indent="0">
              <a:buNone/>
            </a:pPr>
            <a:endParaRPr lang="en-US" altLang="ko-KR" dirty="0"/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패킷 보호를 위한 </a:t>
            </a:r>
            <a:r>
              <a:rPr lang="ko-KR" altLang="en-US" dirty="0" smtClean="0"/>
              <a:t>암호프로토콜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기업</a:t>
            </a:r>
            <a:r>
              <a:rPr lang="en-US" altLang="ko-KR" dirty="0"/>
              <a:t>(</a:t>
            </a:r>
            <a:r>
              <a:rPr lang="ko-KR" altLang="en-US" dirty="0"/>
              <a:t>네트워크 인프라</a:t>
            </a:r>
            <a:r>
              <a:rPr lang="en-US" altLang="ko-KR" dirty="0"/>
              <a:t>)</a:t>
            </a:r>
            <a:r>
              <a:rPr lang="ko-KR" altLang="en-US" dirty="0"/>
              <a:t>의 자산을 보호하기 위한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83160"/>
            <a:ext cx="1991513" cy="2045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83159"/>
            <a:ext cx="1866900" cy="20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5943600" cy="3886202"/>
          </a:xfrm>
        </p:spPr>
        <p:txBody>
          <a:bodyPr/>
          <a:lstStyle/>
          <a:p>
            <a:r>
              <a:rPr lang="ko-KR" altLang="en-US" sz="1200" dirty="0" smtClean="0"/>
              <a:t>오픈 소스 기반 방화벽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pfSense</a:t>
            </a:r>
            <a:endParaRPr lang="en-US" altLang="ko-KR" sz="1200" dirty="0"/>
          </a:p>
          <a:p>
            <a:pPr lvl="1"/>
            <a:r>
              <a:rPr lang="ko-KR" altLang="en-US" sz="1050" dirty="0" smtClean="0"/>
              <a:t>실제로 컴퓨터에 </a:t>
            </a:r>
            <a:r>
              <a:rPr lang="en-US" altLang="ko-KR" sz="1050" dirty="0" err="1" smtClean="0"/>
              <a:t>pfSense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로 방화벽을 설치할 수 있음</a:t>
            </a:r>
            <a:r>
              <a:rPr lang="en-US" altLang="ko-KR" sz="1050" dirty="0" smtClean="0"/>
              <a:t>.</a:t>
            </a:r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marL="182562" lvl="1" indent="0">
              <a:buNone/>
            </a:pPr>
            <a:endParaRPr lang="en-US" altLang="ko-KR" sz="1050" dirty="0"/>
          </a:p>
          <a:p>
            <a:pPr lvl="1"/>
            <a:r>
              <a:rPr lang="ko-KR" altLang="en-US" sz="1050" dirty="0" smtClean="0"/>
              <a:t>인라인 </a:t>
            </a:r>
            <a:r>
              <a:rPr lang="en-US" altLang="ko-KR" sz="1050" dirty="0" smtClean="0"/>
              <a:t>IDS(</a:t>
            </a:r>
            <a:r>
              <a:rPr lang="ko-KR" altLang="en-US" sz="1050" dirty="0" smtClean="0"/>
              <a:t>침입 탐지 시스템</a:t>
            </a:r>
            <a:r>
              <a:rPr lang="en-US" altLang="ko-KR" sz="1050" dirty="0" smtClean="0"/>
              <a:t>), IPS(</a:t>
            </a:r>
            <a:r>
              <a:rPr lang="ko-KR" altLang="en-US" sz="1050" dirty="0" smtClean="0"/>
              <a:t>침입 차단 시스템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시스템 </a:t>
            </a:r>
            <a:r>
              <a:rPr lang="en-US" altLang="ko-KR" sz="1050" dirty="0" smtClean="0"/>
              <a:t>: Snort</a:t>
            </a:r>
          </a:p>
          <a:p>
            <a:pPr lvl="1"/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352550"/>
            <a:ext cx="2819400" cy="208716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648200" y="742950"/>
            <a:ext cx="4267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유해차단</a:t>
            </a:r>
            <a:r>
              <a:rPr lang="ko-KR" altLang="en-US" sz="1200" dirty="0" smtClean="0"/>
              <a:t> 시스템 </a:t>
            </a:r>
            <a:r>
              <a:rPr lang="en-US" altLang="ko-KR" sz="1200" dirty="0"/>
              <a:t>: </a:t>
            </a:r>
            <a:r>
              <a:rPr lang="en-US" altLang="ko-KR" sz="1200" dirty="0" err="1" smtClean="0"/>
              <a:t>SquidGuard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컴퓨터에 </a:t>
            </a:r>
            <a:r>
              <a:rPr lang="en-US" altLang="ko-KR" sz="1000" dirty="0" err="1"/>
              <a:t>SquidGuard</a:t>
            </a:r>
            <a:r>
              <a:rPr lang="ko-KR" altLang="en-US" sz="1000" dirty="0" smtClean="0"/>
              <a:t> 로 </a:t>
            </a:r>
            <a:r>
              <a:rPr lang="ko-KR" altLang="en-US" sz="1000" dirty="0" err="1" smtClean="0"/>
              <a:t>유해된</a:t>
            </a:r>
            <a:r>
              <a:rPr lang="ko-KR" altLang="en-US" sz="1000" dirty="0" smtClean="0"/>
              <a:t> 사이트 등을 차단할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56360"/>
            <a:ext cx="2102325" cy="2087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18" y="3945261"/>
            <a:ext cx="2795588" cy="7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3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4114800" cy="3886202"/>
          </a:xfrm>
        </p:spPr>
        <p:txBody>
          <a:bodyPr/>
          <a:lstStyle/>
          <a:p>
            <a:r>
              <a:rPr lang="ko-KR" altLang="en-US" dirty="0" smtClean="0"/>
              <a:t>네트워크 공격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정보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스캐닝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 </a:t>
            </a:r>
            <a:r>
              <a:rPr lang="ko-KR" altLang="en-US" dirty="0" smtClean="0"/>
              <a:t>포트 스캐닝</a:t>
            </a:r>
            <a:r>
              <a:rPr lang="en-US" altLang="ko-KR" dirty="0" smtClean="0"/>
              <a:t>, UDP </a:t>
            </a:r>
            <a:r>
              <a:rPr lang="ko-KR" altLang="en-US" dirty="0" smtClean="0"/>
              <a:t>포트 스캐닝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스니핑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스푸핑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ARP </a:t>
            </a:r>
            <a:r>
              <a:rPr lang="ko-KR" altLang="en-US" dirty="0" err="1" smtClean="0"/>
              <a:t>스푸핑</a:t>
            </a:r>
            <a:r>
              <a:rPr lang="en-US" altLang="ko-KR" dirty="0" smtClean="0"/>
              <a:t>, IP </a:t>
            </a:r>
            <a:r>
              <a:rPr lang="ko-KR" altLang="en-US" dirty="0" err="1" smtClean="0"/>
              <a:t>스푸핑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대역폭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고갈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계층 공격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네트워크 트래픽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및 공격 상황에 따른 트래픽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86150"/>
            <a:ext cx="2368740" cy="126682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0" y="739140"/>
            <a:ext cx="41148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보안 시각화</a:t>
            </a:r>
          </a:p>
          <a:p>
            <a:pPr lvl="1"/>
            <a:r>
              <a:rPr lang="ko-KR" altLang="en-US" dirty="0" smtClean="0"/>
              <a:t>로그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 로그 시각화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네트워크 침입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이상징후 탐지 시스템</a:t>
            </a:r>
          </a:p>
          <a:p>
            <a:pPr lvl="1"/>
            <a:r>
              <a:rPr lang="en-US" altLang="ko-KR" dirty="0"/>
              <a:t>Signature </a:t>
            </a:r>
            <a:r>
              <a:rPr lang="ko-KR" altLang="en-US" dirty="0"/>
              <a:t>기반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Anomaly </a:t>
            </a:r>
            <a:r>
              <a:rPr lang="ko-KR" altLang="en-US" dirty="0"/>
              <a:t>기반 공격 탐지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19150"/>
            <a:ext cx="2066925" cy="2066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809750"/>
            <a:ext cx="1557196" cy="91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6435"/>
          <a:stretch/>
        </p:blipFill>
        <p:spPr>
          <a:xfrm>
            <a:off x="5181600" y="3714750"/>
            <a:ext cx="3130691" cy="11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보안 요약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기밀성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서버와 클라이언트 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서버와 서버 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클라이언트와 클라이언트 간의 통신에서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허락되지 않은 사용자 또는 객체가 정보의 내용을 알 수 없도록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무결성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허락되지 않은 사용자 또는 객체가 통신을 통해 전달되는 정보를 함부로 수정할 수 없도록 하는 것임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가용성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허락된 사용자 또는 객체가 네트워크를 통해 정보에 접근하려고 할 때 방해 받지 않도록 하는 것임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서버 인증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클라이언트가 서버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해당 서버가 올바른 서버임을 확인하기 위한 </a:t>
            </a:r>
            <a:r>
              <a:rPr lang="ko-KR" altLang="en-US" dirty="0" err="1" smtClean="0"/>
              <a:t>인증임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클라이언트 인증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서버에 접근하는 클라이언트가 정당한 클라이언트인지를 확인하기 위한 </a:t>
            </a:r>
            <a:r>
              <a:rPr lang="ko-KR" altLang="en-US" dirty="0" err="1" smtClean="0"/>
              <a:t>인증임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777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모뎀이나 </a:t>
            </a:r>
            <a:r>
              <a:rPr lang="en-US" altLang="ko-KR" dirty="0"/>
              <a:t>LAN, </a:t>
            </a:r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 smtClean="0"/>
              <a:t>무선 매체 </a:t>
            </a:r>
            <a:r>
              <a:rPr lang="ko-KR" altLang="en-US" dirty="0"/>
              <a:t>등 통신설비를 갖춘 컴퓨터를 </a:t>
            </a:r>
            <a:r>
              <a:rPr lang="ko-KR" altLang="en-US" dirty="0" smtClean="0"/>
              <a:t>통해 서로 </a:t>
            </a:r>
            <a:r>
              <a:rPr lang="ko-KR" altLang="en-US" dirty="0"/>
              <a:t>연결하는 조직이나 체계 또는 </a:t>
            </a:r>
            <a:r>
              <a:rPr lang="ko-KR" altLang="en-US" dirty="0" smtClean="0"/>
              <a:t>통신망</a:t>
            </a:r>
            <a:endParaRPr lang="en-US" altLang="ko-KR" dirty="0" smtClean="0"/>
          </a:p>
          <a:p>
            <a:pPr lvl="2"/>
            <a:r>
              <a:rPr lang="ko-KR" altLang="en-US" u="sng" dirty="0" smtClean="0"/>
              <a:t>즉</a:t>
            </a:r>
            <a:r>
              <a:rPr lang="en-US" altLang="ko-KR" u="sng" dirty="0"/>
              <a:t>, </a:t>
            </a:r>
            <a:r>
              <a:rPr lang="ko-KR" altLang="en-US" u="sng" dirty="0"/>
              <a:t>통신설비들로 두 개 이상의 컴퓨터를 연결한 </a:t>
            </a:r>
            <a:r>
              <a:rPr lang="ko-KR" altLang="en-US" u="sng" dirty="0" smtClean="0"/>
              <a:t>것</a:t>
            </a:r>
            <a:endParaRPr lang="en-US" altLang="ko-KR" u="sng" dirty="0" smtClean="0"/>
          </a:p>
          <a:p>
            <a:pPr lvl="2"/>
            <a:endParaRPr lang="en-US" altLang="ko-KR" u="sng" dirty="0"/>
          </a:p>
          <a:p>
            <a:pPr lvl="1"/>
            <a:r>
              <a:rPr lang="ko-KR" altLang="en-US" dirty="0" smtClean="0"/>
              <a:t>네트워크가 제대로 구성되지 않을 때는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와 같은 저장 매체를 통해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전송함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다수의 컴퓨터를 한 개의 네트워크로 연결했을 때의 이점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공유가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관리가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여러모로 편의성이 향상됨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57381"/>
            <a:ext cx="3733800" cy="20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근거리 통신 </a:t>
            </a:r>
            <a:r>
              <a:rPr lang="en-US" altLang="ko-KR" dirty="0" smtClean="0"/>
              <a:t>(LAN)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근거리 </a:t>
            </a:r>
            <a:r>
              <a:rPr lang="ko-KR" altLang="en-US" dirty="0" smtClean="0"/>
              <a:t>통신망 </a:t>
            </a:r>
            <a:r>
              <a:rPr lang="en-US" altLang="ko-KR" dirty="0" smtClean="0"/>
              <a:t>(</a:t>
            </a:r>
            <a:r>
              <a:rPr lang="en-US" altLang="ko-KR" dirty="0"/>
              <a:t>LAN, Local Area Network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근거리 </a:t>
            </a:r>
            <a:r>
              <a:rPr lang="ko-KR" altLang="en-US" dirty="0"/>
              <a:t>통신망</a:t>
            </a:r>
            <a:r>
              <a:rPr lang="en-US" altLang="ko-KR" dirty="0"/>
              <a:t>(LAN)</a:t>
            </a:r>
            <a:r>
              <a:rPr lang="ko-KR" altLang="en-US" dirty="0"/>
              <a:t>은 한 건물이나 학교 내 </a:t>
            </a:r>
            <a:r>
              <a:rPr lang="ko-KR" altLang="en-US" dirty="0" smtClean="0"/>
              <a:t>캠퍼스 처럼 </a:t>
            </a:r>
            <a:r>
              <a:rPr lang="ko-KR" altLang="en-US" dirty="0"/>
              <a:t>비교적 가까운 지역에 한정된 </a:t>
            </a:r>
            <a:r>
              <a:rPr lang="ko-KR" altLang="en-US" dirty="0" smtClean="0"/>
              <a:t>통신망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뿐만 아니라 가까운 거리에 있는 프린터</a:t>
            </a:r>
            <a:r>
              <a:rPr lang="en-US" altLang="ko-KR" dirty="0"/>
              <a:t>, </a:t>
            </a:r>
            <a:r>
              <a:rPr lang="ko-KR" altLang="en-US" dirty="0" smtClean="0"/>
              <a:t>팩스</a:t>
            </a:r>
            <a:r>
              <a:rPr lang="en-US" altLang="ko-KR" dirty="0"/>
              <a:t>, </a:t>
            </a:r>
            <a:r>
              <a:rPr lang="ko-KR" altLang="en-US" dirty="0"/>
              <a:t>단말기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기타 </a:t>
            </a:r>
            <a:r>
              <a:rPr lang="ko-KR" altLang="en-US" dirty="0"/>
              <a:t>네트워크 장비들을 </a:t>
            </a:r>
            <a:r>
              <a:rPr lang="ko-KR" altLang="en-US" dirty="0" err="1" smtClean="0"/>
              <a:t>연결ㆍ접속하여</a:t>
            </a:r>
            <a:r>
              <a:rPr lang="ko-KR" altLang="en-US" dirty="0" smtClean="0"/>
              <a:t> </a:t>
            </a:r>
            <a:r>
              <a:rPr lang="ko-KR" altLang="en-US" dirty="0"/>
              <a:t>통신할 수 있도록 구성한 네트워크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근거리 통신망의 특징</a:t>
            </a:r>
            <a:endParaRPr lang="en-US" altLang="ko-KR" dirty="0" smtClean="0"/>
          </a:p>
          <a:p>
            <a:pPr lvl="1"/>
            <a:r>
              <a:rPr lang="ko-KR" altLang="en-US" dirty="0"/>
              <a:t>단일 기관의 소유로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km </a:t>
            </a:r>
            <a:r>
              <a:rPr lang="ko-KR" altLang="en-US" dirty="0"/>
              <a:t>범위 내의 지역으로 </a:t>
            </a:r>
            <a:r>
              <a:rPr lang="ko-KR" altLang="en-US" dirty="0" smtClean="0"/>
              <a:t>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좁은 </a:t>
            </a:r>
            <a:r>
              <a:rPr lang="ko-KR" altLang="en-US" dirty="0"/>
              <a:t>구간에서 통신하는 네트워크이기 때문에 </a:t>
            </a:r>
            <a:r>
              <a:rPr lang="ko-KR" altLang="en-US" dirty="0" smtClean="0"/>
              <a:t>전송지연시간이 </a:t>
            </a:r>
            <a:r>
              <a:rPr lang="ko-KR" altLang="en-US" dirty="0"/>
              <a:t>적고</a:t>
            </a:r>
            <a:r>
              <a:rPr lang="en-US" altLang="ko-KR" dirty="0"/>
              <a:t>, </a:t>
            </a:r>
            <a:r>
              <a:rPr lang="ko-KR" altLang="en-US" dirty="0"/>
              <a:t>양질의 통신회선을 사용하여 통신 품질도 </a:t>
            </a:r>
            <a:r>
              <a:rPr lang="ko-KR" altLang="en-US" dirty="0" smtClean="0"/>
              <a:t>우수함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기기에 상관없이 서로 통신이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</a:t>
            </a:r>
            <a:r>
              <a:rPr lang="ko-KR" altLang="en-US" dirty="0"/>
              <a:t>이외에도 프린터 등 주변장치를 쉽게 연결하여 </a:t>
            </a:r>
            <a:r>
              <a:rPr lang="ko-KR" altLang="en-US" dirty="0" smtClean="0"/>
              <a:t>사용할 </a:t>
            </a:r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확장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사용자들은 단일 매체로 </a:t>
            </a:r>
            <a:r>
              <a:rPr lang="ko-KR" altLang="en-US" dirty="0"/>
              <a:t>지연 없이 데이터를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전송 </a:t>
            </a:r>
            <a:r>
              <a:rPr lang="ko-KR" altLang="en-US" dirty="0"/>
              <a:t>특성이 좋은 </a:t>
            </a:r>
            <a:r>
              <a:rPr lang="ko-KR" altLang="en-US" dirty="0" smtClean="0"/>
              <a:t>매체 </a:t>
            </a:r>
            <a:r>
              <a:rPr lang="en-US" altLang="ko-KR" dirty="0" smtClean="0"/>
              <a:t>(</a:t>
            </a:r>
            <a:r>
              <a:rPr lang="ko-KR" altLang="en-US" dirty="0" err="1"/>
              <a:t>동축</a:t>
            </a:r>
            <a:r>
              <a:rPr lang="ko-KR" altLang="en-US" dirty="0"/>
              <a:t> 케이블</a:t>
            </a:r>
            <a:r>
              <a:rPr lang="en-US" altLang="ko-KR" dirty="0"/>
              <a:t>, </a:t>
            </a:r>
            <a:r>
              <a:rPr lang="ko-KR" altLang="en-US" dirty="0"/>
              <a:t>광섬유 케이블 등</a:t>
            </a:r>
            <a:r>
              <a:rPr lang="en-US" altLang="ko-KR" dirty="0"/>
              <a:t>)</a:t>
            </a:r>
            <a:r>
              <a:rPr lang="ko-KR" altLang="en-US" dirty="0"/>
              <a:t>들을 사용하여 신뢰성 있는 데이터를 전송할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보안 </a:t>
            </a:r>
            <a:r>
              <a:rPr lang="ko-KR" altLang="en-US" dirty="0"/>
              <a:t>기능과 사용자 통제 기능을 사용하여 외부 </a:t>
            </a:r>
            <a:r>
              <a:rPr lang="ko-KR" altLang="en-US" dirty="0" smtClean="0"/>
              <a:t>침입을 </a:t>
            </a:r>
            <a:r>
              <a:rPr lang="ko-KR" altLang="en-US" dirty="0"/>
              <a:t>체계적으로 관리할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525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700644"/>
            <a:ext cx="3657600" cy="533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2272145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네트워크 보안 소개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287655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네트워크 이해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4648200" y="1700644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(Protocol)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4648200" y="2310244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광역 통신 </a:t>
            </a:r>
            <a:r>
              <a:rPr lang="en-US" altLang="ko-KR" dirty="0" smtClean="0"/>
              <a:t>(WAN)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광역 </a:t>
            </a:r>
            <a:r>
              <a:rPr lang="ko-KR" altLang="en-US" dirty="0"/>
              <a:t>통신망</a:t>
            </a:r>
            <a:r>
              <a:rPr lang="en-US" altLang="ko-KR" dirty="0"/>
              <a:t>(WAN, Wide Area Network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개 이상의 근거리 네트워크가 넓은 지역에 걸쳐 연결되어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WAN</a:t>
            </a:r>
            <a:r>
              <a:rPr lang="ko-KR" altLang="en-US" dirty="0"/>
              <a:t>은 하나의 국가 및 국가와 국가 간을 연결하는 수백에서 수천 </a:t>
            </a:r>
            <a:r>
              <a:rPr lang="en-US" altLang="ko-KR" dirty="0"/>
              <a:t>km </a:t>
            </a:r>
            <a:r>
              <a:rPr lang="ko-KR" altLang="en-US" dirty="0"/>
              <a:t>이상의 범위가 넓은 네트워크를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</a:t>
            </a:r>
            <a:r>
              <a:rPr lang="ko-KR" altLang="en-US" dirty="0"/>
              <a:t>매일 사용하는 인터넷이 바로 </a:t>
            </a:r>
            <a:r>
              <a:rPr lang="en-US" altLang="ko-KR" dirty="0"/>
              <a:t>WAN</a:t>
            </a:r>
            <a:r>
              <a:rPr lang="ko-KR" altLang="en-US" dirty="0"/>
              <a:t>의 가장 대표적인 예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14550"/>
            <a:ext cx="4238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통신방식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컴퓨터에 데이터 전송 서비스를 제공하는 </a:t>
            </a:r>
            <a:r>
              <a:rPr lang="ko-KR" altLang="en-US" dirty="0" smtClean="0"/>
              <a:t>컴퓨터를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r>
              <a:rPr lang="ko-KR" altLang="en-US" dirty="0"/>
              <a:t>라 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서버에서 </a:t>
            </a:r>
            <a:r>
              <a:rPr lang="ko-KR" altLang="en-US" dirty="0"/>
              <a:t>보내주는 </a:t>
            </a:r>
            <a:r>
              <a:rPr lang="ko-KR" altLang="en-US" dirty="0" smtClean="0"/>
              <a:t>데이터 </a:t>
            </a:r>
            <a:r>
              <a:rPr lang="ko-KR" altLang="en-US" dirty="0"/>
              <a:t>서비스를 수신하는 컴퓨터를 클라이언트</a:t>
            </a:r>
            <a:r>
              <a:rPr lang="en-US" altLang="ko-KR" dirty="0"/>
              <a:t>(Client) </a:t>
            </a:r>
            <a:r>
              <a:rPr lang="ko-KR" altLang="en-US" dirty="0"/>
              <a:t>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서버는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에게 특정 서비스 요청을 받은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서비스를 </a:t>
            </a:r>
            <a:r>
              <a:rPr lang="ko-KR" altLang="en-US" dirty="0"/>
              <a:t>제공하는 </a:t>
            </a:r>
            <a:r>
              <a:rPr lang="ko-KR" altLang="en-US" dirty="0" smtClean="0"/>
              <a:t>시스템을 </a:t>
            </a:r>
            <a:r>
              <a:rPr lang="ko-KR" altLang="en-US" b="1" u="sng" dirty="0" smtClean="0"/>
              <a:t>‘</a:t>
            </a:r>
            <a:r>
              <a:rPr lang="ko-KR" altLang="en-US" b="1" u="sng" dirty="0"/>
              <a:t>클라이언트</a:t>
            </a:r>
            <a:r>
              <a:rPr lang="en-US" altLang="ko-KR" b="1" u="sng" dirty="0"/>
              <a:t>/</a:t>
            </a:r>
            <a:r>
              <a:rPr lang="ko-KR" altLang="en-US" b="1" u="sng" dirty="0" smtClean="0"/>
              <a:t>서버 </a:t>
            </a:r>
            <a:r>
              <a:rPr lang="ko-KR" altLang="en-US" b="1" u="sng" dirty="0"/>
              <a:t>시스템’</a:t>
            </a:r>
            <a:r>
              <a:rPr lang="ko-KR" altLang="en-US" dirty="0"/>
              <a:t> 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유니캐스트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(Unicast)</a:t>
            </a:r>
          </a:p>
          <a:p>
            <a:pPr lvl="1"/>
            <a:r>
              <a:rPr lang="ko-KR" altLang="en-US" dirty="0" smtClean="0"/>
              <a:t>네트워크에서 </a:t>
            </a:r>
            <a:r>
              <a:rPr lang="ko-KR" altLang="en-US" dirty="0"/>
              <a:t>가장 많이 사용되는 통신 방식으로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err="1" smtClean="0"/>
              <a:t>유니캐스트</a:t>
            </a:r>
            <a:r>
              <a:rPr lang="en-US" altLang="ko-KR" dirty="0"/>
              <a:t>(Unicast)</a:t>
            </a:r>
            <a:r>
              <a:rPr lang="ko-KR" altLang="en-US" dirty="0"/>
              <a:t>는 서버와 클라이언트 사이의 </a:t>
            </a:r>
            <a:r>
              <a:rPr lang="en-US" altLang="ko-KR" dirty="0"/>
              <a:t>1:1 </a:t>
            </a:r>
            <a:r>
              <a:rPr lang="ko-KR" altLang="en-US" dirty="0"/>
              <a:t>통신 방식을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</a:t>
            </a:r>
            <a:r>
              <a:rPr lang="en-US" altLang="ko-KR" dirty="0"/>
              <a:t>MAC (Media Access Control Address) </a:t>
            </a:r>
            <a:r>
              <a:rPr lang="ko-KR" altLang="en-US" dirty="0" smtClean="0"/>
              <a:t>주소와 수신</a:t>
            </a:r>
            <a:r>
              <a:rPr lang="ko-KR" altLang="en-US" dirty="0"/>
              <a:t>자</a:t>
            </a:r>
            <a:r>
              <a:rPr lang="ko-KR" altLang="en-US" dirty="0" smtClean="0"/>
              <a:t>의 </a:t>
            </a:r>
            <a:r>
              <a:rPr lang="en-US" altLang="ko-KR" dirty="0"/>
              <a:t>MAC </a:t>
            </a:r>
            <a:r>
              <a:rPr lang="ko-KR" altLang="en-US" dirty="0"/>
              <a:t>주소가 동일하다면 전송된 </a:t>
            </a:r>
            <a:r>
              <a:rPr lang="ko-KR" altLang="en-US" dirty="0" smtClean="0"/>
              <a:t>데이터를 수신함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56517"/>
            <a:ext cx="2213911" cy="1348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63242"/>
            <a:ext cx="1364786" cy="15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en-US" altLang="ko-KR" dirty="0"/>
              <a:t>(Broadcast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로컬 </a:t>
            </a:r>
            <a:r>
              <a:rPr lang="en-US" altLang="ko-KR" dirty="0"/>
              <a:t>LAN (</a:t>
            </a:r>
            <a:r>
              <a:rPr lang="ko-KR" altLang="en-US" dirty="0"/>
              <a:t>라우터로 </a:t>
            </a:r>
            <a:r>
              <a:rPr lang="ko-KR" altLang="en-US" dirty="0" smtClean="0"/>
              <a:t>구분된 </a:t>
            </a:r>
            <a:r>
              <a:rPr lang="ko-KR" altLang="en-US" dirty="0"/>
              <a:t>공간</a:t>
            </a:r>
            <a:r>
              <a:rPr lang="en-US" altLang="ko-KR" dirty="0"/>
              <a:t>)</a:t>
            </a:r>
            <a:r>
              <a:rPr lang="ko-KR" altLang="en-US" dirty="0"/>
              <a:t>에 있는 모든 네트워크 단말기에 데이터를 보내는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서버와 </a:t>
            </a:r>
            <a:r>
              <a:rPr lang="ko-KR" altLang="en-US" dirty="0"/>
              <a:t>클라이언트 간에 </a:t>
            </a:r>
            <a:r>
              <a:rPr lang="en-US" altLang="ko-KR" dirty="0"/>
              <a:t>1:N (1: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통신하는 데이터 </a:t>
            </a:r>
            <a:r>
              <a:rPr lang="ko-KR" altLang="en-US" dirty="0"/>
              <a:t>전송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브로드캐스트의</a:t>
            </a:r>
            <a:r>
              <a:rPr lang="ko-KR" altLang="en-US" dirty="0" smtClean="0"/>
              <a:t> </a:t>
            </a:r>
            <a:r>
              <a:rPr lang="en-US" altLang="ko-KR" dirty="0"/>
              <a:t>MAC </a:t>
            </a:r>
            <a:r>
              <a:rPr lang="ko-KR" altLang="en-US" dirty="0"/>
              <a:t>주소는 </a:t>
            </a:r>
            <a:r>
              <a:rPr lang="en-US" altLang="ko-KR" dirty="0" smtClean="0"/>
              <a:t>FF-FF-FF-FF-FF-FF </a:t>
            </a:r>
            <a:r>
              <a:rPr lang="ko-KR" altLang="en-US" dirty="0" smtClean="0"/>
              <a:t>로 고정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자신 </a:t>
            </a:r>
            <a:r>
              <a:rPr lang="ko-KR" altLang="en-US" dirty="0"/>
              <a:t>이외의 라우터 검색</a:t>
            </a:r>
            <a:r>
              <a:rPr lang="en-US" altLang="ko-KR" dirty="0"/>
              <a:t>, </a:t>
            </a:r>
            <a:r>
              <a:rPr lang="ko-KR" altLang="en-US" dirty="0" err="1"/>
              <a:t>라우터간의</a:t>
            </a:r>
            <a:r>
              <a:rPr lang="ko-KR" altLang="en-US" dirty="0"/>
              <a:t> 데이터 교환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서버에서 </a:t>
            </a:r>
            <a:r>
              <a:rPr lang="ko-KR" altLang="en-US" dirty="0"/>
              <a:t>서비스 제공을 위한 클라이언트들에게 </a:t>
            </a:r>
            <a:r>
              <a:rPr lang="ko-KR" altLang="en-US" dirty="0" smtClean="0"/>
              <a:t>알릴 </a:t>
            </a:r>
            <a:r>
              <a:rPr lang="ko-KR" altLang="en-US" dirty="0"/>
              <a:t>때와 같이 다양한 상황에서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C00000"/>
                </a:solidFill>
              </a:rPr>
              <a:t>불특정 </a:t>
            </a:r>
            <a:r>
              <a:rPr lang="ko-KR" altLang="en-US" b="1" u="sng" dirty="0">
                <a:solidFill>
                  <a:srgbClr val="C00000"/>
                </a:solidFill>
              </a:rPr>
              <a:t>다수에게 전송되는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서비스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pPr lvl="3"/>
            <a:r>
              <a:rPr lang="ko-KR" altLang="en-US" dirty="0" smtClean="0"/>
              <a:t>수신을 </a:t>
            </a:r>
            <a:r>
              <a:rPr lang="ko-KR" altLang="en-US" dirty="0"/>
              <a:t>원하지 않는 클라이언트들도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네트워크 </a:t>
            </a:r>
            <a:r>
              <a:rPr lang="ko-KR" altLang="en-US" dirty="0"/>
              <a:t>성능 저하를 가져올 수 있음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33752"/>
            <a:ext cx="2514600" cy="1220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56" y="2686051"/>
            <a:ext cx="4698256" cy="18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멀티캐스트 </a:t>
            </a:r>
            <a:r>
              <a:rPr lang="en-US" altLang="ko-KR" dirty="0"/>
              <a:t>(Multicast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브로드캐스트는</a:t>
            </a:r>
            <a:r>
              <a:rPr lang="ko-KR" altLang="en-US" dirty="0" smtClean="0"/>
              <a:t> </a:t>
            </a:r>
            <a:r>
              <a:rPr lang="ko-KR" altLang="en-US" dirty="0"/>
              <a:t>데이터를 무조건 </a:t>
            </a:r>
            <a:r>
              <a:rPr lang="en-US" altLang="ko-KR" dirty="0"/>
              <a:t>CPU</a:t>
            </a:r>
            <a:r>
              <a:rPr lang="ko-KR" altLang="en-US" dirty="0"/>
              <a:t>로 전송하기 때문에</a:t>
            </a:r>
            <a:r>
              <a:rPr lang="en-US" altLang="ko-KR" dirty="0"/>
              <a:t>, </a:t>
            </a:r>
            <a:r>
              <a:rPr lang="ko-KR" altLang="en-US" dirty="0"/>
              <a:t>컴퓨터 자체의 성능을 </a:t>
            </a:r>
            <a:r>
              <a:rPr lang="ko-KR" altLang="en-US" dirty="0" smtClean="0"/>
              <a:t>저하시킴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멀티캐스트는 </a:t>
            </a:r>
            <a:r>
              <a:rPr lang="ko-KR" altLang="en-US" dirty="0"/>
              <a:t>특정 그룹에게만 전송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b="1" u="sng" dirty="0" err="1" smtClean="0"/>
              <a:t>브로드캐스트처럼</a:t>
            </a:r>
            <a:r>
              <a:rPr lang="ko-KR" altLang="en-US" b="1" u="sng" dirty="0" smtClean="0"/>
              <a:t> </a:t>
            </a:r>
            <a:r>
              <a:rPr lang="ko-KR" altLang="en-US" b="1" u="sng" dirty="0" err="1"/>
              <a:t>전송받을</a:t>
            </a:r>
            <a:r>
              <a:rPr lang="ko-KR" altLang="en-US" b="1" u="sng" dirty="0"/>
              <a:t> 필요가 없는 컴퓨터에 보내지 않아도 됨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18" y="1885950"/>
            <a:ext cx="5338763" cy="26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(Protocol)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42107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(Protocol)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프로토콜에 대한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</a:t>
            </a:r>
            <a:r>
              <a:rPr lang="ko-KR" altLang="en-US" dirty="0"/>
              <a:t>컴퓨터 사이에서 메시지를 전달하는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프로토콜의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u="sng" dirty="0" smtClean="0"/>
              <a:t>구문</a:t>
            </a:r>
            <a:r>
              <a:rPr lang="en-US" altLang="ko-KR" u="sng" dirty="0"/>
              <a:t>(Syntax): </a:t>
            </a:r>
            <a:r>
              <a:rPr lang="ko-KR" altLang="en-US" u="sng" dirty="0"/>
              <a:t>데이터의 구조나 포맷을 </a:t>
            </a:r>
            <a:r>
              <a:rPr lang="ko-KR" altLang="en-US" u="sng" dirty="0" smtClean="0"/>
              <a:t>의미</a:t>
            </a:r>
            <a:endParaRPr lang="en-US" altLang="ko-KR" u="sng" dirty="0" smtClean="0"/>
          </a:p>
          <a:p>
            <a:pPr lvl="2"/>
            <a:r>
              <a:rPr lang="ko-KR" altLang="en-US" u="sng" dirty="0" smtClean="0"/>
              <a:t>의미</a:t>
            </a:r>
            <a:r>
              <a:rPr lang="en-US" altLang="ko-KR" u="sng" dirty="0"/>
              <a:t>(Semantics): </a:t>
            </a:r>
            <a:r>
              <a:rPr lang="ko-KR" altLang="en-US" u="sng" dirty="0"/>
              <a:t>전송되는 데이터의 각 부분이 무엇 을 뜻하는지를 알 수 있게 미리 정해둔 </a:t>
            </a:r>
            <a:r>
              <a:rPr lang="ko-KR" altLang="en-US" u="sng" dirty="0" smtClean="0"/>
              <a:t>규칙</a:t>
            </a:r>
            <a:endParaRPr lang="en-US" altLang="ko-KR" u="sng" dirty="0" smtClean="0"/>
          </a:p>
          <a:p>
            <a:pPr lvl="3"/>
            <a:r>
              <a:rPr lang="en-US" altLang="ko-KR" b="1" dirty="0" smtClean="0"/>
              <a:t>(</a:t>
            </a:r>
            <a:r>
              <a:rPr lang="ko-KR" altLang="en-US" b="1" dirty="0"/>
              <a:t>데이터 자체뿐만 아니라 오류 제어</a:t>
            </a:r>
            <a:r>
              <a:rPr lang="en-US" altLang="ko-KR" b="1" dirty="0"/>
              <a:t>, </a:t>
            </a:r>
            <a:r>
              <a:rPr lang="ko-KR" altLang="en-US" b="1" dirty="0" smtClean="0"/>
              <a:t>동기 </a:t>
            </a:r>
            <a:r>
              <a:rPr lang="ko-KR" altLang="en-US" b="1" dirty="0"/>
              <a:t>제어</a:t>
            </a:r>
            <a:r>
              <a:rPr lang="en-US" altLang="ko-KR" b="1" dirty="0"/>
              <a:t>, </a:t>
            </a:r>
            <a:r>
              <a:rPr lang="ko-KR" altLang="en-US" b="1" dirty="0"/>
              <a:t>흐름 제어를 포함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순서</a:t>
            </a:r>
            <a:r>
              <a:rPr lang="en-US" altLang="ko-KR" dirty="0"/>
              <a:t>(Timing): </a:t>
            </a:r>
            <a:r>
              <a:rPr lang="ko-KR" altLang="en-US" dirty="0"/>
              <a:t>어떤 데이터를 보낼 </a:t>
            </a:r>
            <a:r>
              <a:rPr lang="ko-KR" altLang="en-US" dirty="0" err="1"/>
              <a:t>것인지와</a:t>
            </a:r>
            <a:r>
              <a:rPr lang="ko-KR" altLang="en-US" dirty="0"/>
              <a:t> 얼마나 빠르게 데이터를 보낼 것인지 정의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786223"/>
            <a:ext cx="3905250" cy="18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프로토콜 </a:t>
            </a:r>
            <a:r>
              <a:rPr lang="en-US" altLang="ko-KR" dirty="0"/>
              <a:t>(Protocol)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프로토콜의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</a:t>
            </a:r>
            <a:r>
              <a:rPr lang="ko-KR" altLang="en-US" dirty="0"/>
              <a:t>설정</a:t>
            </a:r>
            <a:r>
              <a:rPr lang="en-US" altLang="ko-KR" dirty="0"/>
              <a:t>(Addressing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서로 </a:t>
            </a:r>
            <a:r>
              <a:rPr lang="ko-KR" altLang="en-US" dirty="0"/>
              <a:t>다른 시스템의 두 개체가 통신을 하는 경우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순서 </a:t>
            </a:r>
            <a:r>
              <a:rPr lang="ko-KR" altLang="en-US" dirty="0"/>
              <a:t>제어</a:t>
            </a:r>
            <a:r>
              <a:rPr lang="en-US" altLang="ko-KR" dirty="0"/>
              <a:t>(Sequence Control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프로토콜 </a:t>
            </a:r>
            <a:r>
              <a:rPr lang="ko-KR" altLang="en-US" dirty="0"/>
              <a:t>데이터 단위를 전송할 때 보내는 순서를 명시하는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연결 </a:t>
            </a:r>
            <a:r>
              <a:rPr lang="ko-KR" altLang="en-US" dirty="0"/>
              <a:t>지향형</a:t>
            </a:r>
            <a:r>
              <a:rPr lang="en-US" altLang="ko-KR" dirty="0"/>
              <a:t>(Connection-Oriented)</a:t>
            </a:r>
            <a:r>
              <a:rPr lang="ko-KR" altLang="en-US" dirty="0"/>
              <a:t>에만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대열의 단편화 및 재조합</a:t>
            </a:r>
            <a:r>
              <a:rPr lang="en-US" altLang="ko-KR" dirty="0"/>
              <a:t>(Fragmentation &amp; Reassembly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대용량 </a:t>
            </a:r>
            <a:r>
              <a:rPr lang="ko-KR" altLang="en-US" dirty="0"/>
              <a:t>파일을 전송할 때 </a:t>
            </a:r>
            <a:r>
              <a:rPr lang="ko-KR" altLang="en-US" b="1" dirty="0" smtClean="0"/>
              <a:t>작은 </a:t>
            </a:r>
            <a:r>
              <a:rPr lang="ko-KR" altLang="en-US" b="1" dirty="0"/>
              <a:t>단위로 나누어 전송한 뒤 </a:t>
            </a:r>
            <a:r>
              <a:rPr lang="ko-KR" altLang="en-US" b="1" dirty="0" smtClean="0"/>
              <a:t>전송 </a:t>
            </a:r>
            <a:r>
              <a:rPr lang="ko-KR" altLang="en-US" b="1" dirty="0"/>
              <a:t>받은 시스템에서 이를 </a:t>
            </a:r>
            <a:r>
              <a:rPr lang="ko-KR" altLang="en-US" b="1" dirty="0" smtClean="0"/>
              <a:t>재조합 </a:t>
            </a:r>
            <a:r>
              <a:rPr lang="ko-KR" altLang="en-US" dirty="0" smtClean="0"/>
              <a:t>해야 </a:t>
            </a:r>
            <a:r>
              <a:rPr lang="ko-KR" altLang="en-US" dirty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캡슐화</a:t>
            </a:r>
            <a:r>
              <a:rPr lang="en-US" altLang="ko-KR" dirty="0"/>
              <a:t>(Encapsulation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데이터에 </a:t>
            </a:r>
            <a:r>
              <a:rPr lang="ko-KR" altLang="en-US" dirty="0"/>
              <a:t>제어 정보를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연결 </a:t>
            </a:r>
            <a:r>
              <a:rPr lang="ko-KR" altLang="en-US" dirty="0"/>
              <a:t>제어</a:t>
            </a:r>
            <a:r>
              <a:rPr lang="en-US" altLang="ko-KR" dirty="0"/>
              <a:t>(Connection Control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연결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연결 해제에 대한 통제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흐름 제어</a:t>
            </a:r>
            <a:r>
              <a:rPr lang="en-US" altLang="ko-KR" dirty="0"/>
              <a:t>(Flow Control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송신측으로부터</a:t>
            </a:r>
            <a:r>
              <a:rPr lang="ko-KR" altLang="en-US" dirty="0" smtClean="0"/>
              <a:t> </a:t>
            </a:r>
            <a:r>
              <a:rPr lang="ko-KR" altLang="en-US" dirty="0"/>
              <a:t>데이터 양이나 속도를 조절하는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송신부와 </a:t>
            </a:r>
            <a:r>
              <a:rPr lang="ko-KR" altLang="en-US" dirty="0" err="1"/>
              <a:t>수신부의</a:t>
            </a:r>
            <a:r>
              <a:rPr lang="ko-KR" altLang="en-US" dirty="0"/>
              <a:t> 속도 차이 등으로 인한 정보 유실 방지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76548"/>
            <a:ext cx="3549951" cy="17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프로토콜 </a:t>
            </a:r>
            <a:r>
              <a:rPr lang="en-US" altLang="ko-KR" dirty="0"/>
              <a:t>(Protocol)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프로토콜의 기능</a:t>
            </a:r>
            <a:endParaRPr lang="en-US" altLang="ko-KR" dirty="0" smtClean="0"/>
          </a:p>
          <a:p>
            <a:pPr lvl="1"/>
            <a:r>
              <a:rPr lang="ko-KR" altLang="en-US" dirty="0"/>
              <a:t>오류 제어</a:t>
            </a:r>
            <a:r>
              <a:rPr lang="en-US" altLang="ko-KR" dirty="0"/>
              <a:t>(Error Control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개체에서 데이터 교환 시</a:t>
            </a:r>
            <a:r>
              <a:rPr lang="en-US" altLang="ko-KR" dirty="0"/>
              <a:t>, </a:t>
            </a:r>
            <a:r>
              <a:rPr lang="ko-KR" altLang="en-US" dirty="0"/>
              <a:t>오류가 발생 시 이를 </a:t>
            </a:r>
            <a:r>
              <a:rPr lang="ko-KR" altLang="en-US" dirty="0" smtClean="0"/>
              <a:t>제어함</a:t>
            </a:r>
            <a:endParaRPr lang="en-US" altLang="ko-KR" dirty="0"/>
          </a:p>
          <a:p>
            <a:pPr lvl="2"/>
            <a:r>
              <a:rPr lang="ko-KR" altLang="en-US" dirty="0" smtClean="0"/>
              <a:t>순서를 </a:t>
            </a:r>
            <a:r>
              <a:rPr lang="ko-KR" altLang="en-US" dirty="0"/>
              <a:t>검사하거나 특정 시간 안에 받지 못하면 재전송을 </a:t>
            </a:r>
            <a:r>
              <a:rPr lang="ko-KR" altLang="en-US" dirty="0" smtClean="0"/>
              <a:t>요구하는 </a:t>
            </a:r>
            <a:r>
              <a:rPr lang="ko-KR" altLang="en-US" dirty="0"/>
              <a:t>방식으로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동기화</a:t>
            </a:r>
            <a:r>
              <a:rPr lang="en-US" altLang="ko-KR" dirty="0"/>
              <a:t>(Synchronization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개체 간에 데이터를 전송할 때 각 개체는 특정 타이머 </a:t>
            </a:r>
            <a:r>
              <a:rPr lang="ko-KR" altLang="en-US" dirty="0" smtClean="0"/>
              <a:t>값이나 </a:t>
            </a:r>
            <a:r>
              <a:rPr lang="ko-KR" altLang="en-US" dirty="0"/>
              <a:t>윈도우 크기 등을 통해 동시에 정의된 인자 값을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다중화</a:t>
            </a:r>
            <a:r>
              <a:rPr lang="en-US" altLang="ko-KR" dirty="0"/>
              <a:t>(Multiplexing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통신 </a:t>
            </a:r>
            <a:r>
              <a:rPr lang="ko-KR" altLang="en-US" dirty="0"/>
              <a:t>선로 하나에서 여러 시스템을 동시에 통신하는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전송 서비스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우선순위 </a:t>
            </a:r>
            <a:r>
              <a:rPr lang="ko-KR" altLang="en-US" b="1" dirty="0"/>
              <a:t>결정</a:t>
            </a:r>
            <a:r>
              <a:rPr lang="en-US" altLang="ko-KR" b="1" dirty="0"/>
              <a:t>, </a:t>
            </a:r>
            <a:r>
              <a:rPr lang="ko-KR" altLang="en-US" b="1" dirty="0"/>
              <a:t>서비스 등급과 보안 요구 등을 제어</a:t>
            </a:r>
            <a:r>
              <a:rPr lang="ko-KR" altLang="en-US" dirty="0"/>
              <a:t>하는 </a:t>
            </a:r>
            <a:r>
              <a:rPr lang="ko-KR" altLang="en-US" dirty="0" smtClean="0"/>
              <a:t>서비스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4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43159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/>
              <a:t>OSI (Open System Interconnection) </a:t>
            </a:r>
            <a:r>
              <a:rPr lang="ko-KR" altLang="en-US" dirty="0" err="1"/>
              <a:t>네트워</a:t>
            </a:r>
            <a:r>
              <a:rPr lang="ko-KR" altLang="en-US" dirty="0"/>
              <a:t> 크 모델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/>
              <a:t>년대까지 여러 업체에서 자신들만의 네트워크 </a:t>
            </a:r>
            <a:r>
              <a:rPr lang="ko-KR" altLang="en-US" dirty="0" smtClean="0"/>
              <a:t>프로토콜들을 </a:t>
            </a:r>
            <a:r>
              <a:rPr lang="ko-KR" altLang="en-US" dirty="0"/>
              <a:t>사용하여 네트워크 통신을 </a:t>
            </a:r>
            <a:r>
              <a:rPr lang="ko-KR" altLang="en-US" dirty="0" smtClean="0"/>
              <a:t>수행함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ko-KR" altLang="en-US" dirty="0"/>
              <a:t>초 </a:t>
            </a:r>
            <a:r>
              <a:rPr lang="en-US" altLang="ko-KR" dirty="0" smtClean="0"/>
              <a:t>ISO (International Organization for Standardization)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여러 업체가 만든 시스템에 대한 상호 연동이 가능한 표준 네트워크 모델을 제정할 필요성을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OSI </a:t>
            </a:r>
            <a:r>
              <a:rPr lang="en-US" altLang="ko-KR" dirty="0"/>
              <a:t>7</a:t>
            </a:r>
            <a:r>
              <a:rPr lang="ko-KR" altLang="en-US" dirty="0"/>
              <a:t>계층 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57350"/>
            <a:ext cx="447093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B2015-FC54-C490-4754-98C9BAE8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90750"/>
            <a:ext cx="7277100" cy="43259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96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참조 모델에서의 정보 교환</a:t>
            </a:r>
            <a:r>
              <a:rPr lang="en-US" altLang="ko-KR" dirty="0"/>
              <a:t>(</a:t>
            </a:r>
            <a:r>
              <a:rPr lang="ko-KR" altLang="en-US" dirty="0"/>
              <a:t>캡슐화 및 </a:t>
            </a:r>
            <a:r>
              <a:rPr lang="ko-KR" altLang="en-US" dirty="0" err="1"/>
              <a:t>역캡슐화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49"/>
          <a:stretch/>
        </p:blipFill>
        <p:spPr>
          <a:xfrm>
            <a:off x="1600200" y="1161619"/>
            <a:ext cx="5960533" cy="35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계층</a:t>
            </a:r>
            <a:r>
              <a:rPr lang="en-US" altLang="ko-KR" dirty="0" smtClean="0"/>
              <a:t> :  </a:t>
            </a:r>
            <a:r>
              <a:rPr lang="en-US" altLang="ko-KR" dirty="0"/>
              <a:t>1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</a:t>
            </a:r>
            <a:r>
              <a:rPr lang="ko-KR" altLang="en-US" dirty="0"/>
              <a:t>장치를 연결하는 데 필요한 전기적</a:t>
            </a:r>
            <a:r>
              <a:rPr lang="en-US" altLang="ko-KR" dirty="0"/>
              <a:t>, </a:t>
            </a:r>
            <a:r>
              <a:rPr lang="ko-KR" altLang="en-US" dirty="0"/>
              <a:t>물리적 세부 사항 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 </a:t>
            </a:r>
            <a:r>
              <a:rPr lang="ko-KR" altLang="en-US" dirty="0"/>
              <a:t>계층 장치로는 허브</a:t>
            </a:r>
            <a:r>
              <a:rPr lang="en-US" altLang="ko-KR" dirty="0"/>
              <a:t>(Hub), </a:t>
            </a:r>
            <a:r>
              <a:rPr lang="ko-KR" altLang="en-US" dirty="0" err="1"/>
              <a:t>리피터</a:t>
            </a:r>
            <a:r>
              <a:rPr lang="en-US" altLang="ko-KR" dirty="0"/>
              <a:t>(Repeater) </a:t>
            </a:r>
            <a:r>
              <a:rPr lang="ko-KR" altLang="en-US" dirty="0"/>
              <a:t>가 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링크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en-US" altLang="ko-KR" dirty="0"/>
              <a:t>2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점대점</a:t>
            </a:r>
            <a:r>
              <a:rPr lang="en-US" altLang="ko-KR" dirty="0"/>
              <a:t>(Point-to-Point) </a:t>
            </a:r>
            <a:r>
              <a:rPr lang="ko-KR" altLang="en-US" dirty="0"/>
              <a:t>사이의 신뢰성 있는 전송을 </a:t>
            </a:r>
            <a:r>
              <a:rPr lang="ko-KR" altLang="en-US" dirty="0" smtClean="0"/>
              <a:t>보장하기 </a:t>
            </a:r>
            <a:r>
              <a:rPr lang="ko-KR" altLang="en-US" dirty="0"/>
              <a:t>위한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CRC </a:t>
            </a:r>
            <a:r>
              <a:rPr lang="ko-KR" altLang="en-US" dirty="0"/>
              <a:t>기반의 오류 제어와 흐름 제어가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</a:t>
            </a:r>
            <a:r>
              <a:rPr lang="ko-KR" altLang="en-US" dirty="0"/>
              <a:t>잘 알려진 예는 </a:t>
            </a:r>
            <a:r>
              <a:rPr lang="ko-KR" altLang="en-US" dirty="0" err="1" smtClean="0"/>
              <a:t>이더넷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네트워크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en-US" altLang="ko-KR" dirty="0"/>
              <a:t>3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노드를 거칠 때마다 경로를 찾아주는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라우팅</a:t>
            </a:r>
            <a:r>
              <a:rPr lang="en-US" altLang="ko-KR" dirty="0"/>
              <a:t>, </a:t>
            </a:r>
            <a:r>
              <a:rPr lang="ko-KR" altLang="en-US" dirty="0"/>
              <a:t>흐름 제어</a:t>
            </a:r>
            <a:r>
              <a:rPr lang="en-US" altLang="ko-KR" dirty="0"/>
              <a:t>, </a:t>
            </a:r>
            <a:r>
              <a:rPr lang="ko-KR" altLang="en-US" dirty="0"/>
              <a:t>단편화 </a:t>
            </a:r>
            <a:r>
              <a:rPr lang="en-US" altLang="ko-KR" dirty="0"/>
              <a:t>(Segmentation/</a:t>
            </a:r>
            <a:r>
              <a:rPr lang="en-US" altLang="ko-KR" dirty="0" err="1"/>
              <a:t>Desegmentation</a:t>
            </a:r>
            <a:r>
              <a:rPr lang="en-US" altLang="ko-KR" dirty="0"/>
              <a:t>), </a:t>
            </a:r>
            <a:r>
              <a:rPr lang="ko-KR" altLang="en-US" dirty="0"/>
              <a:t>오류 제어 등을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</a:t>
            </a:r>
            <a:r>
              <a:rPr lang="ko-KR" altLang="en-US" dirty="0"/>
              <a:t>예는 라우터로</a:t>
            </a:r>
            <a:r>
              <a:rPr lang="en-US" altLang="ko-KR" dirty="0"/>
              <a:t>, </a:t>
            </a:r>
            <a:r>
              <a:rPr lang="ko-KR" altLang="en-US" dirty="0"/>
              <a:t>이 계층에서 동작하는 스위치를 </a:t>
            </a:r>
            <a:r>
              <a:rPr lang="ko-KR" altLang="en-US" dirty="0" smtClean="0"/>
              <a:t>흔히 </a:t>
            </a:r>
            <a:r>
              <a:rPr lang="en-US" altLang="ko-KR" dirty="0"/>
              <a:t>L3 </a:t>
            </a:r>
            <a:r>
              <a:rPr lang="ko-KR" altLang="en-US" dirty="0" err="1"/>
              <a:t>스위치라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8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 </a:t>
            </a:r>
            <a:r>
              <a:rPr lang="en-US" altLang="ko-KR" dirty="0" smtClean="0"/>
              <a:t>: </a:t>
            </a:r>
            <a:r>
              <a:rPr lang="en-US" altLang="ko-KR" dirty="0"/>
              <a:t>4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양 </a:t>
            </a:r>
            <a:r>
              <a:rPr lang="ko-KR" altLang="en-US" dirty="0" err="1"/>
              <a:t>끝단</a:t>
            </a:r>
            <a:r>
              <a:rPr lang="ko-KR" altLang="en-US" dirty="0"/>
              <a:t> 사용자들이 신뢰성 있는 데이터를 주고받을 수 있게 </a:t>
            </a:r>
            <a:r>
              <a:rPr lang="ko-KR" altLang="en-US" dirty="0" smtClean="0"/>
              <a:t>하여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상위 </a:t>
            </a:r>
            <a:r>
              <a:rPr lang="ko-KR" altLang="en-US" dirty="0"/>
              <a:t>계층이 데이터 전달의 유효성이나 효율성을 고려 하지 않아도 되게 해줌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전송 </a:t>
            </a:r>
            <a:r>
              <a:rPr lang="ko-KR" altLang="en-US" dirty="0"/>
              <a:t>계층에서 동작하는 프로토콜 중 </a:t>
            </a:r>
            <a:r>
              <a:rPr lang="en-US" altLang="ko-KR" dirty="0"/>
              <a:t>TCP</a:t>
            </a:r>
            <a:r>
              <a:rPr lang="ko-KR" altLang="en-US" dirty="0"/>
              <a:t>는 연결 지향 </a:t>
            </a:r>
            <a:r>
              <a:rPr lang="en-US" altLang="ko-KR" dirty="0"/>
              <a:t>(Connection-Oriented)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세션 </a:t>
            </a:r>
            <a:r>
              <a:rPr lang="ko-KR" altLang="en-US" dirty="0"/>
              <a:t>계층</a:t>
            </a:r>
            <a:r>
              <a:rPr lang="en-US" altLang="ko-KR" dirty="0"/>
              <a:t>: 5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양 </a:t>
            </a:r>
            <a:r>
              <a:rPr lang="ko-KR" altLang="en-US" dirty="0" err="1"/>
              <a:t>끝단의</a:t>
            </a:r>
            <a:r>
              <a:rPr lang="ko-KR" altLang="en-US" dirty="0"/>
              <a:t> 응용 프로세스가 통신을 관리하기 위한 방법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TCP/IP </a:t>
            </a:r>
            <a:r>
              <a:rPr lang="ko-KR" altLang="en-US" dirty="0"/>
              <a:t>세션을 만들고 없애는 책임을 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표현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en-US" altLang="ko-KR" dirty="0"/>
              <a:t>6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시스템에서 </a:t>
            </a:r>
            <a:r>
              <a:rPr lang="ko-KR" altLang="en-US" dirty="0"/>
              <a:t>사용되는 코드 간의 번역을 담당 </a:t>
            </a:r>
            <a:endParaRPr lang="en-US" altLang="ko-KR" dirty="0"/>
          </a:p>
          <a:p>
            <a:pPr lvl="2"/>
            <a:r>
              <a:rPr lang="ko-KR" altLang="en-US" dirty="0" smtClean="0"/>
              <a:t>표현 </a:t>
            </a:r>
            <a:r>
              <a:rPr lang="ko-KR" altLang="en-US" dirty="0"/>
              <a:t>계층은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Format (</a:t>
            </a:r>
            <a:r>
              <a:rPr lang="ko-KR" altLang="en-US" dirty="0"/>
              <a:t>형식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정의함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응용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en-US" altLang="ko-KR" dirty="0"/>
              <a:t>7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사용자나 </a:t>
            </a:r>
            <a:r>
              <a:rPr lang="ko-KR" altLang="en-US" dirty="0"/>
              <a:t>응용 프로그램 사이에 데이터 교환을 가능하게 </a:t>
            </a:r>
            <a:r>
              <a:rPr lang="ko-KR" altLang="en-US" dirty="0" smtClean="0"/>
              <a:t>하는 계층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</a:t>
            </a:r>
            <a:r>
              <a:rPr lang="en-US" altLang="ko-KR" dirty="0"/>
              <a:t>, FTP, </a:t>
            </a:r>
            <a:r>
              <a:rPr lang="ko-KR" altLang="en-US" dirty="0"/>
              <a:t>터미널 서비스</a:t>
            </a:r>
            <a:r>
              <a:rPr lang="en-US" altLang="ko-KR" dirty="0"/>
              <a:t>, </a:t>
            </a:r>
            <a:r>
              <a:rPr lang="ko-KR" altLang="en-US" dirty="0"/>
              <a:t>메일 프로그램</a:t>
            </a:r>
            <a:r>
              <a:rPr lang="en-US" altLang="ko-KR" dirty="0"/>
              <a:t>, </a:t>
            </a:r>
            <a:r>
              <a:rPr lang="ko-KR" altLang="en-US" dirty="0"/>
              <a:t>디렉토리 서비스 등을 제공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66950"/>
            <a:ext cx="3124200" cy="17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5486400" cy="3886202"/>
          </a:xfrm>
        </p:spPr>
        <p:txBody>
          <a:bodyPr/>
          <a:lstStyle/>
          <a:p>
            <a:pPr algn="just"/>
            <a:r>
              <a:rPr lang="en-US" altLang="ko-KR" dirty="0"/>
              <a:t>OSI 7</a:t>
            </a:r>
            <a:r>
              <a:rPr lang="ko-KR" altLang="en-US" dirty="0"/>
              <a:t>계층 </a:t>
            </a:r>
            <a:r>
              <a:rPr lang="en-US" altLang="ko-KR" dirty="0"/>
              <a:t>vs. TCP/IP 4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r>
              <a:rPr lang="en-US" altLang="ko-KR" dirty="0" smtClean="0"/>
              <a:t>OSI</a:t>
            </a:r>
            <a:r>
              <a:rPr lang="ko-KR" altLang="en-US" dirty="0"/>
              <a:t>는 개념적인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</a:t>
            </a:r>
            <a:r>
              <a:rPr lang="ko-KR" altLang="en-US" dirty="0"/>
              <a:t>실제 구현에서 반드시 지킨다 고 볼 수 없음</a:t>
            </a:r>
            <a:r>
              <a:rPr lang="en-US" altLang="ko-KR" dirty="0" smtClean="0"/>
              <a:t>)</a:t>
            </a:r>
          </a:p>
          <a:p>
            <a:pPr lvl="2" algn="just"/>
            <a:r>
              <a:rPr lang="en-US" altLang="ko-KR" dirty="0" smtClean="0"/>
              <a:t>TCP/IP </a:t>
            </a:r>
            <a:r>
              <a:rPr lang="ko-KR" altLang="en-US" dirty="0"/>
              <a:t>프로토콜이 </a:t>
            </a:r>
            <a:r>
              <a:rPr lang="en-US" altLang="ko-KR" dirty="0"/>
              <a:t>OSI </a:t>
            </a:r>
            <a:r>
              <a:rPr lang="ko-KR" altLang="en-US" dirty="0"/>
              <a:t>모델보다 먼저 </a:t>
            </a:r>
            <a:r>
              <a:rPr lang="ko-KR" altLang="en-US" dirty="0" smtClean="0"/>
              <a:t>개발됨</a:t>
            </a:r>
            <a:endParaRPr lang="en-US" altLang="ko-KR" dirty="0" smtClean="0"/>
          </a:p>
          <a:p>
            <a:pPr lvl="2" algn="just"/>
            <a:r>
              <a:rPr lang="en-US" altLang="ko-KR" dirty="0" smtClean="0"/>
              <a:t>TCP/IP </a:t>
            </a:r>
            <a:r>
              <a:rPr lang="ko-KR" altLang="en-US" dirty="0"/>
              <a:t>프로토콜의 계층은 </a:t>
            </a:r>
            <a:r>
              <a:rPr lang="en-US" altLang="ko-KR" dirty="0"/>
              <a:t>OSI </a:t>
            </a:r>
            <a:r>
              <a:rPr lang="ko-KR" altLang="en-US" dirty="0"/>
              <a:t>모델의 계층과 정확하게 </a:t>
            </a:r>
            <a:r>
              <a:rPr lang="ko-KR" altLang="en-US" dirty="0" smtClean="0"/>
              <a:t>일치하지 않음</a:t>
            </a:r>
            <a:r>
              <a:rPr lang="en-US" altLang="ko-KR" dirty="0" smtClean="0"/>
              <a:t>.</a:t>
            </a:r>
          </a:p>
          <a:p>
            <a:pPr lvl="2" algn="just"/>
            <a:endParaRPr lang="en-US" altLang="ko-KR" dirty="0" smtClean="0"/>
          </a:p>
          <a:p>
            <a:pPr lvl="1" algn="just"/>
            <a:r>
              <a:rPr lang="ko-KR" altLang="en-US" dirty="0" smtClean="0"/>
              <a:t>두 계층을 비교할 </a:t>
            </a:r>
            <a:r>
              <a:rPr lang="ko-KR" altLang="en-US" dirty="0"/>
              <a:t>때 </a:t>
            </a:r>
            <a:r>
              <a:rPr lang="en-US" altLang="ko-KR" dirty="0" smtClean="0"/>
              <a:t>,</a:t>
            </a:r>
          </a:p>
          <a:p>
            <a:pPr lvl="2" algn="just"/>
            <a:r>
              <a:rPr lang="ko-KR" altLang="en-US" dirty="0" smtClean="0"/>
              <a:t>세션</a:t>
            </a:r>
            <a:r>
              <a:rPr lang="en-US" altLang="ko-KR" dirty="0" smtClean="0"/>
              <a:t>(</a:t>
            </a:r>
            <a:r>
              <a:rPr lang="en-US" altLang="ko-KR" dirty="0"/>
              <a:t>Session) </a:t>
            </a:r>
            <a:r>
              <a:rPr lang="ko-KR" altLang="en-US" dirty="0"/>
              <a:t>과 </a:t>
            </a:r>
            <a:r>
              <a:rPr lang="ko-KR" altLang="en-US" dirty="0" smtClean="0"/>
              <a:t>표현 </a:t>
            </a:r>
            <a:r>
              <a:rPr lang="en-US" altLang="ko-KR" dirty="0"/>
              <a:t>(presentation) 2</a:t>
            </a:r>
            <a:r>
              <a:rPr lang="ko-KR" altLang="en-US" dirty="0"/>
              <a:t>개의 </a:t>
            </a:r>
            <a:r>
              <a:rPr lang="ko-KR" altLang="en-US" dirty="0" smtClean="0"/>
              <a:t>계층이</a:t>
            </a:r>
            <a:endParaRPr lang="en-US" altLang="ko-KR" dirty="0" smtClean="0"/>
          </a:p>
          <a:p>
            <a:pPr lvl="3" algn="just"/>
            <a:r>
              <a:rPr lang="en-US" altLang="ko-KR" dirty="0" smtClean="0"/>
              <a:t>TCP/IP </a:t>
            </a:r>
            <a:r>
              <a:rPr lang="ko-KR" altLang="en-US" dirty="0" smtClean="0"/>
              <a:t>프로토콜 그룹에 </a:t>
            </a:r>
            <a:r>
              <a:rPr lang="ko-KR" altLang="en-US" dirty="0"/>
              <a:t>없다는 것을 알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2" algn="just"/>
            <a:r>
              <a:rPr lang="en-US" altLang="ko-KR" dirty="0" smtClean="0"/>
              <a:t>OSI</a:t>
            </a:r>
            <a:r>
              <a:rPr lang="ko-KR" altLang="en-US" dirty="0" smtClean="0"/>
              <a:t>는 </a:t>
            </a:r>
            <a:r>
              <a:rPr lang="ko-KR" altLang="en-US" dirty="0"/>
              <a:t>장비 개발과 통신 자체를 어떻게 표준으로 </a:t>
            </a:r>
            <a:r>
              <a:rPr lang="ko-KR" altLang="en-US" dirty="0" smtClean="0"/>
              <a:t>잡을지 </a:t>
            </a:r>
            <a:r>
              <a:rPr lang="ko-KR" altLang="en-US" dirty="0"/>
              <a:t>사용되는 </a:t>
            </a:r>
            <a:r>
              <a:rPr lang="ko-KR" altLang="en-US" dirty="0" smtClean="0"/>
              <a:t>반면에</a:t>
            </a:r>
            <a:r>
              <a:rPr lang="en-US" altLang="ko-KR" dirty="0" smtClean="0"/>
              <a:t>,</a:t>
            </a:r>
          </a:p>
          <a:p>
            <a:pPr lvl="3" algn="just"/>
            <a:r>
              <a:rPr lang="ko-KR" altLang="en-US" dirty="0" smtClean="0"/>
              <a:t> </a:t>
            </a:r>
            <a:r>
              <a:rPr lang="ko-KR" altLang="en-US" dirty="0"/>
              <a:t>실질적인 통신 자체는 </a:t>
            </a:r>
            <a:r>
              <a:rPr lang="en-US" altLang="ko-KR" dirty="0"/>
              <a:t>TCP/IP </a:t>
            </a:r>
            <a:r>
              <a:rPr lang="ko-KR" altLang="en-US" dirty="0" err="1" smtClean="0"/>
              <a:t>프토토콜을</a:t>
            </a:r>
            <a:r>
              <a:rPr lang="ko-KR" altLang="en-US" dirty="0" smtClean="0"/>
              <a:t> </a:t>
            </a:r>
            <a:r>
              <a:rPr lang="ko-KR" altLang="en-US" dirty="0"/>
              <a:t>사용함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123950"/>
            <a:ext cx="292400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물리계층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(Physical Layer)</a:t>
            </a:r>
          </a:p>
          <a:p>
            <a:pPr lvl="1"/>
            <a:r>
              <a:rPr lang="ko-KR" altLang="en-US" dirty="0" smtClean="0"/>
              <a:t>송신 </a:t>
            </a:r>
            <a:r>
              <a:rPr lang="ko-KR" altLang="en-US" dirty="0"/>
              <a:t>측의 물리 계층은 데이터 링크 계층에서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구성된 </a:t>
            </a:r>
            <a:r>
              <a:rPr lang="ko-KR" altLang="en-US" dirty="0" err="1"/>
              <a:t>비트열의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받아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전기적 </a:t>
            </a:r>
            <a:r>
              <a:rPr lang="ko-KR" altLang="en-US" b="1" dirty="0"/>
              <a:t>신호로 변환 한 후 </a:t>
            </a:r>
            <a:r>
              <a:rPr lang="ko-KR" altLang="en-US" b="1" dirty="0" smtClean="0"/>
              <a:t>전송 매체를 </a:t>
            </a:r>
            <a:r>
              <a:rPr lang="ko-KR" altLang="en-US" b="1" dirty="0"/>
              <a:t>통하여 수신 측에 </a:t>
            </a:r>
            <a:r>
              <a:rPr lang="ko-KR" altLang="en-US" b="1" dirty="0" smtClean="0"/>
              <a:t>보냄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수신 </a:t>
            </a:r>
            <a:r>
              <a:rPr lang="ko-KR" altLang="en-US" dirty="0"/>
              <a:t>측의 물리 계층은 송신 측에서 받은 전기 </a:t>
            </a:r>
            <a:r>
              <a:rPr lang="ko-KR" altLang="en-US" dirty="0" smtClean="0"/>
              <a:t>신호를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</a:t>
            </a:r>
            <a:r>
              <a:rPr lang="ko-KR" altLang="en-US" dirty="0" err="1"/>
              <a:t>비트열로</a:t>
            </a:r>
            <a:r>
              <a:rPr lang="ko-KR" altLang="en-US" dirty="0"/>
              <a:t> 복원하여 수신 측의 데이터 링크 </a:t>
            </a:r>
            <a:r>
              <a:rPr lang="ko-KR" altLang="en-US" dirty="0" smtClean="0"/>
              <a:t>계층에 전송함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err="1" smtClean="0"/>
              <a:t>리피터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네트워크를 연장하기 위한 장비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허브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스위치의 예전 형태로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최근의 스위칭 허브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허브를 더미 </a:t>
            </a:r>
            <a:r>
              <a:rPr lang="ko-KR" altLang="en-US" dirty="0" err="1" smtClean="0"/>
              <a:t>허브라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허브는 </a:t>
            </a:r>
            <a:r>
              <a:rPr lang="ko-KR" altLang="en-US" dirty="0"/>
              <a:t>스위치와 형태나 사용 방법이 같지만 패킷을 모든 </a:t>
            </a:r>
            <a:r>
              <a:rPr lang="ko-KR" altLang="en-US" dirty="0" smtClean="0"/>
              <a:t>곳에 </a:t>
            </a:r>
            <a:r>
              <a:rPr lang="ko-KR" altLang="en-US" dirty="0"/>
              <a:t>똑같이 복사해서 보내는 것이 다름</a:t>
            </a:r>
            <a:r>
              <a:rPr lang="en-US" altLang="ko-KR" dirty="0"/>
              <a:t>(</a:t>
            </a:r>
            <a:r>
              <a:rPr lang="ko-KR" altLang="en-US" dirty="0"/>
              <a:t>스위치는 목적지에만 데이터를 전송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52750"/>
            <a:ext cx="3751421" cy="19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데이터 링크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(</a:t>
            </a:r>
            <a:r>
              <a:rPr lang="en-US" altLang="ko-KR" dirty="0"/>
              <a:t>Data Link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물리적 </a:t>
            </a:r>
            <a:r>
              <a:rPr lang="ko-KR" altLang="en-US" dirty="0"/>
              <a:t>링크를 이용하여 신뢰성 있는 데이터를 전송 하는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네트워크를 </a:t>
            </a:r>
            <a:r>
              <a:rPr lang="ko-KR" altLang="en-US" dirty="0"/>
              <a:t>통해 데이터를 전송할 때 </a:t>
            </a:r>
            <a:r>
              <a:rPr lang="ko-KR" altLang="en-US" dirty="0" err="1"/>
              <a:t>전송로</a:t>
            </a:r>
            <a:r>
              <a:rPr lang="ko-KR" altLang="en-US" dirty="0"/>
              <a:t> 역할을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링크 계층에서는 비트를 </a:t>
            </a:r>
            <a:r>
              <a:rPr lang="ko-KR" altLang="en-US" b="1" dirty="0"/>
              <a:t>프레임이라는 논리적 </a:t>
            </a:r>
            <a:r>
              <a:rPr lang="ko-KR" altLang="en-US" b="1" dirty="0" smtClean="0"/>
              <a:t>단위로 구성함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간에 오류 없이 데이터를 </a:t>
            </a:r>
            <a:r>
              <a:rPr lang="ko-KR" altLang="en-US" dirty="0" smtClean="0"/>
              <a:t>전송하려고</a:t>
            </a:r>
            <a:endParaRPr lang="en-US" altLang="ko-KR" dirty="0" smtClean="0"/>
          </a:p>
          <a:p>
            <a:pPr lvl="3"/>
            <a:r>
              <a:rPr lang="ko-KR" altLang="en-US" b="1" dirty="0" smtClean="0"/>
              <a:t>네트워크 계층에서 </a:t>
            </a:r>
            <a:r>
              <a:rPr lang="ko-KR" altLang="en-US" b="1" dirty="0"/>
              <a:t>받은 데이터 단위</a:t>
            </a:r>
            <a:r>
              <a:rPr lang="en-US" altLang="ko-KR" b="1" dirty="0"/>
              <a:t>(</a:t>
            </a:r>
            <a:r>
              <a:rPr lang="ko-KR" altLang="en-US" b="1" dirty="0"/>
              <a:t>패킷</a:t>
            </a:r>
            <a:r>
              <a:rPr lang="en-US" altLang="ko-KR" b="1" dirty="0"/>
              <a:t>)</a:t>
            </a:r>
            <a:r>
              <a:rPr lang="ko-KR" altLang="en-US" b="1" dirty="0"/>
              <a:t>를 프레임으로 구성하여 물리 계층으로 </a:t>
            </a:r>
            <a:r>
              <a:rPr lang="ko-KR" altLang="en-US" b="1" dirty="0" smtClean="0"/>
              <a:t>전송함</a:t>
            </a:r>
            <a:endParaRPr lang="en-US" altLang="ko-KR" b="1" dirty="0" smtClean="0"/>
          </a:p>
          <a:p>
            <a:pPr lvl="3"/>
            <a:endParaRPr lang="en-US" altLang="ko-KR" b="1" dirty="0"/>
          </a:p>
          <a:p>
            <a:pPr lvl="2"/>
            <a:r>
              <a:rPr lang="ko-KR" altLang="en-US" dirty="0"/>
              <a:t>헤더의 끝에는 송신에 필요한 정보가 들어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트레일러에는 </a:t>
            </a:r>
            <a:r>
              <a:rPr lang="ko-KR" altLang="en-US" dirty="0"/>
              <a:t>오류를 검출하는 특별한 비트들이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b="1" dirty="0"/>
          </a:p>
          <a:p>
            <a:pPr lvl="2"/>
            <a:r>
              <a:rPr lang="ko-KR" altLang="en-US" dirty="0"/>
              <a:t>데이터 링크 계층의 물리적인 </a:t>
            </a:r>
            <a:r>
              <a:rPr lang="ko-KR" altLang="en-US" dirty="0" smtClean="0"/>
              <a:t>주소</a:t>
            </a:r>
            <a:endParaRPr lang="en-US" altLang="ko-KR" dirty="0"/>
          </a:p>
          <a:p>
            <a:pPr marL="3587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랜 </a:t>
            </a:r>
            <a:r>
              <a:rPr lang="ko-KR" altLang="en-US" dirty="0"/>
              <a:t>카드나 네트 워크 장비의 하드웨어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(</a:t>
            </a:r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62066"/>
            <a:ext cx="3341253" cy="10622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43" y="2064281"/>
            <a:ext cx="4192757" cy="27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/>
              <a:t>네트워크 계층</a:t>
            </a:r>
            <a:r>
              <a:rPr lang="en-US" altLang="ko-KR" dirty="0"/>
              <a:t>(Network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랜</a:t>
            </a:r>
            <a:r>
              <a:rPr lang="en-US" altLang="ko-KR" dirty="0"/>
              <a:t>(LAN)</a:t>
            </a:r>
            <a:r>
              <a:rPr lang="ko-KR" altLang="en-US" dirty="0"/>
              <a:t>을 벗어난 통신을 하기 위해 </a:t>
            </a:r>
            <a:r>
              <a:rPr lang="ko-KR" altLang="en-US" b="1" dirty="0"/>
              <a:t>네트워크 계층에 서 </a:t>
            </a:r>
            <a:r>
              <a:rPr lang="en-US" altLang="ko-KR" b="1" dirty="0"/>
              <a:t>IP </a:t>
            </a:r>
            <a:r>
              <a:rPr lang="ko-KR" altLang="en-US" b="1" dirty="0"/>
              <a:t>주소를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라우팅 </a:t>
            </a:r>
            <a:r>
              <a:rPr lang="ko-KR" altLang="en-US" dirty="0"/>
              <a:t>프로토콜을 사용하여 최적의 경로를 </a:t>
            </a:r>
            <a:r>
              <a:rPr lang="ko-KR" altLang="en-US" dirty="0" smtClean="0"/>
              <a:t>선택함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계층은 </a:t>
            </a:r>
            <a:r>
              <a:rPr lang="ko-KR" altLang="en-US" b="1" dirty="0"/>
              <a:t>데이터를 패킷 단위로 분할하여 </a:t>
            </a:r>
            <a:r>
              <a:rPr lang="ko-KR" altLang="en-US" b="1" dirty="0" smtClean="0"/>
              <a:t>전송한 </a:t>
            </a:r>
            <a:r>
              <a:rPr lang="ko-KR" altLang="en-US" b="1" dirty="0"/>
              <a:t>후 </a:t>
            </a:r>
            <a:r>
              <a:rPr lang="ko-KR" altLang="en-US" b="1" dirty="0" smtClean="0"/>
              <a:t>재결합함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네트워크 계층은 세 번째 </a:t>
            </a:r>
            <a:r>
              <a:rPr lang="ko-KR" altLang="en-US" dirty="0" smtClean="0"/>
              <a:t>계층으로</a:t>
            </a:r>
            <a:r>
              <a:rPr lang="en-US" altLang="ko-KR" dirty="0"/>
              <a:t>, </a:t>
            </a:r>
            <a:r>
              <a:rPr lang="ko-KR" altLang="en-US" dirty="0"/>
              <a:t>패킷을 송신 측에서 수신 측으로 </a:t>
            </a:r>
            <a:r>
              <a:rPr lang="ko-KR" altLang="en-US" dirty="0" smtClean="0"/>
              <a:t>전송함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네트워크 계층 프로토콜</a:t>
            </a:r>
            <a:endParaRPr lang="en-US" altLang="ko-KR" dirty="0" smtClean="0"/>
          </a:p>
          <a:p>
            <a:pPr lvl="2"/>
            <a:r>
              <a:rPr lang="en-US" altLang="ko-KR" dirty="0"/>
              <a:t>ARP (Address Resolution Protocol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전달하는 </a:t>
            </a:r>
            <a:r>
              <a:rPr lang="en-US" altLang="ko-KR" dirty="0"/>
              <a:t>IP </a:t>
            </a:r>
            <a:r>
              <a:rPr lang="ko-KR" altLang="en-US" dirty="0"/>
              <a:t>주소와 통신에 필요한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</a:t>
            </a:r>
            <a:r>
              <a:rPr lang="ko-KR" altLang="en-US" dirty="0"/>
              <a:t>알아내는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/>
              <a:t>IP (Internet Protocol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가장 </a:t>
            </a:r>
            <a:r>
              <a:rPr lang="ko-KR" altLang="en-US" dirty="0"/>
              <a:t>대표적인 네트워크 계층의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. </a:t>
            </a:r>
            <a:r>
              <a:rPr lang="ko-KR" altLang="en-US" dirty="0"/>
              <a:t>하위 계층의 서비스를 이용하여 두 노드 간의 데이터 전송 경로를 확립해주는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2819400" y="2800350"/>
            <a:ext cx="3565227" cy="21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계층 프로토콜 </a:t>
            </a:r>
            <a:r>
              <a:rPr lang="en-US" altLang="ko-KR" dirty="0" smtClean="0"/>
              <a:t>: IP (Internet Protocol)</a:t>
            </a:r>
          </a:p>
          <a:p>
            <a:pPr lvl="1"/>
            <a:r>
              <a:rPr lang="en-US" altLang="ko-KR" dirty="0"/>
              <a:t>IP (Internet Protocol) </a:t>
            </a:r>
            <a:r>
              <a:rPr lang="ko-KR" altLang="en-US" dirty="0"/>
              <a:t>주소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진수로</a:t>
            </a:r>
            <a:r>
              <a:rPr lang="en-US" altLang="ko-KR" dirty="0"/>
              <a:t>, 8</a:t>
            </a:r>
            <a:r>
              <a:rPr lang="ko-KR" altLang="en-US" dirty="0"/>
              <a:t>자리마다 점을 찍어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en-US" altLang="ko-KR" dirty="0"/>
              <a:t>, B, C, D, E </a:t>
            </a:r>
            <a:r>
              <a:rPr lang="ko-KR" altLang="en-US" dirty="0"/>
              <a:t>클래스로 구분하는데 각 클래스는 네트워크 </a:t>
            </a:r>
            <a:r>
              <a:rPr lang="ko-KR" altLang="en-US" dirty="0" smtClean="0"/>
              <a:t>부분과 </a:t>
            </a:r>
            <a:r>
              <a:rPr lang="ko-KR" altLang="en-US" dirty="0"/>
              <a:t>호스트 부분으로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en-US" altLang="ko-KR" dirty="0"/>
              <a:t>, B, C </a:t>
            </a:r>
            <a:r>
              <a:rPr lang="ko-KR" altLang="en-US" dirty="0"/>
              <a:t>클래스는 맨 앞부분에 시작하는 </a:t>
            </a:r>
            <a:r>
              <a:rPr lang="en-US" altLang="ko-KR" dirty="0"/>
              <a:t>2</a:t>
            </a:r>
            <a:r>
              <a:rPr lang="ko-KR" altLang="en-US" dirty="0"/>
              <a:t>진수 숫자에 따라 구분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350"/>
          <a:stretch/>
        </p:blipFill>
        <p:spPr>
          <a:xfrm>
            <a:off x="1905000" y="2269753"/>
            <a:ext cx="5153025" cy="18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(Internet Protocol) </a:t>
            </a:r>
            <a:r>
              <a:rPr lang="ko-KR" altLang="en-US" dirty="0"/>
              <a:t>주소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사설 네트워크 </a:t>
            </a:r>
            <a:r>
              <a:rPr lang="en-US" altLang="ko-KR" dirty="0" smtClean="0"/>
              <a:t>: </a:t>
            </a:r>
            <a:r>
              <a:rPr lang="ko-KR" altLang="en-US" dirty="0"/>
              <a:t>사설 네트워크는 공인 네트워크 주소 부족 현상을 해결하기 위해 많이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23950"/>
            <a:ext cx="3886200" cy="2043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47507"/>
            <a:ext cx="4643438" cy="9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계층 관련 장비</a:t>
            </a:r>
            <a:r>
              <a:rPr lang="en-US" altLang="ko-KR" dirty="0"/>
              <a:t>: </a:t>
            </a:r>
            <a:r>
              <a:rPr lang="ko-KR" altLang="en-US" dirty="0" smtClean="0"/>
              <a:t>라우터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네트워크의 </a:t>
            </a:r>
            <a:r>
              <a:rPr lang="ko-KR" altLang="en-US" dirty="0"/>
              <a:t>대표적인 장비로</a:t>
            </a:r>
            <a:r>
              <a:rPr lang="en-US" altLang="ko-KR" dirty="0"/>
              <a:t>, </a:t>
            </a:r>
            <a:r>
              <a:rPr lang="ko-KR" altLang="en-US" dirty="0"/>
              <a:t>게이트웨이라고도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논리적으로 </a:t>
            </a:r>
            <a:r>
              <a:rPr lang="ko-KR" altLang="en-US" dirty="0"/>
              <a:t>분리된 둘 이상의 네트워크를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로컬 </a:t>
            </a:r>
            <a:r>
              <a:rPr lang="ko-KR" altLang="en-US" b="1" dirty="0"/>
              <a:t>네트워크에서 </a:t>
            </a:r>
            <a:r>
              <a:rPr lang="ko-KR" altLang="en-US" b="1" dirty="0" err="1"/>
              <a:t>브로드캐스트를</a:t>
            </a:r>
            <a:r>
              <a:rPr lang="ko-KR" altLang="en-US" b="1" dirty="0"/>
              <a:t> 차단하여 </a:t>
            </a:r>
            <a:r>
              <a:rPr lang="ko-KR" altLang="en-US" b="1" dirty="0" smtClean="0"/>
              <a:t>네트워크를 분리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패킷의 </a:t>
            </a:r>
            <a:r>
              <a:rPr lang="ko-KR" altLang="en-US" b="1" dirty="0"/>
              <a:t>최적 경로를 찾기 위한 라우팅 테이블 </a:t>
            </a:r>
            <a:r>
              <a:rPr lang="ko-KR" altLang="en-US" b="1" dirty="0" smtClean="0"/>
              <a:t>구성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패킷을 </a:t>
            </a:r>
            <a:r>
              <a:rPr lang="ko-KR" altLang="en-US" dirty="0"/>
              <a:t>목적지까지 가장 빠르게 보내는 길잡이 역할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정적 라우팅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관리자 </a:t>
            </a:r>
            <a:r>
              <a:rPr lang="ko-KR" altLang="en-US" dirty="0"/>
              <a:t>권한으로 특정 경로를 통해서만 패킷이 지날 수 </a:t>
            </a:r>
            <a:r>
              <a:rPr lang="ko-KR" altLang="en-US" dirty="0" smtClean="0"/>
              <a:t>있도록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</a:t>
            </a:r>
            <a:r>
              <a:rPr lang="ko-KR" altLang="en-US" dirty="0"/>
              <a:t>변경사항이 발생하면 </a:t>
            </a:r>
            <a:r>
              <a:rPr lang="ko-KR" altLang="en-US" b="1" dirty="0"/>
              <a:t>라우팅 테이블을 수동으로 직접 고쳐야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보안이 </a:t>
            </a:r>
            <a:r>
              <a:rPr lang="ko-KR" altLang="en-US" dirty="0"/>
              <a:t>중요한 경우 </a:t>
            </a:r>
            <a:r>
              <a:rPr lang="ko-KR" altLang="en-US" dirty="0" smtClean="0"/>
              <a:t>선호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ko-KR" altLang="en-US" dirty="0" smtClean="0"/>
              <a:t>라우팅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라우터가 </a:t>
            </a:r>
            <a:r>
              <a:rPr lang="ko-KR" altLang="en-US" dirty="0"/>
              <a:t>네트워크 연결 상태를 스스로 파악하여 최적의 </a:t>
            </a:r>
            <a:r>
              <a:rPr lang="ko-KR" altLang="en-US" dirty="0" smtClean="0"/>
              <a:t>경로를 </a:t>
            </a:r>
            <a:r>
              <a:rPr lang="ko-KR" altLang="en-US" dirty="0"/>
              <a:t>선택해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네트워크 </a:t>
            </a:r>
            <a:r>
              <a:rPr lang="ko-KR" altLang="en-US" b="1" dirty="0"/>
              <a:t>연결 형태가 변경되어도 자동으로 문제를 해결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58" y="852419"/>
            <a:ext cx="2556818" cy="1281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33651"/>
            <a:ext cx="3027500" cy="16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정보보호의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정보보호에는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</a:t>
            </a:r>
            <a:r>
              <a:rPr lang="ko-KR" altLang="en-US" dirty="0"/>
              <a:t>지</a:t>
            </a:r>
            <a:r>
              <a:rPr lang="ko-KR" altLang="en-US" dirty="0" smtClean="0"/>
              <a:t> 목표가 존재함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가용성이 이에 해당함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정보보호 용어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기밀성 </a:t>
            </a:r>
            <a:r>
              <a:rPr lang="en-US" altLang="ko-KR" b="1" u="sng" dirty="0"/>
              <a:t>(Confidentiality)</a:t>
            </a:r>
            <a:r>
              <a:rPr lang="en-US" altLang="ko-KR" dirty="0"/>
              <a:t> - </a:t>
            </a:r>
            <a:r>
              <a:rPr lang="ko-KR" altLang="en-US" dirty="0"/>
              <a:t>허락 되지 않은 사용자가 정보의 내용을 알 수 없도록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무결성 </a:t>
            </a:r>
            <a:r>
              <a:rPr lang="en-US" altLang="ko-KR" b="1" u="sng" dirty="0"/>
              <a:t>(Integrity)</a:t>
            </a: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허락 되지 않은 사용자가 정보를 함부로 수정할 수 없도록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가용성 </a:t>
            </a:r>
            <a:r>
              <a:rPr lang="en-US" altLang="ko-KR" b="1" u="sng" dirty="0"/>
              <a:t>(Availability)</a:t>
            </a:r>
            <a:r>
              <a:rPr lang="en-US" altLang="ko-KR" dirty="0"/>
              <a:t> - </a:t>
            </a:r>
            <a:r>
              <a:rPr lang="ko-KR" altLang="en-US" dirty="0"/>
              <a:t>허락된 사용자가 정보에 접근 할 때</a:t>
            </a:r>
            <a:r>
              <a:rPr lang="en-US" altLang="ko-KR" dirty="0"/>
              <a:t>, </a:t>
            </a:r>
            <a:r>
              <a:rPr lang="ko-KR" altLang="en-US" dirty="0"/>
              <a:t>방해 받지 않도록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인증 </a:t>
            </a:r>
            <a:r>
              <a:rPr lang="en-US" altLang="ko-KR" b="1" dirty="0"/>
              <a:t>(Authentication) </a:t>
            </a:r>
            <a:r>
              <a:rPr lang="en-US" altLang="ko-KR" dirty="0"/>
              <a:t>- </a:t>
            </a:r>
            <a:r>
              <a:rPr lang="ko-KR" altLang="en-US" dirty="0"/>
              <a:t>허락된 사용자인지 아닌지를 구분할 수 있도록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책임성 </a:t>
            </a:r>
            <a:r>
              <a:rPr lang="en-US" altLang="ko-KR" b="1" dirty="0"/>
              <a:t>(Accountability) </a:t>
            </a:r>
            <a:r>
              <a:rPr lang="en-US" altLang="ko-KR" dirty="0"/>
              <a:t>- </a:t>
            </a:r>
            <a:r>
              <a:rPr lang="ko-KR" altLang="en-US" dirty="0"/>
              <a:t>정보보호사고 발생시</a:t>
            </a:r>
            <a:r>
              <a:rPr lang="en-US" altLang="ko-KR" dirty="0"/>
              <a:t>, </a:t>
            </a:r>
            <a:r>
              <a:rPr lang="ko-KR" altLang="en-US" dirty="0"/>
              <a:t>사고의 원인을 파악 및 추적 할 수 </a:t>
            </a:r>
            <a:r>
              <a:rPr lang="ko-KR" altLang="en-US" dirty="0" smtClean="0"/>
              <a:t>있어야 </a:t>
            </a:r>
            <a:r>
              <a:rPr lang="ko-KR" altLang="en-US" dirty="0"/>
              <a:t>함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14" t="10181"/>
          <a:stretch/>
        </p:blipFill>
        <p:spPr>
          <a:xfrm>
            <a:off x="2981461" y="1428750"/>
            <a:ext cx="3181078" cy="15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및 동적 라우팅의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8" y="1200150"/>
            <a:ext cx="636372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전송 계층</a:t>
            </a:r>
            <a:r>
              <a:rPr lang="en-US" altLang="ko-KR" dirty="0"/>
              <a:t>(Transport </a:t>
            </a:r>
            <a:r>
              <a:rPr lang="en-US" altLang="ko-KR" dirty="0" smtClean="0"/>
              <a:t>Layer)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/>
              <a:t>및 </a:t>
            </a:r>
            <a:r>
              <a:rPr lang="en-US" altLang="ko-KR" dirty="0"/>
              <a:t>UDP </a:t>
            </a:r>
            <a:r>
              <a:rPr lang="ko-KR" altLang="en-US" dirty="0"/>
              <a:t>와 관련된 계층으로 오류 복구와 흐름 제어 등을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시스템 간에 신뢰성 있는 데이터를 </a:t>
            </a:r>
            <a:r>
              <a:rPr lang="ko-KR" altLang="en-US" dirty="0" smtClean="0"/>
              <a:t>전송함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계층에서 온 데이터를 세션 계층의 </a:t>
            </a:r>
            <a:r>
              <a:rPr lang="ko-KR" altLang="en-US" dirty="0" smtClean="0"/>
              <a:t>어느 </a:t>
            </a:r>
            <a:r>
              <a:rPr lang="ko-KR" altLang="en-US" dirty="0"/>
              <a:t>애플리케이션에 보낼 것인지 판독하고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네트워크 </a:t>
            </a:r>
            <a:r>
              <a:rPr lang="ko-KR" altLang="en-US" dirty="0"/>
              <a:t>계층으로 전송할 경로를 </a:t>
            </a:r>
            <a:r>
              <a:rPr lang="ko-KR" altLang="en-US" dirty="0" smtClean="0"/>
              <a:t>선택함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전송 계층은 네 번째 </a:t>
            </a:r>
            <a:r>
              <a:rPr lang="ko-KR" altLang="en-US" dirty="0" smtClean="0"/>
              <a:t>계층으로 </a:t>
            </a:r>
            <a:r>
              <a:rPr lang="ko-KR" altLang="en-US" dirty="0"/>
              <a:t>시스템 종단 간에 투명한 데이터를 양방향으로 </a:t>
            </a:r>
            <a:r>
              <a:rPr lang="ko-KR" altLang="en-US" dirty="0" smtClean="0"/>
              <a:t>전송하는 </a:t>
            </a:r>
            <a:r>
              <a:rPr lang="ko-KR" altLang="en-US" dirty="0"/>
              <a:t>계층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90750"/>
            <a:ext cx="3962400" cy="25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 계층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계층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전송 계층</a:t>
                </a:r>
                <a:r>
                  <a:rPr lang="en-US" altLang="ko-KR" dirty="0"/>
                  <a:t>(Transport Layer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대표 </a:t>
                </a:r>
                <a:r>
                  <a:rPr lang="ko-KR" altLang="en-US" dirty="0"/>
                  <a:t>프로토콜은 </a:t>
                </a:r>
                <a:r>
                  <a:rPr lang="en-US" altLang="ko-KR" dirty="0"/>
                  <a:t>TCP (Transmission Control </a:t>
                </a:r>
                <a:r>
                  <a:rPr lang="en-US" altLang="ko-KR" dirty="0" smtClean="0"/>
                  <a:t>Protocol)</a:t>
                </a:r>
              </a:p>
              <a:p>
                <a:pPr lvl="2"/>
                <a:r>
                  <a:rPr lang="en-US" altLang="ko-KR" dirty="0" smtClean="0"/>
                  <a:t>TCP</a:t>
                </a:r>
                <a:r>
                  <a:rPr lang="ko-KR" altLang="en-US" dirty="0"/>
                  <a:t>가 가진 주소를 포트</a:t>
                </a:r>
                <a:r>
                  <a:rPr lang="en-US" altLang="ko-KR" dirty="0"/>
                  <a:t>(Port)</a:t>
                </a:r>
                <a:r>
                  <a:rPr lang="ko-KR" altLang="en-US" dirty="0"/>
                  <a:t>라 하며 </a:t>
                </a:r>
                <a:r>
                  <a:rPr lang="en-US" altLang="ko-KR" dirty="0"/>
                  <a:t>0~65535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− 1)</a:t>
                </a:r>
                <a:r>
                  <a:rPr lang="ko-KR" altLang="en-US" dirty="0"/>
                  <a:t>번까지 </a:t>
                </a:r>
                <a:r>
                  <a:rPr lang="ko-KR" altLang="en-US" dirty="0" smtClean="0"/>
                  <a:t>존재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0~1023</a:t>
                </a:r>
                <a:r>
                  <a:rPr lang="ko-KR" altLang="en-US" dirty="0"/>
                  <a:t>번 </a:t>
                </a:r>
                <a:r>
                  <a:rPr lang="en-US" altLang="ko-KR" dirty="0"/>
                  <a:t>(1,024)</a:t>
                </a:r>
                <a:r>
                  <a:rPr lang="ko-KR" altLang="en-US" dirty="0"/>
                  <a:t>을 잘 알려진 포트</a:t>
                </a:r>
                <a:r>
                  <a:rPr lang="en-US" altLang="ko-KR" dirty="0"/>
                  <a:t>(Well Known Port)</a:t>
                </a:r>
                <a:r>
                  <a:rPr lang="ko-KR" altLang="en-US" dirty="0"/>
                  <a:t>라고 부름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번 포트는 사용하지 않음</a:t>
                </a:r>
                <a:r>
                  <a:rPr lang="en-US" altLang="ko-KR" dirty="0" smtClean="0"/>
                  <a:t>).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포트 </a:t>
                </a:r>
                <a:r>
                  <a:rPr lang="ko-KR" altLang="en-US" dirty="0" smtClean="0"/>
                  <a:t>주소</a:t>
                </a:r>
                <a:endParaRPr lang="en-US" altLang="ko-KR" dirty="0" smtClean="0"/>
              </a:p>
              <a:p>
                <a:pPr lvl="3"/>
                <a:r>
                  <a:rPr lang="ko-KR" altLang="en-US" b="1" dirty="0" smtClean="0"/>
                  <a:t>수신 </a:t>
                </a:r>
                <a:r>
                  <a:rPr lang="ko-KR" altLang="en-US" b="1" dirty="0"/>
                  <a:t>지 </a:t>
                </a:r>
                <a:r>
                  <a:rPr lang="ko-KR" altLang="en-US" b="1" dirty="0" smtClean="0"/>
                  <a:t>컴퓨터까지 </a:t>
                </a:r>
                <a:r>
                  <a:rPr lang="ko-KR" altLang="en-US" b="1" dirty="0"/>
                  <a:t>전송하려면 </a:t>
                </a:r>
                <a:r>
                  <a:rPr lang="en-US" altLang="ko-KR" b="1" dirty="0"/>
                  <a:t>IP Address</a:t>
                </a:r>
                <a:r>
                  <a:rPr lang="ko-KR" altLang="en-US" b="1" dirty="0"/>
                  <a:t>와 </a:t>
                </a:r>
                <a:r>
                  <a:rPr lang="en-US" altLang="ko-KR" b="1" dirty="0"/>
                  <a:t>MAC Address </a:t>
                </a:r>
                <a:r>
                  <a:rPr lang="ko-KR" altLang="en-US" b="1" dirty="0"/>
                  <a:t>외에 포트 주소도 </a:t>
                </a:r>
                <a:r>
                  <a:rPr lang="ko-KR" altLang="en-US" b="1" dirty="0" smtClean="0"/>
                  <a:t>필요함</a:t>
                </a:r>
                <a:r>
                  <a:rPr lang="en-US" altLang="ko-KR" b="1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인터넷 </a:t>
                </a:r>
                <a:r>
                  <a:rPr lang="ko-KR" altLang="en-US" dirty="0"/>
                  <a:t>통신의 최종 목적은 한 프로세스가 다른 프로세스와 통신할 수 있도록 하는 것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" t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1" y="2686676"/>
            <a:ext cx="3810000" cy="1641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47950"/>
            <a:ext cx="3952803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포트 주소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포트는 </a:t>
            </a:r>
            <a:r>
              <a:rPr lang="en-US" altLang="ko-KR" b="1" dirty="0"/>
              <a:t>TCP</a:t>
            </a:r>
            <a:r>
              <a:rPr lang="ko-KR" altLang="en-US" b="1" dirty="0"/>
              <a:t>가 상위 계층으로 데이터를 </a:t>
            </a:r>
            <a:r>
              <a:rPr lang="ko-KR" altLang="en-US" b="1" dirty="0" smtClean="0"/>
              <a:t>전달하거나</a:t>
            </a:r>
            <a:r>
              <a:rPr lang="en-US" altLang="ko-KR" b="1" dirty="0" smtClean="0"/>
              <a:t>,</a:t>
            </a:r>
          </a:p>
          <a:p>
            <a:pPr lvl="2"/>
            <a:r>
              <a:rPr lang="ko-KR" altLang="en-US" b="1" dirty="0" smtClean="0"/>
              <a:t>상위 </a:t>
            </a:r>
            <a:r>
              <a:rPr lang="ko-KR" altLang="en-US" b="1" dirty="0"/>
              <a:t>계층에서 </a:t>
            </a:r>
            <a:r>
              <a:rPr lang="en-US" altLang="ko-KR" b="1" dirty="0"/>
              <a:t>TCP</a:t>
            </a:r>
            <a:r>
              <a:rPr lang="ko-KR" altLang="en-US" b="1" dirty="0"/>
              <a:t>로 데이터를 전달할 때 상호 간에 사용하는 </a:t>
            </a:r>
            <a:r>
              <a:rPr lang="ko-KR" altLang="en-US" b="1" dirty="0" smtClean="0"/>
              <a:t>데이터의 </a:t>
            </a:r>
            <a:r>
              <a:rPr lang="ko-KR" altLang="en-US" b="1" dirty="0"/>
              <a:t>이동 통로를 </a:t>
            </a:r>
            <a:r>
              <a:rPr lang="ko-KR" altLang="en-US" b="1" dirty="0" smtClean="0"/>
              <a:t>의미</a:t>
            </a:r>
            <a:endParaRPr lang="en-US" altLang="ko-KR" b="1" dirty="0" smtClean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r>
              <a:rPr lang="ko-KR" altLang="en-US" b="1" dirty="0" smtClean="0"/>
              <a:t>전송 </a:t>
            </a:r>
            <a:r>
              <a:rPr lang="ko-KR" altLang="en-US" b="1" dirty="0"/>
              <a:t>계층 </a:t>
            </a:r>
            <a:r>
              <a:rPr lang="ko-KR" altLang="en-US" b="1" dirty="0" smtClean="0"/>
              <a:t>프로토콜 </a:t>
            </a:r>
            <a:r>
              <a:rPr lang="en-US" altLang="ko-KR" b="1" dirty="0" smtClean="0"/>
              <a:t>: </a:t>
            </a:r>
            <a:r>
              <a:rPr lang="en-US" altLang="ko-KR" b="1" dirty="0"/>
              <a:t>TCP (Transmission Control Protocol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smtClean="0"/>
              <a:t>연결 </a:t>
            </a:r>
            <a:r>
              <a:rPr lang="ko-KR" altLang="en-US" b="1" dirty="0"/>
              <a:t>지향형 </a:t>
            </a:r>
            <a:r>
              <a:rPr lang="ko-KR" altLang="en-US" b="1" dirty="0" smtClean="0"/>
              <a:t>프로토콜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IP</a:t>
            </a:r>
            <a:r>
              <a:rPr lang="ko-KR" altLang="en-US" dirty="0"/>
              <a:t>와 함께 통신을 </a:t>
            </a:r>
            <a:r>
              <a:rPr lang="ko-KR" altLang="en-US" dirty="0" smtClean="0"/>
              <a:t>하는데 </a:t>
            </a:r>
            <a:r>
              <a:rPr lang="ko-KR" altLang="en-US" dirty="0"/>
              <a:t>필요한 가장 기본적인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신뢰성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</a:t>
            </a:r>
            <a:r>
              <a:rPr lang="ko-KR" altLang="en-US" dirty="0"/>
              <a:t>회선 연결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연결의 </a:t>
            </a:r>
            <a:r>
              <a:rPr lang="ko-KR" altLang="en-US" dirty="0"/>
              <a:t>설정과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 err="1" smtClean="0"/>
              <a:t>체크섬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 </a:t>
            </a:r>
            <a:r>
              <a:rPr lang="ko-KR" altLang="en-US" dirty="0"/>
              <a:t>초과와 </a:t>
            </a:r>
            <a:r>
              <a:rPr lang="ko-KR" altLang="en-US" dirty="0" smtClean="0"/>
              <a:t>재전송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흐름 제어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582" r="5606"/>
          <a:stretch/>
        </p:blipFill>
        <p:spPr>
          <a:xfrm>
            <a:off x="5029200" y="2228146"/>
            <a:ext cx="358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전송 계층</a:t>
            </a:r>
            <a:r>
              <a:rPr lang="en-US" altLang="ko-KR" dirty="0"/>
              <a:t>(Transport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전송 </a:t>
            </a:r>
            <a:r>
              <a:rPr lang="ko-KR" altLang="en-US" dirty="0"/>
              <a:t>계층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: </a:t>
            </a:r>
            <a:r>
              <a:rPr lang="en-US" altLang="ko-KR" dirty="0"/>
              <a:t>TCP (Transmission Control Protocol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연결 </a:t>
            </a:r>
            <a:r>
              <a:rPr lang="ko-KR" altLang="en-US" dirty="0"/>
              <a:t>설정</a:t>
            </a:r>
            <a:r>
              <a:rPr lang="en-US" altLang="ko-KR" dirty="0"/>
              <a:t>(Three-Way Handshaking) </a:t>
            </a:r>
            <a:r>
              <a:rPr lang="ko-KR" altLang="en-US" dirty="0"/>
              <a:t>및 해제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04950"/>
            <a:ext cx="6686550" cy="30127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48600" y="447675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네트워크 계층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전송 </a:t>
            </a:r>
            <a:r>
              <a:rPr lang="ko-KR" altLang="en-US" dirty="0"/>
              <a:t>계층 프로토콜</a:t>
            </a:r>
            <a:r>
              <a:rPr lang="en-US" altLang="ko-KR" dirty="0"/>
              <a:t>: UDP (User Datagram Protocol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1" dirty="0" err="1" smtClean="0"/>
              <a:t>비연결</a:t>
            </a:r>
            <a:r>
              <a:rPr lang="ko-KR" altLang="en-US" b="1" dirty="0" smtClean="0"/>
              <a:t> </a:t>
            </a:r>
            <a:r>
              <a:rPr lang="ko-KR" altLang="en-US" b="1" dirty="0"/>
              <a:t>지향형 </a:t>
            </a:r>
            <a:r>
              <a:rPr lang="ko-KR" altLang="en-US" b="1" dirty="0" smtClean="0"/>
              <a:t>프로토콜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상대방이 </a:t>
            </a:r>
            <a:r>
              <a:rPr lang="ko-KR" altLang="en-US" dirty="0"/>
              <a:t>보낸 응답을 확인하지 않아 네트워크에 부하를 주지 않음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전송 </a:t>
            </a:r>
            <a:r>
              <a:rPr lang="ko-KR" altLang="en-US" dirty="0"/>
              <a:t>데이터의 신뢰성이 없어 수신한 데이터의 무결성 보장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UDP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비연결</a:t>
            </a:r>
            <a:r>
              <a:rPr lang="ko-KR" altLang="en-US" dirty="0" smtClean="0"/>
              <a:t> 지향형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</a:t>
            </a:r>
            <a:r>
              <a:rPr lang="ko-KR" altLang="en-US" dirty="0"/>
              <a:t>부하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비신뢰성</a:t>
            </a:r>
            <a:endParaRPr lang="en-US" altLang="ko-KR" dirty="0"/>
          </a:p>
          <a:p>
            <a:pPr lvl="2"/>
            <a:r>
              <a:rPr lang="ko-KR" altLang="en-US" dirty="0" smtClean="0"/>
              <a:t>전송된 </a:t>
            </a:r>
            <a:r>
              <a:rPr lang="ko-KR" altLang="en-US" dirty="0"/>
              <a:t>데이터의 일부가 </a:t>
            </a:r>
            <a:r>
              <a:rPr lang="ko-KR" altLang="en-US" dirty="0" smtClean="0"/>
              <a:t>손실됨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세션 계층</a:t>
            </a:r>
            <a:r>
              <a:rPr lang="en-US" altLang="ko-KR" dirty="0"/>
              <a:t>(Session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응용 프로그램 계층 간의 통신을 제어하는 구조를 </a:t>
            </a:r>
            <a:r>
              <a:rPr lang="ko-KR" altLang="en-US" dirty="0" smtClean="0"/>
              <a:t>제공하려고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 </a:t>
            </a:r>
            <a:r>
              <a:rPr lang="ko-KR" altLang="en-US" dirty="0"/>
              <a:t>프로그램 계층 사이의 접속을 설정</a:t>
            </a:r>
            <a:r>
              <a:rPr lang="en-US" altLang="ko-KR" dirty="0"/>
              <a:t>·</a:t>
            </a:r>
            <a:r>
              <a:rPr lang="ko-KR" altLang="en-US" dirty="0" smtClean="0"/>
              <a:t>유지</a:t>
            </a:r>
            <a:r>
              <a:rPr lang="en-US" altLang="ko-KR" dirty="0"/>
              <a:t>·</a:t>
            </a:r>
            <a:r>
              <a:rPr lang="ko-KR" altLang="en-US" dirty="0"/>
              <a:t>종료 시켜주는 역할을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/>
              <a:t>표현 계층</a:t>
            </a:r>
            <a:r>
              <a:rPr lang="en-US" altLang="ko-KR" dirty="0"/>
              <a:t>(Presentation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표현 차이를 해결하려고 서로 다른 형식으로 변환하거나 공통 형식을 제공하는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7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</a:t>
            </a:r>
            <a:r>
              <a:rPr lang="ko-KR" altLang="en-US" dirty="0"/>
              <a:t>계층 </a:t>
            </a:r>
            <a:r>
              <a:rPr lang="en-US" altLang="ko-KR" dirty="0"/>
              <a:t>(Application Layer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관련 응용 프로그램이 별도로 존재하며</a:t>
            </a:r>
            <a:r>
              <a:rPr lang="en-US" altLang="ko-KR" dirty="0"/>
              <a:t>, </a:t>
            </a:r>
            <a:r>
              <a:rPr lang="ko-KR" altLang="en-US" dirty="0"/>
              <a:t>여러 가지 프로토콜에 대하여 사용자 인터페이스를 제공</a:t>
            </a:r>
          </a:p>
        </p:txBody>
      </p:sp>
    </p:spTree>
    <p:extLst>
      <p:ext uri="{BB962C8B-B14F-4D97-AF65-F5344CB8AC3E}">
        <p14:creationId xmlns:p14="http://schemas.microsoft.com/office/powerpoint/2010/main" val="40405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742950"/>
            <a:ext cx="8382000" cy="3886202"/>
          </a:xfrm>
        </p:spPr>
        <p:txBody>
          <a:bodyPr/>
          <a:lstStyle/>
          <a:p>
            <a:r>
              <a:rPr lang="ko-KR" altLang="en-US" dirty="0"/>
              <a:t>응용 계층</a:t>
            </a:r>
            <a:r>
              <a:rPr lang="en-US" altLang="ko-KR" dirty="0"/>
              <a:t>(Application Layer) </a:t>
            </a:r>
            <a:r>
              <a:rPr lang="ko-KR" altLang="en-US" dirty="0"/>
              <a:t>관련 </a:t>
            </a:r>
            <a:r>
              <a:rPr lang="ko-KR" altLang="en-US" dirty="0" smtClean="0"/>
              <a:t>프로토콜들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FTP </a:t>
            </a:r>
            <a:r>
              <a:rPr lang="en-US" altLang="ko-KR" dirty="0"/>
              <a:t>(File Transfer Protocol, 20,21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전송을 위한 가장 기본적인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1972</a:t>
            </a:r>
            <a:r>
              <a:rPr lang="ko-KR" altLang="en-US" dirty="0"/>
              <a:t>년 텔넷과 함께 표준으로 </a:t>
            </a:r>
            <a:r>
              <a:rPr lang="ko-KR" altLang="en-US" dirty="0" smtClean="0"/>
              <a:t>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클라이언트와 </a:t>
            </a:r>
            <a:r>
              <a:rPr lang="ko-KR" altLang="en-US" dirty="0"/>
              <a:t>서버가 대화형으로 통신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Telnet </a:t>
            </a:r>
            <a:r>
              <a:rPr lang="en-US" altLang="ko-KR" dirty="0"/>
              <a:t>(</a:t>
            </a:r>
            <a:r>
              <a:rPr lang="ko-KR" altLang="en-US" dirty="0"/>
              <a:t>텔넷</a:t>
            </a:r>
            <a:r>
              <a:rPr lang="en-US" altLang="ko-KR" dirty="0"/>
              <a:t>, 23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원격에 있는 서버에 로그인하도록 </a:t>
            </a:r>
            <a:r>
              <a:rPr lang="en-US" altLang="ko-KR" dirty="0"/>
              <a:t>TCP </a:t>
            </a:r>
            <a:r>
              <a:rPr lang="ko-KR" altLang="en-US" dirty="0"/>
              <a:t>연결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단말기가 </a:t>
            </a:r>
            <a:r>
              <a:rPr lang="ko-KR" altLang="en-US" dirty="0"/>
              <a:t>원격 컴퓨터 옆에 있는 것처럼 직접 조작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POP3 </a:t>
            </a:r>
            <a:r>
              <a:rPr lang="en-US" altLang="ko-KR" dirty="0"/>
              <a:t>&amp; IMAP - POP3 (110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메일 </a:t>
            </a:r>
            <a:r>
              <a:rPr lang="ko-KR" altLang="en-US" dirty="0"/>
              <a:t>서버로 전송된 메일을 확인할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2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네트워크 계층 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r>
              <a:rPr lang="en-US" altLang="ko-KR" dirty="0"/>
              <a:t>(Application Layer) </a:t>
            </a:r>
            <a:r>
              <a:rPr lang="ko-KR" altLang="en-US" dirty="0"/>
              <a:t>관련 </a:t>
            </a:r>
            <a:r>
              <a:rPr lang="ko-KR" altLang="en-US" dirty="0" smtClean="0"/>
              <a:t>프로토콜들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IMAP </a:t>
            </a:r>
            <a:r>
              <a:rPr lang="en-US" altLang="ko-KR" dirty="0"/>
              <a:t>(</a:t>
            </a:r>
            <a:r>
              <a:rPr lang="en-US" altLang="ko-KR" dirty="0" smtClean="0"/>
              <a:t>143)</a:t>
            </a:r>
          </a:p>
          <a:p>
            <a:pPr lvl="2"/>
            <a:r>
              <a:rPr lang="en-US" altLang="ko-KR" dirty="0" smtClean="0"/>
              <a:t>POP3</a:t>
            </a:r>
            <a:r>
              <a:rPr lang="ko-KR" altLang="en-US" dirty="0"/>
              <a:t>와 기본적으로 같으나</a:t>
            </a:r>
            <a:r>
              <a:rPr lang="en-US" altLang="ko-KR" dirty="0"/>
              <a:t>, </a:t>
            </a:r>
            <a:r>
              <a:rPr lang="ko-KR" altLang="en-US" dirty="0"/>
              <a:t>메일을 읽은 후 메 일이 서버에 </a:t>
            </a:r>
            <a:r>
              <a:rPr lang="ko-KR" altLang="en-US" dirty="0" smtClean="0"/>
              <a:t>남음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SMTP (Simple Mail Transfer Protocol, 25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메일 서비스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DNS </a:t>
            </a:r>
            <a:r>
              <a:rPr lang="en-US" altLang="ko-KR" dirty="0"/>
              <a:t>(Domain Name System, 53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도메인 </a:t>
            </a:r>
            <a:r>
              <a:rPr lang="ko-KR" altLang="en-US" dirty="0"/>
              <a:t>이름 주소를 통해 </a:t>
            </a:r>
            <a:r>
              <a:rPr lang="en-US" altLang="ko-KR" dirty="0"/>
              <a:t>IP </a:t>
            </a:r>
            <a:r>
              <a:rPr lang="ko-KR" altLang="en-US" dirty="0"/>
              <a:t>주소를 확인 가능한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TFTP </a:t>
            </a:r>
            <a:r>
              <a:rPr lang="en-US" altLang="ko-KR" dirty="0"/>
              <a:t>(Trivial File Transfer Protocol, 69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파일을 </a:t>
            </a:r>
            <a:r>
              <a:rPr lang="ko-KR" altLang="en-US" dirty="0"/>
              <a:t>전송하는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UDP </a:t>
            </a:r>
            <a:r>
              <a:rPr lang="ko-KR" altLang="en-US" dirty="0"/>
              <a:t>패킷을 사용하고</a:t>
            </a:r>
            <a:r>
              <a:rPr lang="en-US" altLang="ko-KR" dirty="0"/>
              <a:t>, </a:t>
            </a:r>
            <a:r>
              <a:rPr lang="ko-KR" altLang="en-US" dirty="0"/>
              <a:t>인증 기능을 제공하지 않음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HTTP </a:t>
            </a:r>
            <a:r>
              <a:rPr lang="en-US" altLang="ko-KR" dirty="0"/>
              <a:t>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Protocol, 80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인터넷을 </a:t>
            </a:r>
            <a:r>
              <a:rPr lang="ko-KR" altLang="en-US" dirty="0"/>
              <a:t>위해 사용하는 가장 기본적인 프로토콜</a:t>
            </a:r>
          </a:p>
        </p:txBody>
      </p:sp>
    </p:spTree>
    <p:extLst>
      <p:ext uri="{BB962C8B-B14F-4D97-AF65-F5344CB8AC3E}">
        <p14:creationId xmlns:p14="http://schemas.microsoft.com/office/powerpoint/2010/main" val="8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2D16A-7DD5-7FD1-12EF-411FC7A4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093952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Q &amp; A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26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2D16A-7DD5-7FD1-12EF-411FC7A4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253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기밀성</a:t>
            </a:r>
            <a:endParaRPr lang="en-US" altLang="ko-KR" dirty="0" smtClean="0"/>
          </a:p>
          <a:p>
            <a:pPr lvl="1"/>
            <a:r>
              <a:rPr lang="ko-KR" altLang="en-US" dirty="0"/>
              <a:t>인가된 사용자만 정보 자산에 접근할 수 있다는 </a:t>
            </a:r>
            <a:r>
              <a:rPr lang="ko-KR" altLang="en-US" dirty="0" smtClean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일반적인 보안의 의미와 가장 </a:t>
            </a:r>
            <a:r>
              <a:rPr lang="ko-KR" altLang="en-US" dirty="0" smtClean="0"/>
              <a:t>가까움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허가되지 </a:t>
            </a:r>
            <a:r>
              <a:rPr lang="ko-KR" altLang="en-US" dirty="0"/>
              <a:t>않은 사람 </a:t>
            </a:r>
            <a:r>
              <a:rPr lang="en-US" altLang="ko-KR" dirty="0"/>
              <a:t>(</a:t>
            </a:r>
            <a:r>
              <a:rPr lang="ko-KR" altLang="en-US" dirty="0" err="1"/>
              <a:t>비인가자</a:t>
            </a:r>
            <a:r>
              <a:rPr lang="en-US" altLang="ko-KR" dirty="0"/>
              <a:t>)</a:t>
            </a:r>
            <a:r>
              <a:rPr lang="ko-KR" altLang="en-US" dirty="0"/>
              <a:t>이 정보에 접근하는 것을 막는 </a:t>
            </a:r>
            <a:r>
              <a:rPr lang="ko-KR" altLang="en-US" dirty="0" smtClean="0"/>
              <a:t>자물쇠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보안과 관련된 </a:t>
            </a:r>
            <a:r>
              <a:rPr lang="ko-KR" altLang="en-US" dirty="0"/>
              <a:t>많은 시스템과 소프트웨어는 기밀성 과 밀접한 관련이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</a:t>
            </a: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u="sng" dirty="0"/>
              <a:t>방화벽</a:t>
            </a:r>
            <a:r>
              <a:rPr lang="en-US" altLang="ko-KR" u="sng" dirty="0"/>
              <a:t>, </a:t>
            </a:r>
            <a:r>
              <a:rPr lang="ko-KR" altLang="en-US" u="sng" dirty="0"/>
              <a:t>암호</a:t>
            </a:r>
            <a:r>
              <a:rPr lang="en-US" altLang="ko-KR" u="sng" dirty="0"/>
              <a:t>, </a:t>
            </a:r>
            <a:r>
              <a:rPr lang="ko-KR" altLang="en-US" u="sng" dirty="0" smtClean="0"/>
              <a:t>패스워드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보호기법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TLS</a:t>
            </a:r>
            <a:r>
              <a:rPr lang="en-US" altLang="ko-KR" dirty="0"/>
              <a:t>, </a:t>
            </a:r>
            <a:r>
              <a:rPr lang="en-US" altLang="ko-KR" dirty="0" err="1"/>
              <a:t>IPSec</a:t>
            </a:r>
            <a:r>
              <a:rPr lang="en-US" altLang="ko-KR" dirty="0"/>
              <a:t> - AES, RSA (</a:t>
            </a:r>
            <a:r>
              <a:rPr lang="ko-KR" altLang="en-US" dirty="0" err="1"/>
              <a:t>대칭키</a:t>
            </a:r>
            <a:r>
              <a:rPr lang="en-US" altLang="ko-KR" dirty="0"/>
              <a:t>/</a:t>
            </a:r>
            <a:r>
              <a:rPr lang="ko-KR" altLang="en-US" dirty="0" err="1"/>
              <a:t>비대칭키</a:t>
            </a:r>
            <a:r>
              <a:rPr lang="ko-KR" altLang="en-US" dirty="0"/>
              <a:t> 암호</a:t>
            </a:r>
            <a:r>
              <a:rPr lang="en-US" altLang="ko-KR" dirty="0"/>
              <a:t>) , End-to-End Encryption (</a:t>
            </a:r>
            <a:r>
              <a:rPr lang="ko-KR" altLang="en-US" dirty="0" err="1"/>
              <a:t>단대단</a:t>
            </a:r>
            <a:r>
              <a:rPr lang="ko-KR" altLang="en-US" dirty="0"/>
              <a:t> 암호</a:t>
            </a:r>
            <a:r>
              <a:rPr lang="en-US" altLang="ko-KR" dirty="0"/>
              <a:t>) </a:t>
            </a:r>
            <a:r>
              <a:rPr lang="en-US" altLang="ko-KR" dirty="0" smtClean="0"/>
              <a:t>, Tor </a:t>
            </a:r>
            <a:r>
              <a:rPr lang="en-US" altLang="ko-KR" dirty="0"/>
              <a:t>(Onion Routing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0827" b="44859"/>
          <a:stretch/>
        </p:blipFill>
        <p:spPr>
          <a:xfrm>
            <a:off x="1043465" y="2343150"/>
            <a:ext cx="3253051" cy="1592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00" t="55800" r="33923"/>
          <a:stretch/>
        </p:blipFill>
        <p:spPr>
          <a:xfrm>
            <a:off x="4800600" y="2343150"/>
            <a:ext cx="3366550" cy="159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190" y="3948198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ID </a:t>
            </a:r>
            <a:r>
              <a:rPr lang="ko-KR" altLang="en-US" sz="1000" b="1" dirty="0" smtClean="0"/>
              <a:t>및 </a:t>
            </a:r>
            <a:r>
              <a:rPr lang="en-US" altLang="ko-KR" sz="1000" b="1" dirty="0" smtClean="0"/>
              <a:t>Password</a:t>
            </a:r>
            <a:r>
              <a:rPr lang="ko-KR" altLang="en-US" sz="1000" b="1" dirty="0" smtClean="0"/>
              <a:t>를 이용한 기밀성 유지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6075" y="3935803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암호화 통신을 통한 기밀성 유지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609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무결성</a:t>
            </a:r>
            <a:endParaRPr lang="en-US" altLang="ko-KR" dirty="0" smtClean="0"/>
          </a:p>
          <a:p>
            <a:pPr lvl="1"/>
            <a:r>
              <a:rPr lang="ko-KR" altLang="en-US" dirty="0"/>
              <a:t>적절한 권한을 가진 사용자가 인가한 방법으로만 정 보를 변경할 수 있도록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무결성은 </a:t>
            </a:r>
            <a:r>
              <a:rPr lang="ko-KR" altLang="en-US" dirty="0"/>
              <a:t>일상생활에서 중요하게 </a:t>
            </a:r>
            <a:r>
              <a:rPr lang="ko-KR" altLang="en-US" dirty="0" smtClean="0"/>
              <a:t>작용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지폐의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오직 </a:t>
            </a:r>
            <a:r>
              <a:rPr lang="ko-KR" altLang="en-US" dirty="0"/>
              <a:t>정부</a:t>
            </a:r>
            <a:r>
              <a:rPr lang="en-US" altLang="ko-KR" dirty="0"/>
              <a:t>(</a:t>
            </a:r>
            <a:r>
              <a:rPr lang="ko-KR" altLang="en-US" dirty="0"/>
              <a:t>적절한 권한을 가진 사용자</a:t>
            </a:r>
            <a:r>
              <a:rPr lang="en-US" altLang="ko-KR" dirty="0"/>
              <a:t>)</a:t>
            </a:r>
            <a:r>
              <a:rPr lang="ko-KR" altLang="en-US" dirty="0"/>
              <a:t>만이 한국은행을 통해 </a:t>
            </a:r>
            <a:r>
              <a:rPr lang="en-US" altLang="ko-KR" dirty="0"/>
              <a:t>(</a:t>
            </a:r>
            <a:r>
              <a:rPr lang="ko-KR" altLang="en-US" dirty="0"/>
              <a:t>인가된 방법으로만</a:t>
            </a:r>
            <a:r>
              <a:rPr lang="en-US" altLang="ko-KR" dirty="0"/>
              <a:t>) </a:t>
            </a:r>
            <a:r>
              <a:rPr lang="ko-KR" altLang="en-US" dirty="0"/>
              <a:t>지폐를 만들거나 바꿀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이런 </a:t>
            </a:r>
            <a:r>
              <a:rPr lang="ko-KR" altLang="en-US" dirty="0"/>
              <a:t>조건이 갖춰 지지 않은 상태로 만든 지폐라면</a:t>
            </a:r>
            <a:r>
              <a:rPr lang="en-US" altLang="ko-KR" dirty="0"/>
              <a:t>(</a:t>
            </a:r>
            <a:r>
              <a:rPr lang="ko-KR" altLang="en-US" dirty="0"/>
              <a:t>무결성이 훼손된 경우</a:t>
            </a:r>
            <a:r>
              <a:rPr lang="en-US" altLang="ko-KR" dirty="0"/>
              <a:t>) </a:t>
            </a:r>
            <a:r>
              <a:rPr lang="ko-KR" altLang="en-US" dirty="0"/>
              <a:t>위조지폐로 취급되어 엄중한 법의 처벌을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흔히 </a:t>
            </a:r>
            <a:r>
              <a:rPr lang="ko-KR" altLang="en-US" dirty="0"/>
              <a:t>보안의 첫 번째 요소로 기밀성을 말하지만</a:t>
            </a:r>
            <a:r>
              <a:rPr lang="en-US" altLang="ko-KR" dirty="0"/>
              <a:t>, </a:t>
            </a:r>
            <a:r>
              <a:rPr lang="ko-KR" altLang="en-US" dirty="0" smtClean="0"/>
              <a:t>경우에 </a:t>
            </a:r>
            <a:r>
              <a:rPr lang="ko-KR" altLang="en-US" dirty="0"/>
              <a:t>따라서는 무결성을 우선으로 둘 수 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err="1"/>
              <a:t>보호기법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u="sng" dirty="0" err="1"/>
              <a:t>암호함적</a:t>
            </a:r>
            <a:r>
              <a:rPr lang="ko-KR" altLang="en-US" u="sng" dirty="0"/>
              <a:t> </a:t>
            </a:r>
            <a:r>
              <a:rPr lang="ko-KR" altLang="en-US" u="sng" dirty="0" err="1"/>
              <a:t>해쉬</a:t>
            </a:r>
            <a:r>
              <a:rPr lang="ko-KR" altLang="en-US" u="sng" dirty="0"/>
              <a:t> 함수 </a:t>
            </a:r>
            <a:r>
              <a:rPr lang="en-US" altLang="ko-KR" sz="1000" u="sng" dirty="0"/>
              <a:t>(Hash Function)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메시지 </a:t>
            </a:r>
            <a:r>
              <a:rPr lang="ko-KR" altLang="en-US" u="sng" dirty="0"/>
              <a:t>인증 코드 </a:t>
            </a:r>
            <a:r>
              <a:rPr lang="en-US" altLang="ko-KR" sz="1000" u="sng" dirty="0"/>
              <a:t>(</a:t>
            </a:r>
            <a:r>
              <a:rPr lang="en-US" altLang="ko-KR" sz="1000" u="sng" dirty="0" err="1"/>
              <a:t>MessageAuthentication</a:t>
            </a:r>
            <a:r>
              <a:rPr lang="en-US" altLang="ko-KR" sz="1000" u="sng" dirty="0"/>
              <a:t> Code</a:t>
            </a:r>
            <a:r>
              <a:rPr lang="en-US" altLang="ko-KR" sz="1000" u="sng" dirty="0" smtClean="0"/>
              <a:t>)</a:t>
            </a:r>
            <a:r>
              <a:rPr lang="en-US" altLang="ko-KR" u="sng" dirty="0" smtClean="0"/>
              <a:t> ,</a:t>
            </a:r>
            <a:r>
              <a:rPr lang="ko-KR" altLang="en-US" u="sng" dirty="0" smtClean="0"/>
              <a:t>전자 </a:t>
            </a:r>
            <a:r>
              <a:rPr lang="ko-KR" altLang="en-US" u="sng" dirty="0"/>
              <a:t>서명 </a:t>
            </a:r>
            <a:r>
              <a:rPr lang="en-US" altLang="ko-KR" sz="1000" u="sng" dirty="0"/>
              <a:t>(Digital Signature)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686051"/>
            <a:ext cx="3732960" cy="166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86051"/>
            <a:ext cx="3810000" cy="1652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0692" y="4373563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웹사이트 조작을 통한 무결성 훼손</a:t>
            </a:r>
            <a:r>
              <a:rPr lang="en-US" altLang="ko-KR" sz="1000" b="1" dirty="0" smtClean="0"/>
              <a:t> ]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9116" y="4360792"/>
            <a:ext cx="303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 [ </a:t>
            </a:r>
            <a:r>
              <a:rPr lang="ko-KR" altLang="en-US" sz="1000" b="1" dirty="0" smtClean="0"/>
              <a:t>경로상에서의 데이터 조작을 통한 무결성 훼손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78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가용성</a:t>
            </a:r>
            <a:endParaRPr lang="en-US" altLang="ko-KR" dirty="0" smtClean="0"/>
          </a:p>
          <a:p>
            <a:pPr lvl="1"/>
            <a:r>
              <a:rPr lang="ko-KR" altLang="en-US" dirty="0"/>
              <a:t>필요한 시점에 정보 자산에 대한 접근이 가능하도록 하는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일상생활에서 </a:t>
            </a:r>
            <a:r>
              <a:rPr lang="ko-KR" altLang="en-US" dirty="0"/>
              <a:t>가용성을 상품화한 대표적인 예로는 </a:t>
            </a:r>
            <a:r>
              <a:rPr lang="en-US" altLang="ko-KR" dirty="0"/>
              <a:t>24</a:t>
            </a:r>
            <a:r>
              <a:rPr lang="ko-KR" altLang="en-US" dirty="0"/>
              <a:t>시간 </a:t>
            </a:r>
            <a:r>
              <a:rPr lang="ko-KR" altLang="en-US" dirty="0" smtClean="0"/>
              <a:t>편의점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현대 </a:t>
            </a:r>
            <a:r>
              <a:rPr lang="ko-KR" altLang="en-US" dirty="0"/>
              <a:t>사회에서 정보의 가용성이 훼손되는 것은 필수 불가결한 요소의 가용성이 훼손되는 것과 마찬가지 </a:t>
            </a:r>
            <a:endParaRPr lang="en-US" altLang="ko-KR" dirty="0" smtClean="0"/>
          </a:p>
          <a:p>
            <a:pPr lvl="1"/>
            <a:r>
              <a:rPr lang="ko-KR" altLang="en-US" dirty="0" err="1"/>
              <a:t>보호기법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증설을 통한 접속 트래픽 최대 허용량 확대</a:t>
            </a:r>
            <a:r>
              <a:rPr lang="en-US" altLang="ko-KR" dirty="0" smtClean="0"/>
              <a:t>, KISA </a:t>
            </a:r>
            <a:r>
              <a:rPr lang="ko-KR" altLang="en-US" dirty="0" smtClean="0"/>
              <a:t>사이버 대피소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43150"/>
            <a:ext cx="3473721" cy="1574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15" y="2638696"/>
            <a:ext cx="3733800" cy="983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917421"/>
            <a:ext cx="3390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대규모 접속 발생으로 원하는 서버에 접속이 원활하게 진행되지 않음</a:t>
            </a:r>
            <a:r>
              <a:rPr lang="en-US" altLang="ko-KR" sz="800" b="1" dirty="0"/>
              <a:t>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79615" y="3917421"/>
            <a:ext cx="388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경로상의 시스템이나 네트워크에 문제가 발생하여 인터넷 등에 연결이 되지 않음</a:t>
            </a:r>
            <a:r>
              <a:rPr lang="en-US" altLang="ko-KR" sz="800" b="1" dirty="0" smtClean="0"/>
              <a:t> ]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099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가용성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6" y="1653097"/>
            <a:ext cx="3930624" cy="2223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40" y="1053978"/>
            <a:ext cx="4472299" cy="1198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495550"/>
            <a:ext cx="3665060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정보보호론 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4191000" cy="3886202"/>
          </a:xfrm>
        </p:spPr>
        <p:txBody>
          <a:bodyPr/>
          <a:lstStyle/>
          <a:p>
            <a:r>
              <a:rPr lang="ko-KR" altLang="en-US" dirty="0" smtClean="0"/>
              <a:t>인증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7751"/>
            <a:ext cx="3465216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52750"/>
            <a:ext cx="3458553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608" y="2724150"/>
            <a:ext cx="274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공격자의 전송 메시지 확인을 통한 잘못된 내용 전송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1988" y="4642306"/>
            <a:ext cx="2050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전자 서명을 통한 인증 수행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81150"/>
            <a:ext cx="3366240" cy="213360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495800" y="752294"/>
            <a:ext cx="4191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책임성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6262" y="3721328"/>
            <a:ext cx="2050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[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로그 분석을 통한 사고 원인 파악 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379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70912</TotalTime>
  <Words>2995</Words>
  <Application>Microsoft Office PowerPoint</Application>
  <PresentationFormat>화면 슬라이드 쇼(16:9)</PresentationFormat>
  <Paragraphs>480</Paragraphs>
  <Slides>49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HY헤드라인M</vt:lpstr>
      <vt:lpstr>ISOCT</vt:lpstr>
      <vt:lpstr>Open Sans</vt:lpstr>
      <vt:lpstr>Open Sans Light</vt:lpstr>
      <vt:lpstr>맑은 고딕</vt:lpstr>
      <vt:lpstr>Arial</vt:lpstr>
      <vt:lpstr>Cambria Math</vt:lpstr>
      <vt:lpstr>Impact</vt:lpstr>
      <vt:lpstr>기본슬라이드#01</vt:lpstr>
      <vt:lpstr>네트워크 보안</vt:lpstr>
      <vt:lpstr>목차</vt:lpstr>
      <vt:lpstr>정보보호론 기초</vt:lpstr>
      <vt:lpstr>정보보호론 기초</vt:lpstr>
      <vt:lpstr>정보보호론 기초</vt:lpstr>
      <vt:lpstr>정보보호론 기초</vt:lpstr>
      <vt:lpstr>정보보호론 기초</vt:lpstr>
      <vt:lpstr>정보보호론 기초</vt:lpstr>
      <vt:lpstr>정보보호론 기초</vt:lpstr>
      <vt:lpstr>네트워크 보안 소개</vt:lpstr>
      <vt:lpstr>네트워크 보안 소개</vt:lpstr>
      <vt:lpstr>네트워크 보안 소개</vt:lpstr>
      <vt:lpstr>네트워크 보안 소개</vt:lpstr>
      <vt:lpstr>네트워크 보안 소개</vt:lpstr>
      <vt:lpstr>네트워크 보안 소개</vt:lpstr>
      <vt:lpstr>네트워크 보안 소개</vt:lpstr>
      <vt:lpstr>네트워크 이해</vt:lpstr>
      <vt:lpstr>네트워크 이해</vt:lpstr>
      <vt:lpstr>네트워크 이해 : 근거리 통신 (LAN)</vt:lpstr>
      <vt:lpstr>네트워크 이해 : 광역 통신 (WAN)</vt:lpstr>
      <vt:lpstr>네트워크 이해 : 통신 방식</vt:lpstr>
      <vt:lpstr>네트워크 이해 : 통신 방식</vt:lpstr>
      <vt:lpstr>네트워크 이해 : 통신 방식</vt:lpstr>
      <vt:lpstr>프로토콜 (Protocol)</vt:lpstr>
      <vt:lpstr>프로토콜 (Protocol)</vt:lpstr>
      <vt:lpstr>프로토콜 (Protocol)</vt:lpstr>
      <vt:lpstr>프로토콜 (Protocol)</vt:lpstr>
      <vt:lpstr>네트워크 계층 구조</vt:lpstr>
      <vt:lpstr>네트워크 계층 구조</vt:lpstr>
      <vt:lpstr>네트워크 계층 구조</vt:lpstr>
      <vt:lpstr>네트워크 계층 구조</vt:lpstr>
      <vt:lpstr>네트워크 계층 구조</vt:lpstr>
      <vt:lpstr>네트워크 계층 구조</vt:lpstr>
      <vt:lpstr>네트워크 계층 구조 : 물리 계층</vt:lpstr>
      <vt:lpstr>네트워크 계층 구조 : 데이터 링크 계층</vt:lpstr>
      <vt:lpstr>네트워크 계층 구조 : 네트워크 계층</vt:lpstr>
      <vt:lpstr>네트워크 계층 구조 : 네트워크 계층</vt:lpstr>
      <vt:lpstr>네트워크 계층 구조 : 네트워크 계층</vt:lpstr>
      <vt:lpstr>네트워크 계층 구조</vt:lpstr>
      <vt:lpstr>네트워크 계층 구조 : 네트워크 계층</vt:lpstr>
      <vt:lpstr>네트워크 계층 구조 : 전송 계층</vt:lpstr>
      <vt:lpstr>네트워크 계층 구조 : 전송 계층</vt:lpstr>
      <vt:lpstr>네트워크 계층 구조 : 전송 계층</vt:lpstr>
      <vt:lpstr>네트워크 계층 구조</vt:lpstr>
      <vt:lpstr>네트워크 계층 구조</vt:lpstr>
      <vt:lpstr>네트워크 계층 구조 : 응용 계층</vt:lpstr>
      <vt:lpstr>네트워크 계층 구조 : 응용 계층</vt:lpstr>
      <vt:lpstr>Q &amp; A</vt:lpstr>
      <vt:lpstr>Thank You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사용자</cp:lastModifiedBy>
  <cp:revision>1931</cp:revision>
  <dcterms:created xsi:type="dcterms:W3CDTF">2013-04-14T18:18:29Z</dcterms:created>
  <dcterms:modified xsi:type="dcterms:W3CDTF">2023-07-03T13:34:13Z</dcterms:modified>
</cp:coreProperties>
</file>