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93" r:id="rId2"/>
    <p:sldId id="647" r:id="rId3"/>
    <p:sldId id="697" r:id="rId4"/>
    <p:sldId id="705" r:id="rId5"/>
    <p:sldId id="706" r:id="rId6"/>
    <p:sldId id="713" r:id="rId7"/>
    <p:sldId id="714" r:id="rId8"/>
    <p:sldId id="715" r:id="rId9"/>
    <p:sldId id="716" r:id="rId10"/>
    <p:sldId id="717" r:id="rId11"/>
    <p:sldId id="700" r:id="rId12"/>
    <p:sldId id="703" r:id="rId13"/>
    <p:sldId id="707" r:id="rId14"/>
    <p:sldId id="708" r:id="rId15"/>
    <p:sldId id="709" r:id="rId16"/>
    <p:sldId id="718" r:id="rId17"/>
    <p:sldId id="701" r:id="rId18"/>
    <p:sldId id="704" r:id="rId19"/>
    <p:sldId id="710" r:id="rId20"/>
    <p:sldId id="711" r:id="rId21"/>
    <p:sldId id="719" r:id="rId22"/>
    <p:sldId id="720" r:id="rId23"/>
    <p:sldId id="721" r:id="rId24"/>
    <p:sldId id="722" r:id="rId25"/>
    <p:sldId id="723" r:id="rId26"/>
    <p:sldId id="724" r:id="rId27"/>
    <p:sldId id="725" r:id="rId28"/>
    <p:sldId id="727" r:id="rId29"/>
    <p:sldId id="726" r:id="rId30"/>
    <p:sldId id="728" r:id="rId31"/>
    <p:sldId id="729" r:id="rId32"/>
    <p:sldId id="730" r:id="rId33"/>
    <p:sldId id="731" r:id="rId34"/>
    <p:sldId id="699" r:id="rId35"/>
    <p:sldId id="6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5" orient="horz" pos="708" userDrawn="1">
          <p15:clr>
            <a:srgbClr val="A4A3A4"/>
          </p15:clr>
        </p15:guide>
        <p15:guide id="6" orient="horz" pos="792" userDrawn="1">
          <p15:clr>
            <a:srgbClr val="A4A3A4"/>
          </p15:clr>
        </p15:guide>
        <p15:guide id="7" pos="3792" userDrawn="1">
          <p15:clr>
            <a:srgbClr val="A4A3A4"/>
          </p15:clr>
        </p15:guide>
        <p15:guide id="8" pos="1056" userDrawn="1">
          <p15:clr>
            <a:srgbClr val="A4A3A4"/>
          </p15:clr>
        </p15:guide>
        <p15:guide id="9" orient="horz" pos="660">
          <p15:clr>
            <a:srgbClr val="A4A3A4"/>
          </p15:clr>
        </p15:guide>
        <p15:guide id="10" orient="horz" pos="756">
          <p15:clr>
            <a:srgbClr val="A4A3A4"/>
          </p15:clr>
        </p15:guide>
        <p15:guide id="11" orient="horz" pos="564">
          <p15:clr>
            <a:srgbClr val="A4A3A4"/>
          </p15:clr>
        </p15:guide>
        <p15:guide id="12" orient="horz" pos="3108">
          <p15:clr>
            <a:srgbClr val="A4A3A4"/>
          </p15:clr>
        </p15:guide>
        <p15:guide id="13" pos="2880">
          <p15:clr>
            <a:srgbClr val="A4A3A4"/>
          </p15:clr>
        </p15:guide>
        <p15:guide id="1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B3"/>
    <a:srgbClr val="00B6AD"/>
    <a:srgbClr val="7D1416"/>
    <a:srgbClr val="262626"/>
    <a:srgbClr val="D7CCBE"/>
    <a:srgbClr val="333333"/>
    <a:srgbClr val="A5A5A5"/>
    <a:srgbClr val="872628"/>
    <a:srgbClr val="81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2" autoAdjust="0"/>
    <p:restoredTop sz="95714" autoAdjust="0"/>
  </p:normalViewPr>
  <p:slideViewPr>
    <p:cSldViewPr>
      <p:cViewPr varScale="1">
        <p:scale>
          <a:sx n="110" d="100"/>
          <a:sy n="110" d="100"/>
        </p:scale>
        <p:origin x="1032" y="77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영" userId="bbe7e9b3-d13e-4da1-958d-baad376ea1de" providerId="ADAL" clId="{2D6234E3-26E6-044A-9A74-EF02D54A4A1E}"/>
    <pc:docChg chg="undo custSel modSld">
      <pc:chgData name="김동영" userId="bbe7e9b3-d13e-4da1-958d-baad376ea1de" providerId="ADAL" clId="{2D6234E3-26E6-044A-9A74-EF02D54A4A1E}" dt="2022-08-10T08:30:07.747" v="187" actId="20577"/>
      <pc:docMkLst>
        <pc:docMk/>
      </pc:docMkLst>
      <pc:sldChg chg="modSp mod">
        <pc:chgData name="김동영" userId="bbe7e9b3-d13e-4da1-958d-baad376ea1de" providerId="ADAL" clId="{2D6234E3-26E6-044A-9A74-EF02D54A4A1E}" dt="2022-08-10T08:30:07.747" v="187" actId="20577"/>
        <pc:sldMkLst>
          <pc:docMk/>
          <pc:sldMk cId="782410252" sldId="638"/>
        </pc:sldMkLst>
        <pc:spChg chg="mod">
          <ac:chgData name="김동영" userId="bbe7e9b3-d13e-4da1-958d-baad376ea1de" providerId="ADAL" clId="{2D6234E3-26E6-044A-9A74-EF02D54A4A1E}" dt="2022-08-10T08:30:07.747" v="187" actId="20577"/>
          <ac:spMkLst>
            <pc:docMk/>
            <pc:sldMk cId="782410252" sldId="63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Arial" panose="020B0604020202020204" pitchFamily="34" charset="0"/>
              </a:rPr>
              <a:pPr/>
              <a:t>5/16/2023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D7D0FC4-79A4-4CD6-9D21-6D2AFDDF42EC}" type="datetimeFigureOut">
              <a:rPr lang="en-JM" smtClean="0"/>
              <a:pPr/>
              <a:t>16/5/2023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229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9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122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10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9285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79004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32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7971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슬라이드#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BE062-A064-069D-55E3-EDDD8155FE89}"/>
              </a:ext>
            </a:extLst>
          </p:cNvPr>
          <p:cNvSpPr txBox="1"/>
          <p:nvPr userDrawn="1"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TEAM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SHIELD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2471-0B06-E232-AC95-C81FDE7CCDA3}"/>
              </a:ext>
            </a:extLst>
          </p:cNvPr>
          <p:cNvSpPr txBox="1"/>
          <p:nvPr userDrawn="1"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@2023, HALLYM SECURITY TEAM</a:t>
            </a:r>
            <a:endParaRPr lang="en-JM" sz="800" b="0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0AA8C-B7ED-F990-563F-621E48BD3E0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CD0DB-DF9A-6434-7D75-E6F09C9DF086}"/>
              </a:ext>
            </a:extLst>
          </p:cNvPr>
          <p:cNvSpPr txBox="1"/>
          <p:nvPr userDrawn="1"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정보과학대학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씨애랑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7D48CF12-FB24-3ED8-02E5-8BE60C55969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31750"/>
            <a:ext cx="0" cy="84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527EDD-3FD4-9D0B-A2E5-0B6E94075582}"/>
              </a:ext>
            </a:extLst>
          </p:cNvPr>
          <p:cNvSpPr txBox="1"/>
          <p:nvPr userDrawn="1"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 HALLYM SECURITY TEAM SHIELD 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2FD1D1A8-5872-58AA-D714-85452696861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54165"/>
            <a:ext cx="27432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2569848-88F5-3C09-8AF3-C5B6824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815A2EA-EDCD-B712-FEB4-0BC13099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2596199"/>
            <a:ext cx="5257792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A0D78F-FCB9-F7BA-6F9B-15050C8836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5" y="4509297"/>
            <a:ext cx="535634" cy="535634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D64D8B4-5034-998B-C6EF-1965EE9BC78D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99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28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685800" y="1535430"/>
            <a:ext cx="7756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6D6C1B-28DD-6B0C-78D1-7CE8AC90951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B1219D-CF6C-73AB-FDBD-A7FBF4DC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2126452"/>
            <a:ext cx="5105399" cy="432598"/>
          </a:xfrm>
        </p:spPr>
        <p:txBody>
          <a:bodyPr anchor="ctr">
            <a:normAutofit/>
          </a:bodyPr>
          <a:lstStyle>
            <a:lvl1pPr algn="ctr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869A1B7-286A-F55E-703C-90FA5AFB936C}"/>
              </a:ext>
            </a:extLst>
          </p:cNvPr>
          <p:cNvCxnSpPr>
            <a:cxnSpLocks/>
          </p:cNvCxnSpPr>
          <p:nvPr userDrawn="1"/>
        </p:nvCxnSpPr>
        <p:spPr>
          <a:xfrm>
            <a:off x="1828800" y="2724150"/>
            <a:ext cx="56388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DC9A4-CE3E-3B2D-12C1-9FCDB878AAB5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16280" y="4936471"/>
            <a:ext cx="7741920" cy="5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05370" y="4825148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69A1D7-8B57-32F5-B35B-A86ACA265A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" y="4529707"/>
            <a:ext cx="535433" cy="5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88" r:id="rId2"/>
    <p:sldLayoutId id="2147483667" r:id="rId3"/>
    <p:sldLayoutId id="214748371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1CD9-88A1-3B2A-EF9D-19B95E6A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3EF53-79F1-6932-4F53-6C7F04E3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14289"/>
            <a:ext cx="5029199" cy="362261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2023 . 05 . </a:t>
            </a:r>
            <a:r>
              <a:rPr lang="en-US" altLang="ko-KR" dirty="0" smtClean="0"/>
              <a:t>22</a:t>
            </a:r>
            <a:r>
              <a:rPr lang="en-US" altLang="ko-KR" dirty="0" smtClean="0">
                <a:latin typeface="+mj-lt"/>
              </a:rPr>
              <a:t>   </a:t>
            </a:r>
            <a:r>
              <a:rPr lang="ko-KR" altLang="en-US" dirty="0"/>
              <a:t>신입생 교육 자료   </a:t>
            </a:r>
            <a:r>
              <a:rPr lang="en-US" altLang="ko-KR" dirty="0"/>
              <a:t>3</a:t>
            </a:r>
            <a:r>
              <a:rPr lang="ko-KR" altLang="en-US" dirty="0" smtClean="0"/>
              <a:t>주차 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85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4191000" cy="3886202"/>
          </a:xfrm>
        </p:spPr>
        <p:txBody>
          <a:bodyPr/>
          <a:lstStyle/>
          <a:p>
            <a:r>
              <a:rPr lang="ko-KR" altLang="en-US" dirty="0" smtClean="0"/>
              <a:t>인증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7751"/>
            <a:ext cx="3465216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52750"/>
            <a:ext cx="3458553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608" y="2724150"/>
            <a:ext cx="274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[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공격자의 전송 메시지 확인을 통한 잘못된 내용 전송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1988" y="4642306"/>
            <a:ext cx="2050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[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전자 서명을 통한 인증 수행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81150"/>
            <a:ext cx="3366240" cy="2133602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495800" y="752294"/>
            <a:ext cx="4191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책임성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6262" y="3721328"/>
            <a:ext cx="2050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[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로그 분석을 통한 사고 원인 파악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2379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6329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네트워크 해킹 사건 사례가 계속해서 빈번하게 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 및 공공기관에 대한 해킹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국가기반시설에 대한 해킹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홈 네트워크에 대한 해킹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기기 해킹</a:t>
            </a:r>
            <a:endParaRPr lang="en-US" altLang="ko-KR" dirty="0" smtClean="0"/>
          </a:p>
          <a:p>
            <a:pPr marL="182562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VPN </a:t>
            </a:r>
            <a:r>
              <a:rPr lang="ko-KR" altLang="en-US" dirty="0" smtClean="0"/>
              <a:t>장비 공격</a:t>
            </a:r>
            <a:endParaRPr lang="en-US" altLang="ko-KR" dirty="0" smtClean="0"/>
          </a:p>
          <a:p>
            <a:pPr lvl="1"/>
            <a:r>
              <a:rPr lang="en-US" altLang="ko-KR" dirty="0"/>
              <a:t>VPN </a:t>
            </a:r>
            <a:r>
              <a:rPr lang="ko-KR" altLang="en-US" dirty="0"/>
              <a:t>장비들을 </a:t>
            </a:r>
            <a:r>
              <a:rPr lang="ko-KR" altLang="en-US" dirty="0" err="1"/>
              <a:t>타겟팅한</a:t>
            </a:r>
            <a:r>
              <a:rPr lang="ko-KR" altLang="en-US" dirty="0"/>
              <a:t> 공격</a:t>
            </a:r>
            <a:r>
              <a:rPr lang="en-US" altLang="ko-KR" dirty="0"/>
              <a:t>. VPN </a:t>
            </a:r>
            <a:r>
              <a:rPr lang="ko-KR" altLang="en-US" dirty="0"/>
              <a:t>장비 공격으로 네트 워크 안쪽으로 침투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850"/>
          <a:stretch/>
        </p:blipFill>
        <p:spPr>
          <a:xfrm>
            <a:off x="5791200" y="869329"/>
            <a:ext cx="2590800" cy="1550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52750"/>
            <a:ext cx="55134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886202"/>
          </a:xfrm>
        </p:spPr>
        <p:txBody>
          <a:bodyPr/>
          <a:lstStyle/>
          <a:p>
            <a:r>
              <a:rPr lang="ko-KR" altLang="en-US" dirty="0" smtClean="0"/>
              <a:t>공유기 해킹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공급망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pPr lvl="1"/>
            <a:r>
              <a:rPr lang="ko-KR" altLang="en-US" sz="1000" dirty="0"/>
              <a:t>자사의 시스템 및 데이터에 접속할 수 잇는 외부 협력 업체 또는 공급업체를 통해 시스템을 </a:t>
            </a:r>
            <a:r>
              <a:rPr lang="ko-KR" altLang="en-US" sz="1000" dirty="0" smtClean="0"/>
              <a:t>침투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대형 </a:t>
            </a:r>
            <a:r>
              <a:rPr lang="ko-KR" altLang="en-US" sz="1000" dirty="0"/>
              <a:t>데이터 유출 사고 증가시키며</a:t>
            </a:r>
            <a:r>
              <a:rPr lang="en-US" altLang="ko-KR" sz="1000" dirty="0"/>
              <a:t>, </a:t>
            </a:r>
            <a:r>
              <a:rPr lang="ko-KR" altLang="en-US" sz="1000" dirty="0"/>
              <a:t>공급업체와의 관계 가 종료되어도</a:t>
            </a:r>
            <a:r>
              <a:rPr lang="en-US" altLang="ko-KR" sz="1000" dirty="0"/>
              <a:t>, </a:t>
            </a:r>
            <a:r>
              <a:rPr lang="ko-KR" altLang="en-US" sz="1000" dirty="0"/>
              <a:t>하드웨어 및 소프트웨어 </a:t>
            </a:r>
            <a:r>
              <a:rPr lang="ko-KR" altLang="en-US" sz="1000" dirty="0" err="1"/>
              <a:t>공급망에</a:t>
            </a:r>
            <a:r>
              <a:rPr lang="ko-KR" altLang="en-US" sz="1000" dirty="0"/>
              <a:t> 숨어 있을 수 있음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3011"/>
          <a:stretch/>
        </p:blipFill>
        <p:spPr>
          <a:xfrm>
            <a:off x="381000" y="1047751"/>
            <a:ext cx="5181600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76350"/>
            <a:ext cx="2614613" cy="223577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638800" y="742950"/>
            <a:ext cx="28956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아파트 </a:t>
            </a:r>
            <a:r>
              <a:rPr lang="ko-KR" altLang="en-US" dirty="0" err="1" smtClean="0"/>
              <a:t>월패드</a:t>
            </a:r>
            <a:r>
              <a:rPr lang="ko-KR" altLang="en-US" dirty="0" smtClean="0"/>
              <a:t> 해킹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34314" b="31176"/>
          <a:stretch/>
        </p:blipFill>
        <p:spPr>
          <a:xfrm>
            <a:off x="4635712" y="4095750"/>
            <a:ext cx="2679488" cy="511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70423"/>
          <a:stretch/>
        </p:blipFill>
        <p:spPr>
          <a:xfrm>
            <a:off x="1676399" y="4116793"/>
            <a:ext cx="2883112" cy="4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하계 워크샵 때 배울 내용들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보안을 위한 네트워크 및 서버 디자인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Anti-</a:t>
            </a:r>
            <a:r>
              <a:rPr lang="en-US" altLang="ko-KR" dirty="0" err="1" smtClean="0"/>
              <a:t>DDoS</a:t>
            </a:r>
            <a:r>
              <a:rPr lang="en-US" altLang="ko-KR" dirty="0"/>
              <a:t>, </a:t>
            </a:r>
            <a:r>
              <a:rPr lang="en-US" altLang="ko-KR" dirty="0" smtClean="0"/>
              <a:t>Firewall, IDS </a:t>
            </a:r>
            <a:r>
              <a:rPr lang="en-US" altLang="ko-KR" dirty="0"/>
              <a:t>/ </a:t>
            </a:r>
            <a:r>
              <a:rPr lang="en-US" altLang="ko-KR" dirty="0" smtClean="0"/>
              <a:t>IPS, Web </a:t>
            </a:r>
            <a:r>
              <a:rPr lang="en-US" altLang="ko-KR" dirty="0"/>
              <a:t>Firewall </a:t>
            </a:r>
            <a:r>
              <a:rPr lang="en-US" altLang="ko-KR" dirty="0" smtClean="0"/>
              <a:t>, Web </a:t>
            </a:r>
            <a:r>
              <a:rPr lang="en-US" altLang="ko-KR" dirty="0"/>
              <a:t>Proxy ,</a:t>
            </a:r>
            <a:r>
              <a:rPr lang="en-US" altLang="ko-KR" dirty="0" smtClean="0"/>
              <a:t>NAT </a:t>
            </a:r>
            <a:r>
              <a:rPr lang="ko-KR" altLang="en-US" dirty="0" smtClean="0"/>
              <a:t>등이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추후 네트워크 보안에 대해 배울 때 학습할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종류가 있다는 것만 확인하기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패킷 보호를 위한 </a:t>
            </a:r>
            <a:r>
              <a:rPr lang="ko-KR" altLang="en-US" dirty="0" smtClean="0"/>
              <a:t>암호프로토콜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기업</a:t>
            </a:r>
            <a:r>
              <a:rPr lang="en-US" altLang="ko-KR" dirty="0"/>
              <a:t>(</a:t>
            </a:r>
            <a:r>
              <a:rPr lang="ko-KR" altLang="en-US" dirty="0"/>
              <a:t>네트워크 인프라</a:t>
            </a:r>
            <a:r>
              <a:rPr lang="en-US" altLang="ko-KR" dirty="0"/>
              <a:t>)</a:t>
            </a:r>
            <a:r>
              <a:rPr lang="ko-KR" altLang="en-US" dirty="0"/>
              <a:t>의 자산을 보호하기 위한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83160"/>
            <a:ext cx="1991513" cy="2045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583159"/>
            <a:ext cx="1866900" cy="20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5943600" cy="3886202"/>
          </a:xfrm>
        </p:spPr>
        <p:txBody>
          <a:bodyPr/>
          <a:lstStyle/>
          <a:p>
            <a:r>
              <a:rPr lang="ko-KR" altLang="en-US" sz="1200" dirty="0" smtClean="0"/>
              <a:t>오픈 소스 기반 방화벽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pfSense</a:t>
            </a:r>
            <a:endParaRPr lang="en-US" altLang="ko-KR" sz="1200" dirty="0"/>
          </a:p>
          <a:p>
            <a:pPr lvl="1"/>
            <a:r>
              <a:rPr lang="ko-KR" altLang="en-US" sz="1050" dirty="0" smtClean="0"/>
              <a:t>실제로 컴퓨터에 </a:t>
            </a:r>
            <a:r>
              <a:rPr lang="en-US" altLang="ko-KR" sz="1050" dirty="0" err="1" smtClean="0"/>
              <a:t>pfSense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로 방화벽을 설치할 수 있음</a:t>
            </a:r>
            <a:r>
              <a:rPr lang="en-US" altLang="ko-KR" sz="1050" dirty="0" smtClean="0"/>
              <a:t>.</a:t>
            </a:r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marL="182562" lvl="1" indent="0">
              <a:buNone/>
            </a:pPr>
            <a:endParaRPr lang="en-US" altLang="ko-KR" sz="1050" dirty="0"/>
          </a:p>
          <a:p>
            <a:pPr lvl="1"/>
            <a:r>
              <a:rPr lang="ko-KR" altLang="en-US" sz="1050" dirty="0" smtClean="0"/>
              <a:t>인라인 </a:t>
            </a:r>
            <a:r>
              <a:rPr lang="en-US" altLang="ko-KR" sz="1050" dirty="0" smtClean="0"/>
              <a:t>IDS(</a:t>
            </a:r>
            <a:r>
              <a:rPr lang="ko-KR" altLang="en-US" sz="1050" dirty="0" smtClean="0"/>
              <a:t>침입 탐지 시스템</a:t>
            </a:r>
            <a:r>
              <a:rPr lang="en-US" altLang="ko-KR" sz="1050" dirty="0" smtClean="0"/>
              <a:t>), IPS(</a:t>
            </a:r>
            <a:r>
              <a:rPr lang="ko-KR" altLang="en-US" sz="1050" dirty="0" smtClean="0"/>
              <a:t>침입 차단 시스템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시스템 </a:t>
            </a:r>
            <a:r>
              <a:rPr lang="en-US" altLang="ko-KR" sz="1050" dirty="0" smtClean="0"/>
              <a:t>: Snort</a:t>
            </a:r>
          </a:p>
          <a:p>
            <a:pPr lvl="1"/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1352550"/>
            <a:ext cx="2819400" cy="208716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648200" y="742950"/>
            <a:ext cx="4267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유해차단</a:t>
            </a:r>
            <a:r>
              <a:rPr lang="ko-KR" altLang="en-US" sz="1200" dirty="0" smtClean="0"/>
              <a:t> 시스템 </a:t>
            </a:r>
            <a:r>
              <a:rPr lang="en-US" altLang="ko-KR" sz="1200" dirty="0"/>
              <a:t>: </a:t>
            </a:r>
            <a:r>
              <a:rPr lang="en-US" altLang="ko-KR" sz="1200" dirty="0" err="1" smtClean="0"/>
              <a:t>SquidGuard</a:t>
            </a:r>
            <a:endParaRPr lang="en-US" altLang="ko-KR" sz="1200" dirty="0" smtClean="0"/>
          </a:p>
          <a:p>
            <a:pPr lvl="1"/>
            <a:r>
              <a:rPr lang="ko-KR" altLang="en-US" sz="1000" dirty="0" smtClean="0"/>
              <a:t>컴퓨터에 </a:t>
            </a:r>
            <a:r>
              <a:rPr lang="en-US" altLang="ko-KR" sz="1000" dirty="0" err="1"/>
              <a:t>SquidGuard</a:t>
            </a:r>
            <a:r>
              <a:rPr lang="ko-KR" altLang="en-US" sz="1000" dirty="0" smtClean="0"/>
              <a:t> 로 </a:t>
            </a:r>
            <a:r>
              <a:rPr lang="ko-KR" altLang="en-US" sz="1000" dirty="0" err="1" smtClean="0"/>
              <a:t>유해된</a:t>
            </a:r>
            <a:r>
              <a:rPr lang="ko-KR" altLang="en-US" sz="1000" dirty="0" smtClean="0"/>
              <a:t> 사이트 등을 차단할 수 있음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56360"/>
            <a:ext cx="2102325" cy="2087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18" y="3945261"/>
            <a:ext cx="2795588" cy="7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3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하계 워크샵 </a:t>
            </a:r>
            <a:r>
              <a:rPr lang="ko-KR" altLang="en-US" dirty="0"/>
              <a:t>때 배울 내용들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4114800" cy="3886202"/>
          </a:xfrm>
        </p:spPr>
        <p:txBody>
          <a:bodyPr/>
          <a:lstStyle/>
          <a:p>
            <a:r>
              <a:rPr lang="ko-KR" altLang="en-US" dirty="0" smtClean="0"/>
              <a:t>네트워크 공격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정보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스캐닝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 </a:t>
            </a:r>
            <a:r>
              <a:rPr lang="ko-KR" altLang="en-US" dirty="0" smtClean="0"/>
              <a:t>포트 스캐닝</a:t>
            </a:r>
            <a:r>
              <a:rPr lang="en-US" altLang="ko-KR" dirty="0" smtClean="0"/>
              <a:t>, UDP </a:t>
            </a:r>
            <a:r>
              <a:rPr lang="ko-KR" altLang="en-US" dirty="0" smtClean="0"/>
              <a:t>포트 스캐닝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스니핑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스푸핑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ARP </a:t>
            </a:r>
            <a:r>
              <a:rPr lang="ko-KR" altLang="en-US" dirty="0" err="1" smtClean="0"/>
              <a:t>스푸핑</a:t>
            </a:r>
            <a:r>
              <a:rPr lang="en-US" altLang="ko-KR" dirty="0" smtClean="0"/>
              <a:t>, IP </a:t>
            </a:r>
            <a:r>
              <a:rPr lang="ko-KR" altLang="en-US" dirty="0" err="1" smtClean="0"/>
              <a:t>스푸핑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대역폭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고갈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계층 공격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네트워크 트래픽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및 공격 상황에 따른 트래픽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86150"/>
            <a:ext cx="2368740" cy="126682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0" y="739140"/>
            <a:ext cx="41148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보안 시각화</a:t>
            </a:r>
          </a:p>
          <a:p>
            <a:pPr lvl="1"/>
            <a:r>
              <a:rPr lang="ko-KR" altLang="en-US" dirty="0" smtClean="0"/>
              <a:t>로그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로그 시각화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네트워크 침입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이상징후 탐지 시스템</a:t>
            </a:r>
          </a:p>
          <a:p>
            <a:pPr lvl="1"/>
            <a:r>
              <a:rPr lang="en-US" altLang="ko-KR" dirty="0"/>
              <a:t>Signature </a:t>
            </a:r>
            <a:r>
              <a:rPr lang="ko-KR" altLang="en-US" dirty="0"/>
              <a:t>기반 </a:t>
            </a:r>
            <a:r>
              <a:rPr lang="ko-KR" altLang="en-US" dirty="0" smtClean="0"/>
              <a:t>탐지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Anomaly </a:t>
            </a:r>
            <a:r>
              <a:rPr lang="ko-KR" altLang="en-US" dirty="0"/>
              <a:t>기반 공격 탐지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19150"/>
            <a:ext cx="2066925" cy="2066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809750"/>
            <a:ext cx="1557196" cy="914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6435"/>
          <a:stretch/>
        </p:blipFill>
        <p:spPr>
          <a:xfrm>
            <a:off x="5181600" y="3714750"/>
            <a:ext cx="3130691" cy="11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암호학적</a:t>
            </a:r>
            <a:r>
              <a:rPr lang="ko-KR" altLang="en-US" dirty="0"/>
              <a:t> </a:t>
            </a:r>
            <a:r>
              <a:rPr lang="ko-KR" altLang="en-US" dirty="0" smtClean="0"/>
              <a:t>해시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70076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해시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(Function) 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일방향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(One-way function) 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으로 갈 때는 쉽지만</a:t>
            </a:r>
            <a:r>
              <a:rPr lang="en-US" altLang="ko-KR" dirty="0" smtClean="0"/>
              <a:t>, Output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은 어려운 것</a:t>
            </a:r>
            <a:endParaRPr lang="en-US" altLang="ko-KR" dirty="0" smtClean="0"/>
          </a:p>
          <a:p>
            <a:pPr marL="182562" lvl="1" indent="0">
              <a:buNone/>
            </a:pPr>
            <a:r>
              <a:rPr lang="en-US" altLang="ko-KR" dirty="0" smtClean="0"/>
              <a:t>                                                                                                       [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750"/>
            <a:ext cx="2895600" cy="1222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130633"/>
            <a:ext cx="3200400" cy="1056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058918"/>
            <a:ext cx="2895600" cy="1570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1545"/>
          <a:stretch/>
        </p:blipFill>
        <p:spPr>
          <a:xfrm>
            <a:off x="4953000" y="3058918"/>
            <a:ext cx="3166304" cy="15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해시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Hash function (</a:t>
            </a:r>
            <a:r>
              <a:rPr lang="ko-KR" altLang="en-US" dirty="0"/>
              <a:t>해시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해시함수는</a:t>
            </a:r>
            <a:r>
              <a:rPr lang="ko-KR" altLang="en-US" dirty="0" smtClean="0"/>
              <a:t> </a:t>
            </a:r>
            <a:r>
              <a:rPr lang="ko-KR" altLang="en-US" dirty="0"/>
              <a:t>어떤 길이의 데이터를 입력해도 고정된 </a:t>
            </a:r>
            <a:r>
              <a:rPr lang="ko-KR" altLang="en-US" dirty="0" smtClean="0"/>
              <a:t>길이의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해시 값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출력함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Hash Table (</a:t>
            </a:r>
            <a:r>
              <a:rPr lang="ko-KR" altLang="en-US" dirty="0" smtClean="0"/>
              <a:t>해시 테이블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에 데이터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를 저장하는 데이터 구조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Python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Dictionary </a:t>
            </a:r>
            <a:r>
              <a:rPr lang="ko-KR" altLang="en-US" dirty="0" smtClean="0"/>
              <a:t>타입이 </a:t>
            </a:r>
            <a:r>
              <a:rPr lang="en-US" altLang="ko-KR" dirty="0" smtClean="0"/>
              <a:t>Hash Table</a:t>
            </a:r>
            <a:r>
              <a:rPr lang="ko-KR" altLang="en-US" dirty="0" smtClean="0"/>
              <a:t>의 예로 볼 수 있음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Input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x, hash function </a:t>
            </a:r>
            <a:r>
              <a:rPr lang="ko-KR" altLang="en-US" dirty="0"/>
              <a:t>를 </a:t>
            </a:r>
            <a:r>
              <a:rPr lang="en-US" altLang="ko-KR" dirty="0"/>
              <a:t>h, output</a:t>
            </a:r>
            <a:r>
              <a:rPr lang="ko-KR" altLang="en-US" dirty="0"/>
              <a:t>을 </a:t>
            </a:r>
            <a:r>
              <a:rPr lang="en-US" altLang="ko-KR" dirty="0"/>
              <a:t>z</a:t>
            </a:r>
            <a:r>
              <a:rPr lang="ko-KR" altLang="en-US" dirty="0"/>
              <a:t>라고 할 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z</a:t>
            </a:r>
            <a:r>
              <a:rPr lang="ko-KR" altLang="en-US" dirty="0"/>
              <a:t>의 </a:t>
            </a:r>
            <a:r>
              <a:rPr lang="ko-KR" altLang="en-US" dirty="0" err="1"/>
              <a:t>프리이미지</a:t>
            </a:r>
            <a:r>
              <a:rPr lang="ko-KR" altLang="en-US" dirty="0"/>
              <a:t> </a:t>
            </a:r>
            <a:r>
              <a:rPr lang="en-US" altLang="ko-KR" dirty="0"/>
              <a:t>(preimage)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z</a:t>
            </a:r>
            <a:r>
              <a:rPr lang="ko-KR" altLang="en-US" dirty="0"/>
              <a:t>는 이미지 </a:t>
            </a:r>
            <a:r>
              <a:rPr lang="en-US" altLang="ko-KR" dirty="0"/>
              <a:t>(image)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이러한 경우</a:t>
            </a:r>
            <a:r>
              <a:rPr lang="en-US" altLang="ko-KR" dirty="0"/>
              <a:t>, </a:t>
            </a:r>
            <a:r>
              <a:rPr lang="ko-KR" altLang="en-US" dirty="0"/>
              <a:t>해시 함수 </a:t>
            </a: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ko-KR" altLang="en-US" dirty="0" err="1"/>
              <a:t>일대일의</a:t>
            </a:r>
            <a:r>
              <a:rPr lang="ko-KR" altLang="en-US" dirty="0"/>
              <a:t> 함수가 아니기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u="sng" dirty="0" smtClean="0"/>
              <a:t>동일한 </a:t>
            </a:r>
            <a:r>
              <a:rPr lang="ko-KR" altLang="en-US" u="sng" dirty="0"/>
              <a:t>해시 값 </a:t>
            </a:r>
            <a:r>
              <a:rPr lang="en-US" altLang="ko-KR" u="sng" dirty="0"/>
              <a:t>z</a:t>
            </a:r>
            <a:r>
              <a:rPr lang="ko-KR" altLang="en-US" u="sng" dirty="0"/>
              <a:t>를 가질 수 있는 </a:t>
            </a:r>
            <a:r>
              <a:rPr lang="en-US" altLang="ko-KR" u="sng" dirty="0"/>
              <a:t>Input data x</a:t>
            </a:r>
            <a:r>
              <a:rPr lang="ko-KR" altLang="en-US" u="sng" dirty="0"/>
              <a:t>가 </a:t>
            </a:r>
            <a:r>
              <a:rPr lang="ko-KR" altLang="en-US" u="sng" dirty="0" smtClean="0"/>
              <a:t>여러 </a:t>
            </a:r>
            <a:r>
              <a:rPr lang="ko-KR" altLang="en-US" u="sng" dirty="0"/>
              <a:t>개 존재할 수 있음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61" y="895350"/>
            <a:ext cx="1728339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000"/>
          <a:stretch/>
        </p:blipFill>
        <p:spPr>
          <a:xfrm>
            <a:off x="2971800" y="1809750"/>
            <a:ext cx="3235498" cy="16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695449"/>
            <a:ext cx="7086600" cy="533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838200" y="230505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838200" y="2914651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해시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838200" y="3524252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대칭키와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비대칭키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공개키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1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해시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해시 함수의 조건</a:t>
            </a:r>
            <a:endParaRPr lang="en-US" altLang="ko-KR" dirty="0" smtClean="0"/>
          </a:p>
          <a:p>
            <a:pPr lvl="1"/>
            <a:r>
              <a:rPr lang="ko-KR" altLang="en-US" dirty="0"/>
              <a:t>해시 함수는 ‘</a:t>
            </a:r>
            <a:r>
              <a:rPr lang="en-US" altLang="ko-KR" dirty="0"/>
              <a:t>Digital fingerprints (</a:t>
            </a:r>
            <a:r>
              <a:rPr lang="ko-KR" altLang="en-US" dirty="0"/>
              <a:t>디지털 지문</a:t>
            </a:r>
            <a:r>
              <a:rPr lang="en-US" altLang="ko-KR" dirty="0"/>
              <a:t>)’</a:t>
            </a:r>
            <a:r>
              <a:rPr lang="ko-KR" altLang="en-US" dirty="0"/>
              <a:t>으로도 </a:t>
            </a:r>
            <a:r>
              <a:rPr lang="ko-KR" altLang="en-US" dirty="0" smtClean="0"/>
              <a:t>사용됨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71" y="1504951"/>
            <a:ext cx="751105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해시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해시 함수의 조건</a:t>
            </a:r>
            <a:endParaRPr lang="en-US" altLang="ko-KR" dirty="0" smtClean="0"/>
          </a:p>
          <a:p>
            <a:pPr lvl="1"/>
            <a:r>
              <a:rPr lang="ko-KR" altLang="en-US" dirty="0"/>
              <a:t>프리 이미지 저항성 </a:t>
            </a:r>
            <a:r>
              <a:rPr lang="en-US" altLang="ko-KR" dirty="0"/>
              <a:t>(Preimage resistance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값 </a:t>
            </a:r>
            <a:r>
              <a:rPr lang="en-US" altLang="ko-KR" dirty="0"/>
              <a:t>z</a:t>
            </a:r>
            <a:r>
              <a:rPr lang="ko-KR" altLang="en-US" dirty="0"/>
              <a:t>로 문서 </a:t>
            </a:r>
            <a:r>
              <a:rPr lang="en-US" altLang="ko-KR" dirty="0"/>
              <a:t>x</a:t>
            </a:r>
            <a:r>
              <a:rPr lang="ko-KR" altLang="en-US" dirty="0"/>
              <a:t>를 찾는 것이 어려워야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해시의 </a:t>
            </a:r>
            <a:r>
              <a:rPr lang="ko-KR" altLang="en-US" dirty="0" err="1"/>
              <a:t>단방향적</a:t>
            </a:r>
            <a:r>
              <a:rPr lang="ko-KR" altLang="en-US" dirty="0"/>
              <a:t> 성질을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주어진 </a:t>
            </a:r>
            <a:r>
              <a:rPr lang="en-US" altLang="ko-KR" dirty="0"/>
              <a:t>z</a:t>
            </a:r>
            <a:r>
              <a:rPr lang="ko-KR" altLang="en-US" dirty="0"/>
              <a:t>를 통해 </a:t>
            </a:r>
            <a:r>
              <a:rPr lang="en-US" altLang="ko-KR" dirty="0"/>
              <a:t>x</a:t>
            </a:r>
            <a:r>
              <a:rPr lang="ko-KR" altLang="en-US" dirty="0"/>
              <a:t>를 찾는 것은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프리 이미지 저항성 </a:t>
            </a:r>
            <a:r>
              <a:rPr lang="en-US" altLang="ko-KR" dirty="0"/>
              <a:t>(Second preimage </a:t>
            </a:r>
            <a:r>
              <a:rPr lang="en-US" altLang="ko-KR" dirty="0" smtClean="0"/>
              <a:t>resistance)</a:t>
            </a:r>
          </a:p>
          <a:p>
            <a:pPr lvl="2"/>
            <a:r>
              <a:rPr lang="en-US" altLang="ko-KR" dirty="0" smtClean="0"/>
              <a:t>Input </a:t>
            </a:r>
            <a:r>
              <a:rPr lang="en-US" altLang="ko-KR" dirty="0"/>
              <a:t>Data x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/>
              <a:t>해시 값 </a:t>
            </a:r>
            <a:r>
              <a:rPr lang="en-US" altLang="ko-KR" dirty="0"/>
              <a:t>z</a:t>
            </a:r>
            <a:r>
              <a:rPr lang="ko-KR" altLang="en-US" dirty="0"/>
              <a:t>를 갖는 또 다른 </a:t>
            </a:r>
            <a:r>
              <a:rPr lang="en-US" altLang="ko-KR" dirty="0"/>
              <a:t>Input Data x'</a:t>
            </a:r>
            <a:r>
              <a:rPr lang="ko-KR" altLang="en-US" dirty="0"/>
              <a:t>의 발견이 어려워야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주어진 </a:t>
            </a:r>
            <a:r>
              <a:rPr lang="en-US" altLang="ko-KR" dirty="0"/>
              <a:t>x, z</a:t>
            </a:r>
            <a:r>
              <a:rPr lang="ko-KR" altLang="en-US" dirty="0"/>
              <a:t>에 대해</a:t>
            </a:r>
            <a:r>
              <a:rPr lang="en-US" altLang="ko-KR" dirty="0"/>
              <a:t>, x</a:t>
            </a:r>
            <a:r>
              <a:rPr lang="ko-KR" altLang="en-US" dirty="0"/>
              <a:t>를 </a:t>
            </a:r>
            <a:r>
              <a:rPr lang="en-US" altLang="ko-KR" dirty="0"/>
              <a:t>h()</a:t>
            </a:r>
            <a:r>
              <a:rPr lang="ko-KR" altLang="en-US" dirty="0"/>
              <a:t>에 적용한 </a:t>
            </a:r>
            <a:r>
              <a:rPr lang="en-US" altLang="ko-KR" dirty="0"/>
              <a:t>z = h(x)</a:t>
            </a:r>
            <a:r>
              <a:rPr lang="ko-KR" altLang="en-US" dirty="0"/>
              <a:t>가 있을 경우</a:t>
            </a:r>
            <a:r>
              <a:rPr lang="en-US" altLang="ko-KR" dirty="0" smtClean="0"/>
              <a:t>,</a:t>
            </a:r>
          </a:p>
          <a:p>
            <a:pPr lvl="4"/>
            <a:r>
              <a:rPr lang="en-US" altLang="ko-KR" dirty="0" smtClean="0"/>
              <a:t>z </a:t>
            </a:r>
            <a:r>
              <a:rPr lang="en-US" altLang="ko-KR" dirty="0"/>
              <a:t>= h(x) = h(x') </a:t>
            </a:r>
            <a:r>
              <a:rPr lang="ko-KR" altLang="en-US" dirty="0"/>
              <a:t>인 </a:t>
            </a:r>
            <a:r>
              <a:rPr lang="en-US" altLang="ko-KR" dirty="0"/>
              <a:t>x'</a:t>
            </a:r>
            <a:r>
              <a:rPr lang="ko-KR" altLang="en-US" dirty="0"/>
              <a:t>를 찾기가 어려워함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42950"/>
            <a:ext cx="2841246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671" t="3398" r="6812" b="3398"/>
          <a:stretch/>
        </p:blipFill>
        <p:spPr>
          <a:xfrm>
            <a:off x="4234691" y="3028950"/>
            <a:ext cx="3635755" cy="14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해시 함수의 조건</a:t>
            </a:r>
            <a:endParaRPr lang="en-US" altLang="ko-KR" dirty="0" smtClean="0"/>
          </a:p>
          <a:p>
            <a:pPr lvl="1"/>
            <a:r>
              <a:rPr lang="ko-KR" altLang="en-US" dirty="0"/>
              <a:t>충돌 저항성 </a:t>
            </a:r>
            <a:r>
              <a:rPr lang="en-US" altLang="ko-KR" dirty="0"/>
              <a:t>(Collision resistance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동일한 </a:t>
            </a:r>
            <a:r>
              <a:rPr lang="ko-KR" altLang="en-US" dirty="0"/>
              <a:t>해시 값 </a:t>
            </a:r>
            <a:r>
              <a:rPr lang="en-US" altLang="ko-KR" dirty="0"/>
              <a:t>z</a:t>
            </a:r>
            <a:r>
              <a:rPr lang="ko-KR" altLang="en-US" dirty="0"/>
              <a:t>를 갖는 임의의 두 </a:t>
            </a:r>
            <a:r>
              <a:rPr lang="en-US" altLang="ko-KR" dirty="0"/>
              <a:t>Input Data x, x'</a:t>
            </a:r>
            <a:r>
              <a:rPr lang="ko-KR" altLang="en-US" dirty="0"/>
              <a:t>을 찾는 것이 어려워야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주어진 </a:t>
            </a:r>
            <a:r>
              <a:rPr lang="ko-KR" altLang="en-US" dirty="0"/>
              <a:t>정보가 없을 때</a:t>
            </a:r>
            <a:r>
              <a:rPr lang="en-US" altLang="ko-KR" dirty="0"/>
              <a:t>, </a:t>
            </a:r>
            <a:r>
              <a:rPr lang="ko-KR" altLang="en-US" dirty="0"/>
              <a:t>해시 값 </a:t>
            </a:r>
            <a:r>
              <a:rPr lang="en-US" altLang="ko-KR" dirty="0"/>
              <a:t>z</a:t>
            </a:r>
            <a:r>
              <a:rPr lang="ko-KR" altLang="en-US" dirty="0"/>
              <a:t>에 대한 </a:t>
            </a:r>
            <a:r>
              <a:rPr lang="en-US" altLang="ko-KR" dirty="0"/>
              <a:t>h(x) = h(x') = z</a:t>
            </a:r>
            <a:r>
              <a:rPr lang="ko-KR" altLang="en-US" dirty="0"/>
              <a:t>를 만족 하는 </a:t>
            </a:r>
            <a:r>
              <a:rPr lang="en-US" altLang="ko-KR" dirty="0"/>
              <a:t>(x, x')</a:t>
            </a:r>
            <a:r>
              <a:rPr lang="ko-KR" altLang="en-US" dirty="0"/>
              <a:t>을 찾는 것이 어려워야 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62150"/>
            <a:ext cx="4791075" cy="17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해시 함수의 조건은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가지임</a:t>
            </a:r>
            <a:endParaRPr lang="en-US" altLang="ko-KR" dirty="0"/>
          </a:p>
          <a:p>
            <a:pPr lvl="2"/>
            <a:r>
              <a:rPr lang="ko-KR" altLang="en-US" dirty="0" smtClean="0"/>
              <a:t>프리 이미지 저항성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프리 이미지 저항성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 </a:t>
            </a:r>
            <a:r>
              <a:rPr lang="ko-KR" altLang="en-US" dirty="0" err="1" smtClean="0"/>
              <a:t>저항상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u="sng" dirty="0" smtClean="0"/>
              <a:t>프리 이미지 저항성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값에서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값으로 되돌아가는 것이 어려운 걸 나타냄</a:t>
            </a:r>
            <a:r>
              <a:rPr lang="en-US" altLang="ko-KR" dirty="0" smtClean="0"/>
              <a:t>. ( Ex : </a:t>
            </a:r>
            <a:r>
              <a:rPr lang="ko-KR" altLang="en-US" dirty="0" err="1" smtClean="0"/>
              <a:t>일방향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만약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O</a:t>
            </a:r>
            <a:r>
              <a:rPr lang="en-US" altLang="ko-KR" dirty="0" smtClean="0"/>
              <a:t>utput </a:t>
            </a:r>
            <a:r>
              <a:rPr lang="ko-KR" altLang="en-US" dirty="0" smtClean="0"/>
              <a:t>값으로 </a:t>
            </a:r>
            <a:r>
              <a:rPr lang="en-US" altLang="ko-KR" dirty="0"/>
              <a:t>I</a:t>
            </a:r>
            <a:r>
              <a:rPr lang="en-US" altLang="ko-KR" dirty="0" smtClean="0"/>
              <a:t>nput </a:t>
            </a:r>
            <a:r>
              <a:rPr lang="ko-KR" altLang="en-US" dirty="0" smtClean="0"/>
              <a:t>값을 유추하기 쉽다면 보안적인 면에서 취약하다고 볼 수 있음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 smtClean="0"/>
          </a:p>
          <a:p>
            <a:pPr lvl="2"/>
            <a:r>
              <a:rPr lang="ko-KR" altLang="en-US" u="sng" dirty="0" smtClean="0"/>
              <a:t>제</a:t>
            </a:r>
            <a:r>
              <a:rPr lang="en-US" altLang="ko-KR" u="sng" dirty="0" smtClean="0"/>
              <a:t> 2 </a:t>
            </a:r>
            <a:r>
              <a:rPr lang="ko-KR" altLang="en-US" u="sng" dirty="0" smtClean="0"/>
              <a:t>프리 이미지 저항성의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값이 주어졌을 때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값을 갖는 또 다른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값의 발견이 어려워야 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일대일 함수가 아니기 때문에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값이 동일한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여러 개가 존재할 수 있음</a:t>
            </a:r>
            <a:r>
              <a:rPr lang="en-US" altLang="ko-KR" dirty="0" smtClean="0"/>
              <a:t>. &lt;- </a:t>
            </a:r>
            <a:r>
              <a:rPr lang="ko-KR" altLang="en-US" dirty="0" smtClean="0"/>
              <a:t>이 점이 어려워야 한다는 것임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을 갖는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이 여러 개 존재한다면</a:t>
            </a:r>
            <a:r>
              <a:rPr lang="en-US" altLang="ko-KR" dirty="0" smtClean="0"/>
              <a:t>,</a:t>
            </a:r>
          </a:p>
          <a:p>
            <a:pPr lvl="4"/>
            <a:r>
              <a:rPr lang="ko-KR" altLang="en-US" dirty="0" smtClean="0"/>
              <a:t>중요한 정보가 담겨있는 자물쇠를 여러 개의 열쇠로 탈취할 수 있다는 것과 같음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/>
          </a:p>
          <a:p>
            <a:pPr lvl="2"/>
            <a:r>
              <a:rPr lang="ko-KR" altLang="en-US" u="sng" dirty="0" smtClean="0"/>
              <a:t>충돌 저항성의 경우</a:t>
            </a:r>
            <a:r>
              <a:rPr lang="ko-KR" altLang="en-US" dirty="0" smtClean="0"/>
              <a:t> 동일한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값을 갖는 임의의 두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값을 찾는 게 어려워야 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u="sng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u="sng" dirty="0" smtClean="0"/>
              <a:t>제 </a:t>
            </a:r>
            <a:r>
              <a:rPr lang="en-US" altLang="ko-KR" u="sng" dirty="0" smtClean="0"/>
              <a:t>2 </a:t>
            </a:r>
            <a:r>
              <a:rPr lang="ko-KR" altLang="en-US" u="sng" dirty="0" smtClean="0"/>
              <a:t>프리 이미지 저항성과 충돌 저항성의 차이점은 제 </a:t>
            </a:r>
            <a:r>
              <a:rPr lang="en-US" altLang="ko-KR" u="sng" dirty="0" smtClean="0"/>
              <a:t>2</a:t>
            </a:r>
            <a:r>
              <a:rPr lang="ko-KR" altLang="en-US" u="sng" dirty="0"/>
              <a:t> </a:t>
            </a:r>
            <a:r>
              <a:rPr lang="ko-KR" altLang="en-US" u="sng" dirty="0" smtClean="0"/>
              <a:t>프리 이미지 저항성은 </a:t>
            </a:r>
            <a:r>
              <a:rPr lang="en-US" altLang="ko-KR" u="sng" dirty="0" smtClean="0"/>
              <a:t>Input </a:t>
            </a:r>
            <a:r>
              <a:rPr lang="ko-KR" altLang="en-US" u="sng" dirty="0" smtClean="0"/>
              <a:t>값이 주어지는 것이고</a:t>
            </a:r>
            <a:r>
              <a:rPr lang="en-US" altLang="ko-KR" u="sng" dirty="0" smtClean="0"/>
              <a:t>,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u="sng" dirty="0" smtClean="0"/>
              <a:t>충돌 저항성은 주어진 정보가 없을 때 </a:t>
            </a:r>
            <a:r>
              <a:rPr lang="en-US" altLang="ko-KR" u="sng" dirty="0" smtClean="0"/>
              <a:t>Output </a:t>
            </a:r>
            <a:r>
              <a:rPr lang="ko-KR" altLang="en-US" u="sng" dirty="0" smtClean="0"/>
              <a:t>값에 대한 두 </a:t>
            </a:r>
            <a:r>
              <a:rPr lang="en-US" altLang="ko-KR" u="sng" dirty="0" smtClean="0"/>
              <a:t>Input </a:t>
            </a:r>
            <a:r>
              <a:rPr lang="ko-KR" altLang="en-US" u="sng" dirty="0" smtClean="0"/>
              <a:t>값을 찾는 게 어려운 것임</a:t>
            </a:r>
            <a:r>
              <a:rPr lang="en-US" altLang="ko-KR" u="sng" dirty="0" smtClean="0"/>
              <a:t>.</a:t>
            </a:r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48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눈사태 효과 </a:t>
            </a:r>
            <a:r>
              <a:rPr lang="en-US" altLang="ko-KR" dirty="0" smtClean="0"/>
              <a:t>(Avalanche effect)</a:t>
            </a:r>
          </a:p>
          <a:p>
            <a:pPr lvl="1"/>
            <a:r>
              <a:rPr lang="ko-KR" altLang="en-US" dirty="0"/>
              <a:t>암호 알고리즘에서 입력 값에 미세한 변화를 줄 경우 출력 값에 상당한 변화가 일어나는 성질 </a:t>
            </a:r>
            <a:r>
              <a:rPr lang="en-US" altLang="ko-KR" dirty="0"/>
              <a:t>[source: Wikipedia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해시 </a:t>
            </a:r>
            <a:r>
              <a:rPr lang="ko-KR" altLang="en-US" dirty="0"/>
              <a:t>함수에서의 눈사태 효과 </a:t>
            </a:r>
            <a:r>
              <a:rPr lang="en-US" altLang="ko-KR" dirty="0"/>
              <a:t>(Avalanche effect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함수에서 </a:t>
            </a:r>
            <a:r>
              <a:rPr lang="en-US" altLang="ko-KR" dirty="0"/>
              <a:t>Input Data</a:t>
            </a:r>
            <a:r>
              <a:rPr lang="ko-KR" altLang="en-US" dirty="0"/>
              <a:t>가 </a:t>
            </a:r>
            <a:r>
              <a:rPr lang="en-US" altLang="ko-KR" dirty="0"/>
              <a:t>1 bit</a:t>
            </a:r>
            <a:r>
              <a:rPr lang="ko-KR" altLang="en-US" dirty="0"/>
              <a:t>만 차이를 보여도 </a:t>
            </a:r>
            <a:r>
              <a:rPr lang="en-US" altLang="ko-KR" dirty="0"/>
              <a:t>Output Data</a:t>
            </a:r>
            <a:r>
              <a:rPr lang="ko-KR" altLang="en-US" dirty="0"/>
              <a:t>는 다르게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4550"/>
            <a:ext cx="489509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메시지 변조 감지 코드 </a:t>
            </a:r>
            <a:r>
              <a:rPr lang="en-US" altLang="ko-KR" dirty="0"/>
              <a:t>(Modification Detection Code - MDC)</a:t>
            </a:r>
          </a:p>
          <a:p>
            <a:pPr lvl="1"/>
            <a:r>
              <a:rPr lang="ko-KR" altLang="en-US" dirty="0"/>
              <a:t>메시지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MDC h(m) </a:t>
            </a:r>
            <a:r>
              <a:rPr lang="ko-KR" altLang="en-US" dirty="0"/>
              <a:t>은 분리될 수 있으며</a:t>
            </a:r>
            <a:r>
              <a:rPr lang="en-US" altLang="ko-KR" dirty="0"/>
              <a:t>, </a:t>
            </a:r>
            <a:r>
              <a:rPr lang="en-US" altLang="ko-KR" u="sng" dirty="0"/>
              <a:t>h(m)</a:t>
            </a:r>
            <a:r>
              <a:rPr lang="ko-KR" altLang="en-US" u="sng" dirty="0"/>
              <a:t>은 변조되지 않도록 하는 것이 중요</a:t>
            </a:r>
            <a:endParaRPr lang="en-US" altLang="ko-KR" u="sng" dirty="0"/>
          </a:p>
          <a:p>
            <a:pPr lvl="2"/>
            <a:r>
              <a:rPr lang="en-US" altLang="ko-KR" dirty="0"/>
              <a:t>Alice</a:t>
            </a:r>
            <a:r>
              <a:rPr lang="ko-KR" altLang="en-US" dirty="0"/>
              <a:t>는 메시지 </a:t>
            </a:r>
            <a:r>
              <a:rPr lang="en-US" altLang="ko-KR" dirty="0"/>
              <a:t>m</a:t>
            </a:r>
            <a:r>
              <a:rPr lang="ko-KR" altLang="en-US" dirty="0"/>
              <a:t>에 대한 </a:t>
            </a:r>
            <a:r>
              <a:rPr lang="en-US" altLang="ko-KR" dirty="0"/>
              <a:t>MDC h(m)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Alice -&gt; Bob : m, h(m), </a:t>
            </a:r>
            <a:r>
              <a:rPr lang="ko-KR" altLang="en-US" dirty="0"/>
              <a:t>단 </a:t>
            </a:r>
            <a:r>
              <a:rPr lang="en-US" altLang="ko-KR" dirty="0"/>
              <a:t>h(m)</a:t>
            </a:r>
            <a:r>
              <a:rPr lang="ko-KR" altLang="en-US" dirty="0"/>
              <a:t>은 안전한 채널로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endParaRPr lang="en-US" altLang="ko-KR" u="sng" dirty="0"/>
          </a:p>
          <a:p>
            <a:pPr lvl="2"/>
            <a:endParaRPr lang="en-US" altLang="ko-KR" u="sng" dirty="0" smtClean="0"/>
          </a:p>
          <a:p>
            <a:pPr lvl="2"/>
            <a:endParaRPr lang="en-US" altLang="ko-KR" u="sng" dirty="0"/>
          </a:p>
          <a:p>
            <a:pPr lvl="2"/>
            <a:endParaRPr lang="en-US" altLang="ko-KR" u="sng" dirty="0" smtClean="0"/>
          </a:p>
          <a:p>
            <a:pPr lvl="2"/>
            <a:endParaRPr lang="en-US" altLang="ko-KR" u="sng" dirty="0"/>
          </a:p>
          <a:p>
            <a:pPr lvl="2"/>
            <a:endParaRPr lang="en-US" altLang="ko-KR" u="sng" dirty="0" smtClean="0"/>
          </a:p>
          <a:p>
            <a:pPr lvl="2"/>
            <a:endParaRPr lang="en-US" altLang="ko-KR" u="sng" dirty="0"/>
          </a:p>
          <a:p>
            <a:pPr marL="358775" lvl="2" indent="0">
              <a:buNone/>
            </a:pPr>
            <a:endParaRPr lang="en-US" altLang="ko-KR" u="sng" dirty="0"/>
          </a:p>
          <a:p>
            <a:pPr marL="358775" lvl="2" indent="0">
              <a:buNone/>
            </a:pPr>
            <a:endParaRPr lang="en-US" altLang="ko-KR" u="sng" dirty="0" smtClean="0"/>
          </a:p>
          <a:p>
            <a:pPr lvl="2"/>
            <a:endParaRPr lang="en-US" altLang="ko-KR" u="sng" dirty="0"/>
          </a:p>
          <a:p>
            <a:pPr lvl="2"/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메시지를 해시 함수로 메시지 변조 감지 코드를 만듦</a:t>
            </a:r>
            <a:r>
              <a:rPr lang="en-US" altLang="ko-KR" dirty="0" smtClean="0"/>
              <a:t>. =&gt; </a:t>
            </a:r>
            <a:r>
              <a:rPr lang="ko-KR" altLang="en-US" dirty="0" smtClean="0"/>
              <a:t>이때 만들어진 </a:t>
            </a:r>
            <a:r>
              <a:rPr lang="en-US" altLang="ko-KR" dirty="0" smtClean="0"/>
              <a:t>MDC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h(m) 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H(m) </a:t>
            </a:r>
            <a:r>
              <a:rPr lang="ko-KR" altLang="en-US" dirty="0" smtClean="0"/>
              <a:t>은 반드시 안전한 채널로 전달해야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변조가 되면 안되기 때문임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Alice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Bob </a:t>
            </a:r>
            <a:r>
              <a:rPr lang="ko-KR" altLang="en-US" dirty="0" smtClean="0"/>
              <a:t>에게 메시지를 보냄</a:t>
            </a:r>
            <a:r>
              <a:rPr lang="en-US" altLang="ko-KR" dirty="0" smtClean="0"/>
              <a:t>. Bob</a:t>
            </a:r>
            <a:r>
              <a:rPr lang="ko-KR" altLang="en-US" dirty="0" smtClean="0"/>
              <a:t>은 받은 메시지가 변조 되었는지 확인하기 위해 해시 함수로 </a:t>
            </a:r>
            <a:r>
              <a:rPr lang="en-US" altLang="ko-KR" dirty="0" smtClean="0"/>
              <a:t>MDC </a:t>
            </a:r>
            <a:r>
              <a:rPr lang="ko-KR" altLang="en-US" dirty="0" smtClean="0"/>
              <a:t>를 만듦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안전한 채널로 받은 </a:t>
            </a:r>
            <a:r>
              <a:rPr lang="en-US" altLang="ko-KR" dirty="0" smtClean="0"/>
              <a:t>h(m)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Bob </a:t>
            </a:r>
            <a:r>
              <a:rPr lang="ko-KR" altLang="en-US" dirty="0" smtClean="0"/>
              <a:t>이 만든 </a:t>
            </a:r>
            <a:r>
              <a:rPr lang="en-US" altLang="ko-KR" dirty="0" smtClean="0"/>
              <a:t>MDC </a:t>
            </a:r>
            <a:r>
              <a:rPr lang="ko-KR" altLang="en-US" dirty="0" smtClean="0"/>
              <a:t>를 비교함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메시지가 변조되지 않았다면 값이 똑같음</a:t>
            </a:r>
            <a:r>
              <a:rPr lang="en-US" altLang="ko-KR" dirty="0" smtClean="0"/>
              <a:t>.</a:t>
            </a:r>
          </a:p>
          <a:p>
            <a:pPr marL="541338" lvl="3" indent="0">
              <a:buNone/>
            </a:pPr>
            <a:endParaRPr lang="en-US" altLang="ko-KR" dirty="0" smtClean="0"/>
          </a:p>
          <a:p>
            <a:pPr marL="541338" lvl="3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/>
              <a:t>이렇게 메시지가 변조 되었는지 감지할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57350"/>
            <a:ext cx="2895600" cy="14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MDC</a:t>
            </a:r>
            <a:r>
              <a:rPr lang="ko-KR" altLang="en-US" dirty="0"/>
              <a:t>를 이용한 메시지 변조 감지 코드 활용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/>
              <a:t>서비스에서 원본 메시지에 대한 무결성을 제공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8" y="1352550"/>
            <a:ext cx="4614863" cy="23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전자 서명 </a:t>
            </a:r>
            <a:r>
              <a:rPr lang="en-US" altLang="ko-KR" dirty="0"/>
              <a:t>((Digital signature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인증 </a:t>
            </a:r>
            <a:r>
              <a:rPr lang="en-US" altLang="ko-KR" dirty="0"/>
              <a:t>(Authentication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전자 </a:t>
            </a:r>
            <a:r>
              <a:rPr lang="ko-KR" altLang="en-US" dirty="0"/>
              <a:t>서명을 통해 서명자를 검증할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무결성 </a:t>
            </a:r>
            <a:r>
              <a:rPr lang="en-US" altLang="ko-KR" dirty="0"/>
              <a:t>(Integrity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메시지는 </a:t>
            </a:r>
            <a:r>
              <a:rPr lang="ko-KR" altLang="en-US" dirty="0"/>
              <a:t>서명 후에 변경될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부인방지 </a:t>
            </a:r>
            <a:r>
              <a:rPr lang="en-US" altLang="ko-KR" dirty="0"/>
              <a:t>(Non-repudiation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발신자는 </a:t>
            </a:r>
            <a:r>
              <a:rPr lang="ko-KR" altLang="en-US" dirty="0"/>
              <a:t>서명한 사실을 부인할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전자 </a:t>
            </a:r>
            <a:r>
              <a:rPr lang="ko-KR" altLang="en-US" dirty="0"/>
              <a:t>서명 알고리즘의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RSA</a:t>
            </a:r>
            <a:r>
              <a:rPr lang="en-US" altLang="ko-KR" dirty="0"/>
              <a:t>, ECDSA, …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148" r="1457"/>
          <a:stretch/>
        </p:blipFill>
        <p:spPr>
          <a:xfrm>
            <a:off x="4038600" y="1504950"/>
            <a:ext cx="43212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대칭키와</a:t>
            </a:r>
            <a:r>
              <a:rPr lang="ko-KR" altLang="en-US" dirty="0"/>
              <a:t> </a:t>
            </a:r>
            <a:r>
              <a:rPr lang="ko-KR" altLang="en-US" dirty="0" err="1"/>
              <a:t>비대칭키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411210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대칭키와</a:t>
            </a:r>
            <a:r>
              <a:rPr lang="ko-KR" altLang="en-US" dirty="0"/>
              <a:t> </a:t>
            </a:r>
            <a:r>
              <a:rPr lang="ko-KR" altLang="en-US" dirty="0" err="1"/>
              <a:t>비대칭키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암호학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 이전 </a:t>
            </a:r>
            <a:r>
              <a:rPr lang="ko-KR" altLang="en-US" dirty="0" err="1"/>
              <a:t>암호학은</a:t>
            </a:r>
            <a:r>
              <a:rPr lang="ko-KR" altLang="en-US" dirty="0"/>
              <a:t> 주로 군이나 정보기관에서 </a:t>
            </a:r>
            <a:r>
              <a:rPr lang="ko-KR" altLang="en-US" dirty="0" smtClean="0"/>
              <a:t>일반 </a:t>
            </a:r>
            <a:r>
              <a:rPr lang="ko-KR" altLang="en-US" dirty="0"/>
              <a:t>문서의 비밀</a:t>
            </a:r>
            <a:r>
              <a:rPr lang="en-US" altLang="ko-KR" dirty="0"/>
              <a:t>(</a:t>
            </a:r>
            <a:r>
              <a:rPr lang="ko-KR" altLang="en-US" dirty="0"/>
              <a:t>기밀성</a:t>
            </a:r>
            <a:r>
              <a:rPr lang="en-US" altLang="ko-KR" dirty="0"/>
              <a:t>)</a:t>
            </a:r>
            <a:r>
              <a:rPr lang="ko-KR" altLang="en-US" dirty="0"/>
              <a:t>을 제공하기 위하여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lvl="2"/>
            <a:r>
              <a:rPr lang="ko-KR" altLang="en-US" sz="1070" dirty="0" smtClean="0"/>
              <a:t>급속한 </a:t>
            </a:r>
            <a:r>
              <a:rPr lang="ko-KR" altLang="en-US" sz="1070" dirty="0"/>
              <a:t>발전으로 현재 </a:t>
            </a:r>
            <a:r>
              <a:rPr lang="ko-KR" altLang="en-US" sz="1070" dirty="0" err="1"/>
              <a:t>암호학은</a:t>
            </a:r>
            <a:r>
              <a:rPr lang="ko-KR" altLang="en-US" sz="1070" dirty="0"/>
              <a:t> 컴퓨터 시스템과 관련된 거의 모든 분야의 보안 메커니즘을 </a:t>
            </a:r>
            <a:r>
              <a:rPr lang="ko-KR" altLang="en-US" sz="1070" dirty="0" smtClean="0"/>
              <a:t>구현하기 </a:t>
            </a:r>
            <a:r>
              <a:rPr lang="ko-KR" altLang="en-US" sz="1070" dirty="0"/>
              <a:t>위한 필수적인 </a:t>
            </a:r>
            <a:r>
              <a:rPr lang="ko-KR" altLang="en-US" sz="1070" dirty="0" smtClean="0"/>
              <a:t>부분임</a:t>
            </a:r>
            <a:r>
              <a:rPr lang="en-US" altLang="ko-KR" sz="1050" dirty="0" smtClean="0"/>
              <a:t>.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웹에서 </a:t>
            </a:r>
            <a:r>
              <a:rPr lang="ko-KR" altLang="en-US" dirty="0"/>
              <a:t>서비스를 제공받기 위한 인증 및 접근 제어</a:t>
            </a:r>
            <a:r>
              <a:rPr lang="en-US" altLang="ko-KR" dirty="0"/>
              <a:t>, </a:t>
            </a:r>
            <a:r>
              <a:rPr lang="ko-KR" altLang="en-US" dirty="0"/>
              <a:t>기업 등의 기밀 </a:t>
            </a:r>
            <a:r>
              <a:rPr lang="ko-KR" altLang="en-US" dirty="0" smtClean="0"/>
              <a:t>유출 방지를 위한 </a:t>
            </a:r>
            <a:r>
              <a:rPr lang="ko-KR" altLang="en-US" dirty="0"/>
              <a:t>데이터 유출방지</a:t>
            </a:r>
            <a:r>
              <a:rPr lang="en-US" altLang="ko-KR" dirty="0" smtClean="0"/>
              <a:t>(DLP</a:t>
            </a:r>
            <a:r>
              <a:rPr lang="en-US" altLang="ko-KR" dirty="0"/>
              <a:t>)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 장치에서의 개인정보보호를 위한 목적에도 암호가 사용되고 있음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ko-KR" altLang="en-US" dirty="0" err="1" smtClean="0"/>
              <a:t>암호학</a:t>
            </a:r>
            <a:r>
              <a:rPr lang="en-US" altLang="ko-KR" dirty="0"/>
              <a:t>(Cryptology)</a:t>
            </a:r>
            <a:r>
              <a:rPr lang="ko-KR" altLang="en-US" dirty="0"/>
              <a:t>은 </a:t>
            </a:r>
            <a:r>
              <a:rPr lang="ko-KR" altLang="en-US" dirty="0" err="1"/>
              <a:t>암호기법</a:t>
            </a:r>
            <a:r>
              <a:rPr lang="en-US" altLang="ko-KR" dirty="0"/>
              <a:t>(Cryptography)</a:t>
            </a:r>
            <a:r>
              <a:rPr lang="ko-KR" altLang="en-US" dirty="0"/>
              <a:t>과 </a:t>
            </a:r>
            <a:r>
              <a:rPr lang="ko-KR" altLang="en-US" dirty="0" err="1" smtClean="0"/>
              <a:t>암호분석</a:t>
            </a:r>
            <a:r>
              <a:rPr lang="en-US" altLang="ko-KR" dirty="0"/>
              <a:t>(Cryptanalysis) </a:t>
            </a:r>
            <a:r>
              <a:rPr lang="ko-KR" altLang="en-US" dirty="0"/>
              <a:t>분야로 </a:t>
            </a:r>
            <a:r>
              <a:rPr lang="ko-KR" altLang="en-US" dirty="0" smtClean="0"/>
              <a:t>나뉘어짐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암호기법을</a:t>
            </a:r>
            <a:r>
              <a:rPr lang="ko-KR" altLang="en-US" dirty="0" smtClean="0"/>
              <a:t> </a:t>
            </a:r>
            <a:r>
              <a:rPr lang="ko-KR" altLang="en-US" dirty="0"/>
              <a:t>뜻하는 </a:t>
            </a:r>
            <a:r>
              <a:rPr lang="ko-KR" altLang="en-US" dirty="0" err="1"/>
              <a:t>영문표기인</a:t>
            </a:r>
            <a:r>
              <a:rPr lang="ko-KR" altLang="en-US" dirty="0"/>
              <a:t> </a:t>
            </a:r>
            <a:r>
              <a:rPr lang="en-US" altLang="ko-KR" dirty="0"/>
              <a:t>Cryptography</a:t>
            </a:r>
            <a:r>
              <a:rPr lang="ko-KR" altLang="en-US" dirty="0"/>
              <a:t>는 그리스어로 “비밀</a:t>
            </a:r>
            <a:r>
              <a:rPr lang="en-US" altLang="ko-KR" dirty="0"/>
              <a:t>(secret)”</a:t>
            </a:r>
            <a:r>
              <a:rPr lang="ko-KR" altLang="en-US" dirty="0"/>
              <a:t>을 의미하는 </a:t>
            </a:r>
            <a:r>
              <a:rPr lang="en-US" altLang="ko-KR" dirty="0" err="1"/>
              <a:t>Kryptos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“</a:t>
            </a:r>
            <a:r>
              <a:rPr lang="ko-KR" altLang="en-US" dirty="0"/>
              <a:t>쓰다</a:t>
            </a:r>
            <a:r>
              <a:rPr lang="en-US" altLang="ko-KR" dirty="0"/>
              <a:t>(Write)”</a:t>
            </a:r>
            <a:r>
              <a:rPr lang="ko-KR" altLang="en-US" dirty="0"/>
              <a:t>를 의미하 는 </a:t>
            </a:r>
            <a:r>
              <a:rPr lang="en-US" altLang="ko-KR" dirty="0" err="1"/>
              <a:t>gráphō</a:t>
            </a:r>
            <a:r>
              <a:rPr lang="ko-KR" altLang="en-US" dirty="0"/>
              <a:t>의 합성어로 어원적 의미는 “</a:t>
            </a:r>
            <a:r>
              <a:rPr lang="en-US" altLang="ko-KR" dirty="0"/>
              <a:t>Secret writing</a:t>
            </a:r>
            <a:r>
              <a:rPr lang="en-US" altLang="ko-KR" dirty="0" smtClean="0"/>
              <a:t>”</a:t>
            </a:r>
          </a:p>
          <a:p>
            <a:pPr lvl="2"/>
            <a:r>
              <a:rPr lang="ko-KR" altLang="en-US" dirty="0" smtClean="0"/>
              <a:t>현대 </a:t>
            </a:r>
            <a:r>
              <a:rPr lang="ko-KR" altLang="en-US" dirty="0"/>
              <a:t>이전에 </a:t>
            </a:r>
            <a:r>
              <a:rPr lang="ko-KR" altLang="en-US" dirty="0" err="1"/>
              <a:t>암호기법은</a:t>
            </a:r>
            <a:r>
              <a:rPr lang="ko-KR" altLang="en-US" dirty="0"/>
              <a:t> 메시지</a:t>
            </a:r>
            <a:r>
              <a:rPr lang="en-US" altLang="ko-KR" dirty="0"/>
              <a:t>(Message)</a:t>
            </a:r>
            <a:r>
              <a:rPr lang="ko-KR" altLang="en-US" dirty="0"/>
              <a:t>를 감추어 읽지 못하도록 하기 위한 목적</a:t>
            </a:r>
            <a:r>
              <a:rPr lang="en-US" altLang="ko-KR" dirty="0" smtClean="0"/>
              <a:t>,</a:t>
            </a:r>
          </a:p>
          <a:p>
            <a:pPr lvl="3"/>
            <a:r>
              <a:rPr lang="ko-KR" altLang="en-US" dirty="0" smtClean="0"/>
              <a:t>즉 </a:t>
            </a:r>
            <a:r>
              <a:rPr lang="ko-KR" altLang="en-US" dirty="0"/>
              <a:t>메시지의 기밀성 </a:t>
            </a:r>
            <a:r>
              <a:rPr lang="en-US" altLang="ko-KR" dirty="0"/>
              <a:t>(Confidentiality)</a:t>
            </a:r>
            <a:r>
              <a:rPr lang="ko-KR" altLang="en-US" dirty="0"/>
              <a:t>을 제공하기 위하여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sz="1150" dirty="0" smtClean="0"/>
              <a:t>암호기법에서 ‘ 암호화</a:t>
            </a:r>
            <a:r>
              <a:rPr lang="en-US" altLang="ko-KR" sz="1150" dirty="0" smtClean="0"/>
              <a:t>’ </a:t>
            </a:r>
            <a:r>
              <a:rPr lang="ko-KR" altLang="en-US" sz="1150" dirty="0" smtClean="0"/>
              <a:t>는 </a:t>
            </a:r>
            <a:r>
              <a:rPr lang="ko-KR" altLang="en-US" sz="1150" dirty="0"/>
              <a:t>알고리즘</a:t>
            </a:r>
            <a:r>
              <a:rPr lang="en-US" altLang="ko-KR" sz="1150" dirty="0"/>
              <a:t>(Algorithm) </a:t>
            </a:r>
            <a:r>
              <a:rPr lang="ko-KR" altLang="en-US" sz="1150" dirty="0"/>
              <a:t>을 사용하여 메시지</a:t>
            </a:r>
            <a:r>
              <a:rPr lang="en-US" altLang="ko-KR" sz="1150" dirty="0"/>
              <a:t>(</a:t>
            </a:r>
            <a:r>
              <a:rPr lang="ko-KR" altLang="en-US" sz="1150" dirty="0"/>
              <a:t>정보</a:t>
            </a:r>
            <a:r>
              <a:rPr lang="en-US" altLang="ko-KR" sz="1150" dirty="0"/>
              <a:t>) </a:t>
            </a:r>
            <a:r>
              <a:rPr lang="ko-KR" altLang="en-US" sz="1150" dirty="0"/>
              <a:t>의미를 알 수 없는 형태로 변형시키는 </a:t>
            </a:r>
            <a:r>
              <a:rPr lang="ko-KR" altLang="en-US" sz="1150" dirty="0" smtClean="0"/>
              <a:t>과정</a:t>
            </a:r>
            <a:endParaRPr lang="en-US" altLang="ko-KR" sz="1150" dirty="0" smtClean="0"/>
          </a:p>
          <a:p>
            <a:pPr lvl="2"/>
            <a:r>
              <a:rPr lang="ko-KR" altLang="en-US" dirty="0" smtClean="0"/>
              <a:t>암호화를 </a:t>
            </a:r>
            <a:r>
              <a:rPr lang="ko-KR" altLang="en-US" dirty="0"/>
              <a:t>위하여 사용되는 알고리즘을 특별히 암호화 </a:t>
            </a:r>
            <a:r>
              <a:rPr lang="ko-KR" altLang="en-US" dirty="0" smtClean="0"/>
              <a:t>알고리즘</a:t>
            </a:r>
            <a:r>
              <a:rPr lang="en-US" altLang="ko-KR" dirty="0"/>
              <a:t>(Encryption Algorithm), </a:t>
            </a:r>
            <a:r>
              <a:rPr lang="ko-KR" altLang="en-US" dirty="0"/>
              <a:t>혹은 암호</a:t>
            </a:r>
            <a:r>
              <a:rPr lang="en-US" altLang="ko-KR" dirty="0"/>
              <a:t>(Cipher)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암호화 </a:t>
            </a:r>
            <a:r>
              <a:rPr lang="ko-KR" altLang="en-US" dirty="0"/>
              <a:t>이전의 메시지는 </a:t>
            </a:r>
            <a:r>
              <a:rPr lang="ko-KR" altLang="en-US" dirty="0" err="1"/>
              <a:t>평문</a:t>
            </a:r>
            <a:r>
              <a:rPr lang="en-US" altLang="ko-KR" dirty="0"/>
              <a:t>(Plaintext), </a:t>
            </a:r>
            <a:r>
              <a:rPr lang="ko-KR" altLang="en-US" dirty="0"/>
              <a:t>암호화된 후의 </a:t>
            </a:r>
            <a:r>
              <a:rPr lang="ko-KR" altLang="en-US" dirty="0" smtClean="0"/>
              <a:t>메시지는 </a:t>
            </a:r>
            <a:r>
              <a:rPr lang="ko-KR" altLang="en-US" dirty="0"/>
              <a:t>암호문</a:t>
            </a:r>
            <a:r>
              <a:rPr lang="en-US" altLang="ko-KR" dirty="0"/>
              <a:t>(</a:t>
            </a:r>
            <a:r>
              <a:rPr lang="en-US" altLang="ko-KR" dirty="0" err="1"/>
              <a:t>Ciphertext</a:t>
            </a:r>
            <a:r>
              <a:rPr lang="en-US" altLang="ko-KR" dirty="0"/>
              <a:t>)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77705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B2015-FC54-C490-4754-98C9BAE8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90750"/>
            <a:ext cx="7277100" cy="4325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96559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대칭키와</a:t>
            </a:r>
            <a:r>
              <a:rPr lang="ko-KR" altLang="en-US" dirty="0"/>
              <a:t> </a:t>
            </a:r>
            <a:r>
              <a:rPr lang="ko-KR" altLang="en-US" dirty="0" err="1"/>
              <a:t>비대칭키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암호학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lvl="1"/>
            <a:r>
              <a:rPr lang="ko-KR" altLang="en-US" dirty="0"/>
              <a:t>암호화의 반대 과정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 smtClean="0"/>
              <a:t>복호화는</a:t>
            </a:r>
            <a:r>
              <a:rPr lang="ko-KR" altLang="en-US" dirty="0" smtClean="0"/>
              <a:t> </a:t>
            </a:r>
            <a:r>
              <a:rPr lang="ko-KR" altLang="en-US" dirty="0"/>
              <a:t>알고리즘을 사용하여 암호문을 </a:t>
            </a:r>
            <a:r>
              <a:rPr lang="ko-KR" altLang="en-US" dirty="0" err="1" smtClean="0"/>
              <a:t>평문으로</a:t>
            </a:r>
            <a:r>
              <a:rPr lang="ko-KR" altLang="en-US" dirty="0" smtClean="0"/>
              <a:t> </a:t>
            </a:r>
            <a:r>
              <a:rPr lang="ko-KR" altLang="en-US" dirty="0"/>
              <a:t>바꾸는 과정 </a:t>
            </a:r>
            <a:r>
              <a:rPr lang="en-US" altLang="ko-KR" dirty="0"/>
              <a:t>(</a:t>
            </a:r>
            <a:r>
              <a:rPr lang="ko-KR" altLang="en-US" dirty="0"/>
              <a:t>암호문 </a:t>
            </a:r>
            <a:r>
              <a:rPr lang="en-US" altLang="ko-KR" dirty="0"/>
              <a:t>-&gt; </a:t>
            </a:r>
            <a:r>
              <a:rPr lang="ko-KR" altLang="en-US" dirty="0" err="1"/>
              <a:t>평문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알고리즘을 합쳐서 암호 알고리즘 </a:t>
            </a:r>
            <a:r>
              <a:rPr lang="en-US" altLang="ko-KR" dirty="0"/>
              <a:t>(Cryptographic Algorithm</a:t>
            </a:r>
            <a:r>
              <a:rPr lang="en-US" altLang="ko-KR" dirty="0" smtClean="0"/>
              <a:t>),</a:t>
            </a:r>
          </a:p>
          <a:p>
            <a:pPr lvl="2"/>
            <a:r>
              <a:rPr lang="ko-KR" altLang="en-US" dirty="0" smtClean="0"/>
              <a:t>혹은 </a:t>
            </a:r>
            <a:r>
              <a:rPr lang="ko-KR" altLang="en-US" dirty="0" err="1"/>
              <a:t>암호시스템</a:t>
            </a:r>
            <a:r>
              <a:rPr lang="ko-KR" altLang="en-US" dirty="0"/>
              <a:t> </a:t>
            </a:r>
            <a:r>
              <a:rPr lang="en-US" altLang="ko-KR" dirty="0"/>
              <a:t>(Cryptographic Systems / Cryptosystems)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평문을</a:t>
            </a:r>
            <a:r>
              <a:rPr lang="ko-KR" altLang="en-US" dirty="0" smtClean="0"/>
              <a:t> </a:t>
            </a:r>
            <a:r>
              <a:rPr lang="ko-KR" altLang="en-US" dirty="0"/>
              <a:t>암호문으로 바꾸거나 암호문을 </a:t>
            </a:r>
            <a:r>
              <a:rPr lang="ko-KR" altLang="en-US" dirty="0" err="1"/>
              <a:t>평문으로</a:t>
            </a:r>
            <a:r>
              <a:rPr lang="ko-KR" altLang="en-US" dirty="0"/>
              <a:t> 바꾸어서 본래의 메시지를 읽기 위해서는 특별한 비밀이 필요 </a:t>
            </a:r>
            <a:r>
              <a:rPr lang="en-US" altLang="ko-KR" dirty="0"/>
              <a:t>(Key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평문을</a:t>
            </a:r>
            <a:r>
              <a:rPr lang="ko-KR" altLang="en-US" dirty="0" smtClean="0"/>
              <a:t> </a:t>
            </a:r>
            <a:r>
              <a:rPr lang="ko-KR" altLang="en-US" dirty="0"/>
              <a:t>암호문으로 바꿀 때 사용하는 키를 암호화 키 </a:t>
            </a:r>
            <a:r>
              <a:rPr lang="en-US" altLang="ko-KR" dirty="0"/>
              <a:t>(Encryption Key), </a:t>
            </a:r>
            <a:r>
              <a:rPr lang="ko-KR" altLang="en-US" dirty="0"/>
              <a:t>암호문을 </a:t>
            </a:r>
            <a:r>
              <a:rPr lang="ko-KR" altLang="en-US" dirty="0" err="1"/>
              <a:t>평문으로</a:t>
            </a:r>
            <a:r>
              <a:rPr lang="ko-KR" altLang="en-US" dirty="0"/>
              <a:t> 바꿀 때 사용하는 </a:t>
            </a:r>
            <a:r>
              <a:rPr lang="ko-KR" altLang="en-US" dirty="0" smtClean="0"/>
              <a:t>키를 </a:t>
            </a:r>
            <a:r>
              <a:rPr lang="ko-KR" altLang="en-US" dirty="0" err="1"/>
              <a:t>복호화</a:t>
            </a:r>
            <a:r>
              <a:rPr lang="ko-KR" altLang="en-US" dirty="0"/>
              <a:t> 키</a:t>
            </a:r>
            <a:r>
              <a:rPr lang="en-US" altLang="ko-KR" dirty="0"/>
              <a:t>(Decryption Key)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알고리즘은 </a:t>
            </a:r>
            <a:r>
              <a:rPr lang="ko-KR" altLang="en-US" dirty="0"/>
              <a:t>어떠한 문제를 해결하기 위한 유한</a:t>
            </a:r>
            <a:r>
              <a:rPr lang="en-US" altLang="ko-KR" dirty="0"/>
              <a:t>(finite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</a:t>
            </a:r>
            <a:r>
              <a:rPr lang="ko-KR" altLang="en-US" dirty="0"/>
              <a:t>단계적인 절차나 방법을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</a:t>
            </a:r>
            <a:r>
              <a:rPr lang="ko-KR" altLang="en-US" dirty="0"/>
              <a:t>등의 사전정보 없이 암호문에서 </a:t>
            </a:r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ko-KR" altLang="en-US" dirty="0" err="1" smtClean="0"/>
              <a:t>복호화하는</a:t>
            </a:r>
            <a:r>
              <a:rPr lang="ko-KR" altLang="en-US" dirty="0" smtClean="0"/>
              <a:t> </a:t>
            </a:r>
            <a:r>
              <a:rPr lang="ko-KR" altLang="en-US" dirty="0"/>
              <a:t>기법을 </a:t>
            </a:r>
            <a:r>
              <a:rPr lang="ko-KR" altLang="en-US" dirty="0" err="1"/>
              <a:t>암호분석</a:t>
            </a:r>
            <a:r>
              <a:rPr lang="en-US" altLang="ko-KR" dirty="0"/>
              <a:t>(Cryptanalysis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과거 </a:t>
            </a:r>
            <a:r>
              <a:rPr lang="ko-KR" altLang="en-US" dirty="0" err="1"/>
              <a:t>암호분석은</a:t>
            </a:r>
            <a:r>
              <a:rPr lang="ko-KR" altLang="en-US" dirty="0"/>
              <a:t> 정보기관이나 범죄집단에 의해서 </a:t>
            </a:r>
            <a:r>
              <a:rPr lang="ko-KR" altLang="en-US" dirty="0" smtClean="0"/>
              <a:t>수행되는 </a:t>
            </a:r>
            <a:r>
              <a:rPr lang="ko-KR" altLang="en-US" dirty="0"/>
              <a:t>것으로 생각되었지만</a:t>
            </a:r>
            <a:r>
              <a:rPr lang="en-US" altLang="ko-KR" dirty="0"/>
              <a:t>, </a:t>
            </a:r>
            <a:r>
              <a:rPr lang="ko-KR" altLang="en-US" dirty="0"/>
              <a:t>현재는 대부분 연구기관에 서 연구되고 있으며 하나의 </a:t>
            </a:r>
            <a:r>
              <a:rPr lang="ko-KR" altLang="en-US" dirty="0" smtClean="0"/>
              <a:t>학문 분야로 </a:t>
            </a:r>
            <a:r>
              <a:rPr lang="ko-KR" altLang="en-US" dirty="0"/>
              <a:t>자리잡음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28950"/>
            <a:ext cx="4114800" cy="1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대칭키와</a:t>
            </a:r>
            <a:r>
              <a:rPr lang="ko-KR" altLang="en-US" dirty="0"/>
              <a:t> </a:t>
            </a:r>
            <a:r>
              <a:rPr lang="ko-KR" altLang="en-US" dirty="0" err="1"/>
              <a:t>비대칭키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암호학 소개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암호 </a:t>
                </a:r>
                <a:r>
                  <a:rPr lang="ko-KR" altLang="en-US" dirty="0"/>
                  <a:t>알고리즘은 다음과 같이 세 개의 알고리즘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𝑮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𝑫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</a:t>
                </a:r>
                <a:r>
                  <a:rPr lang="ko-KR" altLang="en-US" dirty="0" smtClean="0"/>
                  <a:t>구분됨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키 </a:t>
                </a:r>
                <a:r>
                  <a:rPr lang="ko-KR" altLang="en-US" dirty="0"/>
                  <a:t>생성 </a:t>
                </a:r>
                <a:r>
                  <a:rPr lang="en-US" altLang="ko-KR" dirty="0"/>
                  <a:t>(Key Generation) </a:t>
                </a:r>
                <a:r>
                  <a:rPr lang="ko-KR" altLang="en-US" dirty="0"/>
                  <a:t>알고리즘 </a:t>
                </a:r>
                <a:r>
                  <a:rPr lang="en-US" altLang="ko-KR" dirty="0" smtClean="0"/>
                  <a:t>G</a:t>
                </a:r>
              </a:p>
              <a:p>
                <a:pPr lvl="3"/>
                <a:r>
                  <a:rPr lang="ko-KR" altLang="en-US" dirty="0" smtClean="0"/>
                  <a:t>키 </a:t>
                </a:r>
                <a:r>
                  <a:rPr lang="ko-KR" altLang="en-US" dirty="0"/>
                  <a:t>생성 알고리즘 </a:t>
                </a:r>
                <a:r>
                  <a:rPr lang="en-US" altLang="ko-KR" dirty="0" smtClean="0"/>
                  <a:t>G</a:t>
                </a:r>
                <a:r>
                  <a:rPr lang="ko-KR" altLang="en-US" dirty="0" smtClean="0"/>
                  <a:t>는 </a:t>
                </a:r>
                <a:r>
                  <a:rPr lang="ko-KR" altLang="en-US" dirty="0"/>
                  <a:t>가능한 키들의 집합 𝑲에서 암호화 키 𝒌𝟏와 </a:t>
                </a:r>
                <a:r>
                  <a:rPr lang="ko-KR" altLang="en-US" dirty="0" err="1"/>
                  <a:t>복호화</a:t>
                </a:r>
                <a:r>
                  <a:rPr lang="ko-KR" altLang="en-US" dirty="0"/>
                  <a:t> 키 𝒌𝟐를 </a:t>
                </a:r>
                <a:r>
                  <a:rPr lang="ko-KR" altLang="en-US" dirty="0" smtClean="0"/>
                  <a:t>선택함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이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집합 𝑲를 키 공간</a:t>
                </a:r>
                <a:r>
                  <a:rPr lang="en-US" altLang="ko-KR" dirty="0"/>
                  <a:t>(Key Space)</a:t>
                </a:r>
                <a:r>
                  <a:rPr lang="ko-KR" altLang="en-US" dirty="0"/>
                  <a:t>이라 </a:t>
                </a:r>
                <a:r>
                  <a:rPr lang="ko-KR" altLang="en-US" dirty="0" smtClean="0"/>
                  <a:t>함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한 </a:t>
                </a:r>
                <a:r>
                  <a:rPr lang="ko-KR" altLang="en-US" dirty="0"/>
                  <a:t>개의 키가 집합 𝑲에서 선택될 확률은 키 공간의 분포에 </a:t>
                </a:r>
                <a:r>
                  <a:rPr lang="ko-KR" altLang="en-US" dirty="0" smtClean="0"/>
                  <a:t>따라 </a:t>
                </a:r>
                <a:r>
                  <a:rPr lang="ko-KR" altLang="en-US" dirty="0"/>
                  <a:t>상이하지만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일반적으로 </a:t>
                </a:r>
                <a:r>
                  <a:rPr lang="ko-KR" altLang="en-US" dirty="0" err="1"/>
                  <a:t>균일분포를</a:t>
                </a:r>
                <a:r>
                  <a:rPr lang="ko-KR" altLang="en-US" dirty="0"/>
                  <a:t> 따르는 확률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을 </a:t>
                </a:r>
                <a:r>
                  <a:rPr lang="ko-KR" altLang="en-US" dirty="0"/>
                  <a:t>가지 는 </a:t>
                </a:r>
                <a:r>
                  <a:rPr lang="ko-KR" altLang="en-US" dirty="0" err="1"/>
                  <a:t>난수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(Uniformly Distributed Random Number)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선택함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ex</a:t>
                </a:r>
                <a:r>
                  <a:rPr lang="en-US" altLang="ko-KR" dirty="0"/>
                  <a:t>) 4 bit </a:t>
                </a:r>
                <a:r>
                  <a:rPr lang="ko-KR" altLang="en-US" dirty="0"/>
                  <a:t>길이의 키를 사용하는 경우 키 공간은 </a:t>
                </a:r>
                <a:r>
                  <a:rPr lang="ko-KR" altLang="en-US" dirty="0" smtClean="0"/>
                  <a:t>집합 </a:t>
                </a:r>
                <a:r>
                  <a:rPr lang="en-US" altLang="ko-KR" dirty="0" smtClean="0"/>
                  <a:t>{</a:t>
                </a:r>
                <a:r>
                  <a:rPr lang="en-US" altLang="ko-KR" dirty="0"/>
                  <a:t>0, 1, . . . , 15</a:t>
                </a:r>
                <a:r>
                  <a:rPr lang="en-US" altLang="ko-KR" dirty="0" smtClean="0"/>
                  <a:t>}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/>
                  <a:t>(2</a:t>
                </a:r>
                <a:r>
                  <a:rPr lang="ko-KR" altLang="en-US" sz="800" dirty="0"/>
                  <a:t>의 </a:t>
                </a:r>
                <a:r>
                  <a:rPr lang="en-US" altLang="ko-KR" sz="800" dirty="0"/>
                  <a:t>4</a:t>
                </a:r>
                <a:r>
                  <a:rPr lang="ko-KR" altLang="en-US" sz="800" dirty="0"/>
                  <a:t>승 이므로 </a:t>
                </a:r>
                <a:r>
                  <a:rPr lang="en-US" altLang="ko-KR" sz="800" dirty="0"/>
                  <a:t>16</a:t>
                </a:r>
                <a:r>
                  <a:rPr lang="ko-KR" altLang="en-US" sz="800" dirty="0"/>
                  <a:t>개</a:t>
                </a:r>
                <a:r>
                  <a:rPr lang="en-US" altLang="ko-KR" sz="800" dirty="0"/>
                  <a:t>)</a:t>
                </a:r>
                <a:r>
                  <a:rPr lang="ko-KR" altLang="en-US" sz="800" dirty="0"/>
                  <a:t> </a:t>
                </a:r>
                <a:r>
                  <a:rPr lang="ko-KR" altLang="en-US" dirty="0" smtClean="0"/>
                  <a:t>이며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균일분포를</a:t>
                </a:r>
                <a:r>
                  <a:rPr lang="ko-KR" altLang="en-US" dirty="0"/>
                  <a:t> 따라 이 중 하나의 값이 키로 </a:t>
                </a:r>
                <a:r>
                  <a:rPr lang="ko-KR" altLang="en-US" dirty="0" smtClean="0"/>
                  <a:t>선택될 </a:t>
                </a:r>
                <a:r>
                  <a:rPr lang="ko-KR" altLang="en-US" dirty="0"/>
                  <a:t>확률은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/>
                  <a:t>으로 볼 수 있음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" t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대칭키와</a:t>
            </a:r>
            <a:r>
              <a:rPr lang="ko-KR" altLang="en-US" dirty="0"/>
              <a:t> </a:t>
            </a:r>
            <a:r>
              <a:rPr lang="ko-KR" altLang="en-US" dirty="0" err="1"/>
              <a:t>비대칭키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 알고리즘</a:t>
            </a:r>
            <a:endParaRPr lang="en-US" altLang="ko-KR" dirty="0" smtClean="0"/>
          </a:p>
          <a:p>
            <a:pPr lvl="1"/>
            <a:r>
              <a:rPr lang="ko-KR" altLang="en-US" dirty="0"/>
              <a:t>암호 알고리즘은 다음과 같이 세 개의 알고리즘 </a:t>
            </a:r>
            <a:r>
              <a:rPr lang="en-US" altLang="ko-KR" dirty="0"/>
              <a:t>(</a:t>
            </a:r>
            <a:r>
              <a:rPr lang="ko-KR" altLang="en-US" dirty="0"/>
              <a:t>𝑮</a:t>
            </a:r>
            <a:r>
              <a:rPr lang="en-US" altLang="ko-KR" dirty="0"/>
              <a:t>, </a:t>
            </a:r>
            <a:r>
              <a:rPr lang="ko-KR" altLang="en-US" dirty="0"/>
              <a:t>𝑬</a:t>
            </a:r>
            <a:r>
              <a:rPr lang="en-US" altLang="ko-KR" dirty="0"/>
              <a:t>, </a:t>
            </a:r>
            <a:r>
              <a:rPr lang="ko-KR" altLang="en-US" dirty="0"/>
              <a:t>𝑫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구분됨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암호화 </a:t>
            </a:r>
            <a:r>
              <a:rPr lang="en-US" altLang="ko-KR" dirty="0"/>
              <a:t>(Encryption) </a:t>
            </a:r>
            <a:r>
              <a:rPr lang="ko-KR" altLang="en-US" dirty="0"/>
              <a:t>알고리즘 </a:t>
            </a:r>
            <a:r>
              <a:rPr lang="en-US" altLang="ko-KR" dirty="0" smtClean="0"/>
              <a:t>E </a:t>
            </a:r>
          </a:p>
          <a:p>
            <a:pPr lvl="3"/>
            <a:r>
              <a:rPr lang="ko-KR" altLang="en-US" dirty="0" smtClean="0"/>
              <a:t>암호화 </a:t>
            </a:r>
            <a:r>
              <a:rPr lang="ko-KR" altLang="en-US" dirty="0"/>
              <a:t>알고리즘 𝑬는 암호화 키 𝒌𝟏 ∈ 𝑲를 사용하여 </a:t>
            </a:r>
            <a:r>
              <a:rPr lang="ko-KR" altLang="en-US" dirty="0" err="1"/>
              <a:t>평문</a:t>
            </a:r>
            <a:r>
              <a:rPr lang="ko-KR" altLang="en-US" dirty="0"/>
              <a:t> 𝒎을 입력으로 받아 암호문 𝒄를 </a:t>
            </a:r>
            <a:r>
              <a:rPr lang="ko-KR" altLang="en-US" dirty="0" smtClean="0"/>
              <a:t>출력함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182562" lvl="1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err="1"/>
              <a:t>복호화</a:t>
            </a:r>
            <a:r>
              <a:rPr lang="ko-KR" altLang="en-US" dirty="0"/>
              <a:t> </a:t>
            </a:r>
            <a:r>
              <a:rPr lang="en-US" altLang="ko-KR" dirty="0"/>
              <a:t>(Decryption) </a:t>
            </a:r>
            <a:r>
              <a:rPr lang="ko-KR" altLang="en-US" dirty="0"/>
              <a:t>알고리즘 </a:t>
            </a:r>
            <a:r>
              <a:rPr lang="en-US" altLang="ko-KR" dirty="0" smtClean="0"/>
              <a:t>D</a:t>
            </a:r>
          </a:p>
          <a:p>
            <a:pPr lvl="3"/>
            <a:r>
              <a:rPr lang="ko-KR" altLang="en-US" dirty="0" err="1" smtClean="0"/>
              <a:t>복호화</a:t>
            </a:r>
            <a:r>
              <a:rPr lang="ko-KR" altLang="en-US" dirty="0" smtClean="0"/>
              <a:t> </a:t>
            </a:r>
            <a:r>
              <a:rPr lang="ko-KR" altLang="en-US" dirty="0"/>
              <a:t>키 𝑘</a:t>
            </a:r>
            <a:r>
              <a:rPr lang="en-US" altLang="ko-KR" dirty="0"/>
              <a:t>2 ∈ </a:t>
            </a:r>
            <a:r>
              <a:rPr lang="ko-KR" altLang="en-US" dirty="0"/>
              <a:t>𝐾를 사용하여 암호문 </a:t>
            </a:r>
            <a:r>
              <a:rPr lang="ko-KR" altLang="en-US" b="1" dirty="0"/>
              <a:t>𝑐 ∈ </a:t>
            </a:r>
            <a:r>
              <a:rPr lang="ko-KR" altLang="en-US" b="1" dirty="0" smtClean="0"/>
              <a:t>𝐶 </a:t>
            </a:r>
            <a:r>
              <a:rPr lang="ko-KR" altLang="en-US" dirty="0" smtClean="0"/>
              <a:t>를 </a:t>
            </a:r>
            <a:r>
              <a:rPr lang="ko-KR" altLang="en-US" dirty="0" err="1"/>
              <a:t>복호화하면</a:t>
            </a:r>
            <a:r>
              <a:rPr lang="ko-KR" altLang="en-US" dirty="0"/>
              <a:t> </a:t>
            </a:r>
            <a:r>
              <a:rPr lang="ko-KR" altLang="en-US" dirty="0" smtClean="0"/>
              <a:t>메시지 </a:t>
            </a:r>
            <a:r>
              <a:rPr lang="ko-KR" altLang="en-US" dirty="0"/>
              <a:t>𝑚 ∈ 𝑀을 얻어낼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182562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암호 </a:t>
            </a:r>
            <a:r>
              <a:rPr lang="ko-KR" altLang="en-US" dirty="0"/>
              <a:t>알고리즘이 올바르게 설계되었다면 </a:t>
            </a:r>
            <a:r>
              <a:rPr lang="ko-KR" altLang="en-US" dirty="0" err="1"/>
              <a:t>평문</a:t>
            </a:r>
            <a:r>
              <a:rPr lang="ko-KR" altLang="en-US" dirty="0"/>
              <a:t> 𝒎의 </a:t>
            </a:r>
            <a:r>
              <a:rPr lang="ko-KR" altLang="en-US" dirty="0" smtClean="0"/>
              <a:t>암호문을 </a:t>
            </a:r>
            <a:r>
              <a:rPr lang="ko-KR" altLang="en-US" dirty="0" err="1"/>
              <a:t>복호화</a:t>
            </a:r>
            <a:r>
              <a:rPr lang="ko-KR" altLang="en-US" dirty="0"/>
              <a:t> 했을 때 </a:t>
            </a:r>
            <a:r>
              <a:rPr lang="ko-KR" altLang="en-US" dirty="0" err="1"/>
              <a:t>평문</a:t>
            </a:r>
            <a:r>
              <a:rPr lang="ko-KR" altLang="en-US" dirty="0"/>
              <a:t> 𝒎을 얻을 수 있어야 함</a:t>
            </a:r>
            <a:r>
              <a:rPr lang="en-US" altLang="ko-KR" dirty="0" smtClean="0"/>
              <a:t>.</a:t>
            </a:r>
          </a:p>
          <a:p>
            <a:pPr marL="182562" lvl="1" indent="0">
              <a:buNone/>
            </a:pPr>
            <a:endParaRPr lang="en-US" altLang="ko-KR" dirty="0" smtClean="0"/>
          </a:p>
          <a:p>
            <a:pPr marL="182562" lvl="1" indent="0">
              <a:buNone/>
            </a:pPr>
            <a:r>
              <a:rPr lang="en-US" altLang="ko-KR" sz="1100" dirty="0" smtClean="0"/>
              <a:t>                                                        </a:t>
            </a:r>
            <a:r>
              <a:rPr lang="ko-KR" altLang="en-US" sz="1100" dirty="0" smtClean="0"/>
              <a:t>즉</a:t>
            </a:r>
            <a:r>
              <a:rPr lang="en-US" altLang="ko-KR" sz="1100" dirty="0" smtClean="0"/>
              <a:t>,                              </a:t>
            </a:r>
            <a:r>
              <a:rPr lang="ko-KR" altLang="en-US" sz="1100" dirty="0"/>
              <a:t>수식을 만족해야 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97061"/>
            <a:ext cx="1004888" cy="3298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474" y="2486858"/>
            <a:ext cx="1005886" cy="307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333750"/>
            <a:ext cx="1219200" cy="2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대칭키와</a:t>
            </a:r>
            <a:r>
              <a:rPr lang="ko-KR" altLang="en-US" dirty="0"/>
              <a:t> </a:t>
            </a:r>
            <a:r>
              <a:rPr lang="ko-KR" altLang="en-US" dirty="0" err="1"/>
              <a:t>비대칭키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이러한 </a:t>
            </a:r>
            <a:r>
              <a:rPr lang="ko-KR" altLang="en-US" dirty="0"/>
              <a:t>상황에서</a:t>
            </a:r>
            <a:r>
              <a:rPr lang="en-US" altLang="ko-KR" dirty="0"/>
              <a:t>, </a:t>
            </a:r>
            <a:r>
              <a:rPr lang="ko-KR" altLang="en-US" dirty="0"/>
              <a:t>암호 알고리즘은 암호화 키와 </a:t>
            </a:r>
            <a:r>
              <a:rPr lang="ko-KR" altLang="en-US" dirty="0" err="1"/>
              <a:t>복화화</a:t>
            </a:r>
            <a:r>
              <a:rPr lang="ko-KR" altLang="en-US" dirty="0"/>
              <a:t> 키가 </a:t>
            </a:r>
            <a:r>
              <a:rPr lang="en-US" altLang="ko-KR" u="sng" dirty="0"/>
              <a:t>1. </a:t>
            </a:r>
            <a:r>
              <a:rPr lang="ko-KR" altLang="en-US" u="sng" dirty="0"/>
              <a:t>같은 경우와 </a:t>
            </a:r>
            <a:r>
              <a:rPr lang="en-US" altLang="ko-KR" u="sng" dirty="0"/>
              <a:t>2. </a:t>
            </a:r>
            <a:r>
              <a:rPr lang="ko-KR" altLang="en-US" u="sng" dirty="0"/>
              <a:t>다른 경우</a:t>
            </a:r>
            <a:r>
              <a:rPr lang="ko-KR" altLang="en-US" dirty="0"/>
              <a:t>로 </a:t>
            </a:r>
            <a:r>
              <a:rPr lang="ko-KR" altLang="en-US" dirty="0" smtClean="0"/>
              <a:t>구분됨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암호 </a:t>
            </a:r>
            <a:r>
              <a:rPr lang="ko-KR" altLang="en-US" dirty="0"/>
              <a:t>알고리즘이 동일한 암호화 키와 </a:t>
            </a:r>
            <a:r>
              <a:rPr lang="ko-KR" altLang="en-US" dirty="0" err="1"/>
              <a:t>복호화</a:t>
            </a:r>
            <a:r>
              <a:rPr lang="ko-KR" altLang="en-US" dirty="0"/>
              <a:t> 키를 사용하는 경우</a:t>
            </a:r>
            <a:r>
              <a:rPr lang="en-US" altLang="ko-KR" dirty="0" smtClean="0"/>
              <a:t>,</a:t>
            </a:r>
          </a:p>
          <a:p>
            <a:pPr lvl="3"/>
            <a:r>
              <a:rPr lang="ko-KR" altLang="en-US" u="sng" dirty="0" smtClean="0"/>
              <a:t>즉</a:t>
            </a:r>
            <a:r>
              <a:rPr lang="en-US" altLang="ko-KR" u="sng" dirty="0" smtClean="0"/>
              <a:t>,</a:t>
            </a:r>
            <a:r>
              <a:rPr lang="ko-KR" altLang="en-US" u="sng" dirty="0" smtClean="0"/>
              <a:t> </a:t>
            </a:r>
            <a:r>
              <a:rPr lang="ko-KR" altLang="en-US" u="sng" dirty="0"/>
              <a:t>𝒌𝟏 </a:t>
            </a:r>
            <a:r>
              <a:rPr lang="en-US" altLang="ko-KR" u="sng" dirty="0"/>
              <a:t>= </a:t>
            </a:r>
            <a:r>
              <a:rPr lang="ko-KR" altLang="en-US" u="sng" dirty="0"/>
              <a:t>𝒌𝟐인 경우</a:t>
            </a:r>
            <a:r>
              <a:rPr lang="en-US" altLang="ko-KR" u="sng" dirty="0"/>
              <a:t>, </a:t>
            </a:r>
            <a:r>
              <a:rPr lang="ko-KR" altLang="en-US" u="sng" dirty="0" err="1"/>
              <a:t>대칭키</a:t>
            </a:r>
            <a:r>
              <a:rPr lang="ko-KR" altLang="en-US" u="sng" dirty="0"/>
              <a:t> 알고리즘</a:t>
            </a:r>
            <a:r>
              <a:rPr lang="en-US" altLang="ko-KR" u="sng" dirty="0"/>
              <a:t>(Symmetric Key Algorithm)</a:t>
            </a:r>
            <a:r>
              <a:rPr lang="ko-KR" altLang="en-US" u="sng" dirty="0"/>
              <a:t>이라 </a:t>
            </a:r>
            <a:r>
              <a:rPr lang="ko-KR" altLang="en-US" u="sng" dirty="0" smtClean="0"/>
              <a:t>함</a:t>
            </a:r>
            <a:endParaRPr lang="en-US" altLang="ko-KR" u="sng" dirty="0" smtClean="0"/>
          </a:p>
          <a:p>
            <a:pPr lvl="2"/>
            <a:r>
              <a:rPr lang="ko-KR" altLang="en-US" dirty="0" smtClean="0"/>
              <a:t>만약 </a:t>
            </a:r>
            <a:r>
              <a:rPr lang="ko-KR" altLang="en-US" dirty="0"/>
              <a:t>암호 알고리즘이 다른 키</a:t>
            </a:r>
            <a:r>
              <a:rPr lang="en-US" altLang="ko-KR" dirty="0"/>
              <a:t>(</a:t>
            </a:r>
            <a:r>
              <a:rPr lang="ko-KR" altLang="en-US" dirty="0"/>
              <a:t>𝒌𝟏 ≠ 𝒌𝟐</a:t>
            </a:r>
            <a:r>
              <a:rPr lang="en-US" altLang="ko-KR" dirty="0"/>
              <a:t>)</a:t>
            </a:r>
            <a:r>
              <a:rPr lang="ko-KR" altLang="en-US" dirty="0"/>
              <a:t>를 사용하는 경우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3"/>
            <a:r>
              <a:rPr lang="ko-KR" altLang="en-US" u="sng" dirty="0" err="1" smtClean="0"/>
              <a:t>비대칭키</a:t>
            </a:r>
            <a:r>
              <a:rPr lang="ko-KR" altLang="en-US" u="sng" dirty="0" smtClean="0"/>
              <a:t> </a:t>
            </a:r>
            <a:r>
              <a:rPr lang="ko-KR" altLang="en-US" u="sng" dirty="0"/>
              <a:t>알고리즘</a:t>
            </a:r>
            <a:r>
              <a:rPr lang="en-US" altLang="ko-KR" u="sng" dirty="0"/>
              <a:t>(Asymmetric Algorithm) </a:t>
            </a:r>
            <a:r>
              <a:rPr lang="ko-KR" altLang="en-US" u="sng" dirty="0"/>
              <a:t>또는 공개키 </a:t>
            </a:r>
            <a:r>
              <a:rPr lang="ko-KR" altLang="en-US" u="sng" dirty="0" smtClean="0"/>
              <a:t>알고리즘</a:t>
            </a:r>
            <a:r>
              <a:rPr lang="en-US" altLang="ko-KR" u="sng" dirty="0"/>
              <a:t>(Public Key Algorithm)</a:t>
            </a:r>
            <a:r>
              <a:rPr lang="ko-KR" altLang="en-US" u="sng" dirty="0"/>
              <a:t>이라 </a:t>
            </a:r>
            <a:r>
              <a:rPr lang="ko-KR" altLang="en-US" u="sng" dirty="0" smtClean="0"/>
              <a:t>함</a:t>
            </a:r>
            <a:endParaRPr lang="en-US" altLang="ko-KR" u="sng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 smtClean="0"/>
              <a:t>대칭키</a:t>
            </a:r>
            <a:r>
              <a:rPr lang="ko-KR" altLang="en-US" dirty="0" smtClean="0"/>
              <a:t> </a:t>
            </a:r>
            <a:r>
              <a:rPr lang="ko-KR" altLang="en-US" dirty="0"/>
              <a:t>알고리즘은 </a:t>
            </a:r>
            <a:r>
              <a:rPr lang="ko-KR" altLang="en-US" dirty="0" err="1"/>
              <a:t>암호화되는</a:t>
            </a:r>
            <a:r>
              <a:rPr lang="ko-KR" altLang="en-US" dirty="0"/>
              <a:t> </a:t>
            </a:r>
            <a:r>
              <a:rPr lang="ko-KR" altLang="en-US" dirty="0" err="1"/>
              <a:t>평문의</a:t>
            </a:r>
            <a:r>
              <a:rPr lang="ko-KR" altLang="en-US" dirty="0"/>
              <a:t> 크기에 따라 블록 </a:t>
            </a:r>
            <a:r>
              <a:rPr lang="ko-KR" altLang="en-US" dirty="0" smtClean="0"/>
              <a:t>암호</a:t>
            </a:r>
            <a:r>
              <a:rPr lang="en-US" altLang="ko-KR" dirty="0"/>
              <a:t>(Block Cipher)</a:t>
            </a:r>
            <a:r>
              <a:rPr lang="ko-KR" altLang="en-US" dirty="0"/>
              <a:t>와 스트림 암호</a:t>
            </a:r>
            <a:r>
              <a:rPr lang="en-US" altLang="ko-KR" dirty="0"/>
              <a:t>(Stream Cipher)</a:t>
            </a:r>
            <a:r>
              <a:rPr lang="ko-KR" altLang="en-US" dirty="0"/>
              <a:t>로 분류됨</a:t>
            </a:r>
          </a:p>
        </p:txBody>
      </p:sp>
    </p:spTree>
    <p:extLst>
      <p:ext uri="{BB962C8B-B14F-4D97-AF65-F5344CB8AC3E}">
        <p14:creationId xmlns:p14="http://schemas.microsoft.com/office/powerpoint/2010/main" val="28534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정보보호론 수업 자료</a:t>
            </a:r>
            <a:endParaRPr lang="en-US" altLang="ko-KR" dirty="0" smtClean="0"/>
          </a:p>
          <a:p>
            <a:r>
              <a:rPr lang="ko-KR" altLang="en-US" dirty="0" smtClean="0"/>
              <a:t>네트워크 보안 수업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5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02D16A-7DD5-7FD1-12EF-411FC7A47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2605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정보보호의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정보보호에는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</a:t>
            </a:r>
            <a:r>
              <a:rPr lang="ko-KR" altLang="en-US" dirty="0"/>
              <a:t>지</a:t>
            </a:r>
            <a:r>
              <a:rPr lang="ko-KR" altLang="en-US" dirty="0" smtClean="0"/>
              <a:t> 목표가 존재함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가용성이 이에 해당함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정보보호 용어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기밀성 </a:t>
            </a:r>
            <a:r>
              <a:rPr lang="en-US" altLang="ko-KR" b="1" u="sng" dirty="0"/>
              <a:t>(Confidentiality)</a:t>
            </a:r>
            <a:r>
              <a:rPr lang="en-US" altLang="ko-KR" dirty="0"/>
              <a:t> - </a:t>
            </a:r>
            <a:r>
              <a:rPr lang="ko-KR" altLang="en-US" dirty="0"/>
              <a:t>허락 되지 않은 사용자가 정보의 내용을 알 수 없도록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무결성 </a:t>
            </a:r>
            <a:r>
              <a:rPr lang="en-US" altLang="ko-KR" b="1" u="sng" dirty="0"/>
              <a:t>(Integrity)</a:t>
            </a: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허락 되지 않은 사용자가 정보를 함부로 수정할 수 없도록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가용성 </a:t>
            </a:r>
            <a:r>
              <a:rPr lang="en-US" altLang="ko-KR" b="1" u="sng" dirty="0"/>
              <a:t>(Availability)</a:t>
            </a:r>
            <a:r>
              <a:rPr lang="en-US" altLang="ko-KR" dirty="0"/>
              <a:t> - </a:t>
            </a:r>
            <a:r>
              <a:rPr lang="ko-KR" altLang="en-US" dirty="0"/>
              <a:t>허락된 사용자가 정보에 접근 할 때</a:t>
            </a:r>
            <a:r>
              <a:rPr lang="en-US" altLang="ko-KR" dirty="0"/>
              <a:t>, </a:t>
            </a:r>
            <a:r>
              <a:rPr lang="ko-KR" altLang="en-US" dirty="0"/>
              <a:t>방해 받지 않도록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smtClean="0"/>
              <a:t>인증 </a:t>
            </a:r>
            <a:r>
              <a:rPr lang="en-US" altLang="ko-KR" b="1" dirty="0"/>
              <a:t>(Authentication) </a:t>
            </a:r>
            <a:r>
              <a:rPr lang="en-US" altLang="ko-KR" dirty="0"/>
              <a:t>- </a:t>
            </a:r>
            <a:r>
              <a:rPr lang="ko-KR" altLang="en-US" dirty="0"/>
              <a:t>허락된 사용자인지 아닌지를 구분할 수 있도록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책임성 </a:t>
            </a:r>
            <a:r>
              <a:rPr lang="en-US" altLang="ko-KR" b="1" dirty="0"/>
              <a:t>(Accountability) </a:t>
            </a:r>
            <a:r>
              <a:rPr lang="en-US" altLang="ko-KR" dirty="0"/>
              <a:t>- </a:t>
            </a:r>
            <a:r>
              <a:rPr lang="ko-KR" altLang="en-US" dirty="0"/>
              <a:t>정보보호사고 발생시</a:t>
            </a:r>
            <a:r>
              <a:rPr lang="en-US" altLang="ko-KR" dirty="0"/>
              <a:t>, </a:t>
            </a:r>
            <a:r>
              <a:rPr lang="ko-KR" altLang="en-US" dirty="0"/>
              <a:t>사고의 원인을 파악 및 추적 할 수 </a:t>
            </a:r>
            <a:r>
              <a:rPr lang="ko-KR" altLang="en-US" dirty="0" smtClean="0"/>
              <a:t>있어야 </a:t>
            </a:r>
            <a:r>
              <a:rPr lang="ko-KR" altLang="en-US" dirty="0"/>
              <a:t>함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14" t="10181"/>
          <a:stretch/>
        </p:blipFill>
        <p:spPr>
          <a:xfrm>
            <a:off x="2981461" y="1428750"/>
            <a:ext cx="3181078" cy="15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기밀성</a:t>
            </a:r>
            <a:endParaRPr lang="en-US" altLang="ko-KR" dirty="0" smtClean="0"/>
          </a:p>
          <a:p>
            <a:pPr lvl="1"/>
            <a:r>
              <a:rPr lang="ko-KR" altLang="en-US" dirty="0"/>
              <a:t>인가된 사용자만 정보 자산에 접근할 수 있다는 </a:t>
            </a:r>
            <a:r>
              <a:rPr lang="ko-KR" altLang="en-US" dirty="0" smtClean="0"/>
              <a:t>것으로</a:t>
            </a:r>
            <a:r>
              <a:rPr lang="en-US" altLang="ko-KR" dirty="0"/>
              <a:t>, </a:t>
            </a:r>
            <a:r>
              <a:rPr lang="ko-KR" altLang="en-US" dirty="0"/>
              <a:t>일반적인 보안의 의미와 가장 </a:t>
            </a:r>
            <a:r>
              <a:rPr lang="ko-KR" altLang="en-US" dirty="0" smtClean="0"/>
              <a:t>가까움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허가되지 </a:t>
            </a:r>
            <a:r>
              <a:rPr lang="ko-KR" altLang="en-US" dirty="0"/>
              <a:t>않은 사람 </a:t>
            </a:r>
            <a:r>
              <a:rPr lang="en-US" altLang="ko-KR" dirty="0"/>
              <a:t>(</a:t>
            </a:r>
            <a:r>
              <a:rPr lang="ko-KR" altLang="en-US" dirty="0" err="1"/>
              <a:t>비인가자</a:t>
            </a:r>
            <a:r>
              <a:rPr lang="en-US" altLang="ko-KR" dirty="0"/>
              <a:t>)</a:t>
            </a:r>
            <a:r>
              <a:rPr lang="ko-KR" altLang="en-US" dirty="0"/>
              <a:t>이 정보에 접근하는 것을 막는 </a:t>
            </a:r>
            <a:r>
              <a:rPr lang="ko-KR" altLang="en-US" dirty="0" smtClean="0"/>
              <a:t>자물쇠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보안과 관련된 </a:t>
            </a:r>
            <a:r>
              <a:rPr lang="ko-KR" altLang="en-US" dirty="0"/>
              <a:t>많은 시스템과 소프트웨어는 기밀성 과 밀접한 관련이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</a:t>
            </a: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u="sng" dirty="0"/>
              <a:t>방화벽</a:t>
            </a:r>
            <a:r>
              <a:rPr lang="en-US" altLang="ko-KR" u="sng" dirty="0"/>
              <a:t>, </a:t>
            </a:r>
            <a:r>
              <a:rPr lang="ko-KR" altLang="en-US" u="sng" dirty="0"/>
              <a:t>암호</a:t>
            </a:r>
            <a:r>
              <a:rPr lang="en-US" altLang="ko-KR" u="sng" dirty="0"/>
              <a:t>, </a:t>
            </a:r>
            <a:r>
              <a:rPr lang="ko-KR" altLang="en-US" u="sng" dirty="0" smtClean="0"/>
              <a:t>패스워드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보호기법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TLS</a:t>
            </a:r>
            <a:r>
              <a:rPr lang="en-US" altLang="ko-KR" dirty="0"/>
              <a:t>, </a:t>
            </a:r>
            <a:r>
              <a:rPr lang="en-US" altLang="ko-KR" dirty="0" err="1"/>
              <a:t>IPSec</a:t>
            </a:r>
            <a:r>
              <a:rPr lang="en-US" altLang="ko-KR" dirty="0"/>
              <a:t> - AES, RSA (</a:t>
            </a:r>
            <a:r>
              <a:rPr lang="ko-KR" altLang="en-US" dirty="0" err="1"/>
              <a:t>대칭키</a:t>
            </a:r>
            <a:r>
              <a:rPr lang="en-US" altLang="ko-KR" dirty="0"/>
              <a:t>/</a:t>
            </a:r>
            <a:r>
              <a:rPr lang="ko-KR" altLang="en-US" dirty="0" err="1"/>
              <a:t>비대칭키</a:t>
            </a:r>
            <a:r>
              <a:rPr lang="ko-KR" altLang="en-US" dirty="0"/>
              <a:t> 암호</a:t>
            </a:r>
            <a:r>
              <a:rPr lang="en-US" altLang="ko-KR" dirty="0"/>
              <a:t>) , End-to-End Encryption (</a:t>
            </a:r>
            <a:r>
              <a:rPr lang="ko-KR" altLang="en-US" dirty="0" err="1"/>
              <a:t>단대단</a:t>
            </a:r>
            <a:r>
              <a:rPr lang="ko-KR" altLang="en-US" dirty="0"/>
              <a:t> 암호</a:t>
            </a:r>
            <a:r>
              <a:rPr lang="en-US" altLang="ko-KR" dirty="0"/>
              <a:t>) </a:t>
            </a:r>
            <a:r>
              <a:rPr lang="en-US" altLang="ko-KR" dirty="0" smtClean="0"/>
              <a:t>, Tor </a:t>
            </a:r>
            <a:r>
              <a:rPr lang="en-US" altLang="ko-KR" dirty="0"/>
              <a:t>(Onion Routing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0827" b="44859"/>
          <a:stretch/>
        </p:blipFill>
        <p:spPr>
          <a:xfrm>
            <a:off x="1043465" y="2343150"/>
            <a:ext cx="3253051" cy="1592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00" t="55800" r="33923"/>
          <a:stretch/>
        </p:blipFill>
        <p:spPr>
          <a:xfrm>
            <a:off x="4800600" y="2343150"/>
            <a:ext cx="3366550" cy="159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190" y="3948198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ID </a:t>
            </a:r>
            <a:r>
              <a:rPr lang="ko-KR" altLang="en-US" sz="1000" b="1" dirty="0" smtClean="0"/>
              <a:t>및 </a:t>
            </a:r>
            <a:r>
              <a:rPr lang="en-US" altLang="ko-KR" sz="1000" b="1" dirty="0" smtClean="0"/>
              <a:t>Password</a:t>
            </a:r>
            <a:r>
              <a:rPr lang="ko-KR" altLang="en-US" sz="1000" b="1" dirty="0" smtClean="0"/>
              <a:t>를 이용한 기밀성 유지 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6075" y="3935803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</a:t>
            </a:r>
            <a:r>
              <a:rPr lang="ko-KR" altLang="en-US" sz="1000" b="1" dirty="0" smtClean="0"/>
              <a:t>암호화 통신을 통한 기밀성 유지 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609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무결성</a:t>
            </a:r>
            <a:endParaRPr lang="en-US" altLang="ko-KR" dirty="0" smtClean="0"/>
          </a:p>
          <a:p>
            <a:pPr lvl="1"/>
            <a:r>
              <a:rPr lang="ko-KR" altLang="en-US" dirty="0"/>
              <a:t>적절한 권한을 가진 사용자가 인가한 방법으로만 정 보를 변경할 수 있도록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무결성은 </a:t>
            </a:r>
            <a:r>
              <a:rPr lang="ko-KR" altLang="en-US" dirty="0"/>
              <a:t>일상생활에서 중요하게 </a:t>
            </a:r>
            <a:r>
              <a:rPr lang="ko-KR" altLang="en-US" dirty="0" smtClean="0"/>
              <a:t>작용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지폐의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오직 </a:t>
            </a:r>
            <a:r>
              <a:rPr lang="ko-KR" altLang="en-US" dirty="0"/>
              <a:t>정부</a:t>
            </a:r>
            <a:r>
              <a:rPr lang="en-US" altLang="ko-KR" dirty="0"/>
              <a:t>(</a:t>
            </a:r>
            <a:r>
              <a:rPr lang="ko-KR" altLang="en-US" dirty="0"/>
              <a:t>적절한 권한을 가진 사용자</a:t>
            </a:r>
            <a:r>
              <a:rPr lang="en-US" altLang="ko-KR" dirty="0"/>
              <a:t>)</a:t>
            </a:r>
            <a:r>
              <a:rPr lang="ko-KR" altLang="en-US" dirty="0"/>
              <a:t>만이 한국은행을 통해 </a:t>
            </a:r>
            <a:r>
              <a:rPr lang="en-US" altLang="ko-KR" dirty="0"/>
              <a:t>(</a:t>
            </a:r>
            <a:r>
              <a:rPr lang="ko-KR" altLang="en-US" dirty="0"/>
              <a:t>인가된 방법으로만</a:t>
            </a:r>
            <a:r>
              <a:rPr lang="en-US" altLang="ko-KR" dirty="0"/>
              <a:t>) </a:t>
            </a:r>
            <a:r>
              <a:rPr lang="ko-KR" altLang="en-US" dirty="0"/>
              <a:t>지폐를 만들거나 바꿀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이런 </a:t>
            </a:r>
            <a:r>
              <a:rPr lang="ko-KR" altLang="en-US" dirty="0"/>
              <a:t>조건이 갖춰 지지 않은 상태로 만든 지폐라면</a:t>
            </a:r>
            <a:r>
              <a:rPr lang="en-US" altLang="ko-KR" dirty="0"/>
              <a:t>(</a:t>
            </a:r>
            <a:r>
              <a:rPr lang="ko-KR" altLang="en-US" dirty="0"/>
              <a:t>무결성이 훼손된 경우</a:t>
            </a:r>
            <a:r>
              <a:rPr lang="en-US" altLang="ko-KR" dirty="0"/>
              <a:t>) </a:t>
            </a:r>
            <a:r>
              <a:rPr lang="ko-KR" altLang="en-US" dirty="0"/>
              <a:t>위조지폐로 취급되어 엄중한 법의 처벌을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흔히 </a:t>
            </a:r>
            <a:r>
              <a:rPr lang="ko-KR" altLang="en-US" dirty="0"/>
              <a:t>보안의 첫 번째 요소로 기밀성을 말하지만</a:t>
            </a:r>
            <a:r>
              <a:rPr lang="en-US" altLang="ko-KR" dirty="0"/>
              <a:t>, </a:t>
            </a:r>
            <a:r>
              <a:rPr lang="ko-KR" altLang="en-US" dirty="0" smtClean="0"/>
              <a:t>경우에 </a:t>
            </a:r>
            <a:r>
              <a:rPr lang="ko-KR" altLang="en-US" dirty="0"/>
              <a:t>따라서는 무결성을 우선으로 둘 수 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err="1"/>
              <a:t>보호기법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u="sng" dirty="0" err="1"/>
              <a:t>암호함적</a:t>
            </a:r>
            <a:r>
              <a:rPr lang="ko-KR" altLang="en-US" u="sng" dirty="0"/>
              <a:t> </a:t>
            </a:r>
            <a:r>
              <a:rPr lang="ko-KR" altLang="en-US" u="sng" dirty="0" err="1"/>
              <a:t>해쉬</a:t>
            </a:r>
            <a:r>
              <a:rPr lang="ko-KR" altLang="en-US" u="sng" dirty="0"/>
              <a:t> 함수 </a:t>
            </a:r>
            <a:r>
              <a:rPr lang="en-US" altLang="ko-KR" sz="1000" u="sng" dirty="0"/>
              <a:t>(Hash Function)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메시지 </a:t>
            </a:r>
            <a:r>
              <a:rPr lang="ko-KR" altLang="en-US" u="sng" dirty="0"/>
              <a:t>인증 코드 </a:t>
            </a:r>
            <a:r>
              <a:rPr lang="en-US" altLang="ko-KR" sz="1000" u="sng" dirty="0"/>
              <a:t>(</a:t>
            </a:r>
            <a:r>
              <a:rPr lang="en-US" altLang="ko-KR" sz="1000" u="sng" dirty="0" err="1"/>
              <a:t>MessageAuthentication</a:t>
            </a:r>
            <a:r>
              <a:rPr lang="en-US" altLang="ko-KR" sz="1000" u="sng" dirty="0"/>
              <a:t> Code</a:t>
            </a:r>
            <a:r>
              <a:rPr lang="en-US" altLang="ko-KR" sz="1000" u="sng" dirty="0" smtClean="0"/>
              <a:t>)</a:t>
            </a:r>
            <a:r>
              <a:rPr lang="en-US" altLang="ko-KR" u="sng" dirty="0" smtClean="0"/>
              <a:t> ,</a:t>
            </a:r>
            <a:r>
              <a:rPr lang="ko-KR" altLang="en-US" u="sng" dirty="0" smtClean="0"/>
              <a:t>전자 </a:t>
            </a:r>
            <a:r>
              <a:rPr lang="ko-KR" altLang="en-US" u="sng" dirty="0"/>
              <a:t>서명 </a:t>
            </a:r>
            <a:r>
              <a:rPr lang="en-US" altLang="ko-KR" sz="1000" u="sng" dirty="0"/>
              <a:t>(Digital Signature)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2686051"/>
            <a:ext cx="3732960" cy="1666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86051"/>
            <a:ext cx="3810000" cy="1652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0692" y="4373563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</a:t>
            </a:r>
            <a:r>
              <a:rPr lang="ko-KR" altLang="en-US" sz="1000" b="1" dirty="0" smtClean="0"/>
              <a:t>웹사이트 조작을 통한 무결성 훼손</a:t>
            </a:r>
            <a:r>
              <a:rPr lang="en-US" altLang="ko-KR" sz="1000" b="1" dirty="0" smtClean="0"/>
              <a:t> ]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9116" y="4360792"/>
            <a:ext cx="3032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</a:t>
            </a:r>
            <a:r>
              <a:rPr lang="ko-KR" altLang="en-US" sz="1000" b="1" dirty="0" smtClean="0"/>
              <a:t>경로상에서의 데이터 조작을 통한 무결성 훼손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478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가용성</a:t>
            </a:r>
            <a:endParaRPr lang="en-US" altLang="ko-KR" dirty="0" smtClean="0"/>
          </a:p>
          <a:p>
            <a:pPr lvl="1"/>
            <a:r>
              <a:rPr lang="ko-KR" altLang="en-US" dirty="0"/>
              <a:t>필요한 시점에 정보 자산에 대한 접근이 가능하도록 하는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일상생활에서 </a:t>
            </a:r>
            <a:r>
              <a:rPr lang="ko-KR" altLang="en-US" dirty="0"/>
              <a:t>가용성을 상품화한 대표적인 예로는 </a:t>
            </a:r>
            <a:r>
              <a:rPr lang="en-US" altLang="ko-KR" dirty="0"/>
              <a:t>24</a:t>
            </a:r>
            <a:r>
              <a:rPr lang="ko-KR" altLang="en-US" dirty="0"/>
              <a:t>시간 </a:t>
            </a:r>
            <a:r>
              <a:rPr lang="ko-KR" altLang="en-US" dirty="0" smtClean="0"/>
              <a:t>편의점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현대 </a:t>
            </a:r>
            <a:r>
              <a:rPr lang="ko-KR" altLang="en-US" dirty="0"/>
              <a:t>사회에서 정보의 가용성이 훼손되는 것은 필수 불가결한 요소의 가용성이 훼손되는 것과 마찬가지 </a:t>
            </a:r>
            <a:endParaRPr lang="en-US" altLang="ko-KR" dirty="0" smtClean="0"/>
          </a:p>
          <a:p>
            <a:pPr lvl="1"/>
            <a:r>
              <a:rPr lang="ko-KR" altLang="en-US" dirty="0" err="1"/>
              <a:t>보호기법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백업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증설을 통한 접속 트래픽 최대 허용량 확대</a:t>
            </a:r>
            <a:r>
              <a:rPr lang="en-US" altLang="ko-KR" dirty="0" smtClean="0"/>
              <a:t>, KISA </a:t>
            </a:r>
            <a:r>
              <a:rPr lang="ko-KR" altLang="en-US" dirty="0" smtClean="0"/>
              <a:t>사이버 대피소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43150"/>
            <a:ext cx="3473721" cy="1574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15" y="2638696"/>
            <a:ext cx="3733800" cy="983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917421"/>
            <a:ext cx="3390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대규모 접속 발생으로 원하는 서버에 접속이 원활하게 진행되지 않음</a:t>
            </a:r>
            <a:r>
              <a:rPr lang="en-US" altLang="ko-KR" sz="800" b="1" dirty="0"/>
              <a:t>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79615" y="3917421"/>
            <a:ext cx="388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[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경로상의 시스템이나 네트워크에 문제가 발생하여 인터넷 등에 연결이 되지 않음</a:t>
            </a:r>
            <a:r>
              <a:rPr lang="en-US" altLang="ko-KR" sz="800" b="1" dirty="0" smtClean="0"/>
              <a:t> ]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099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가용성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6" y="1653097"/>
            <a:ext cx="3930624" cy="2223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40" y="1053978"/>
            <a:ext cx="4472299" cy="1198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495550"/>
            <a:ext cx="3665060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인증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0" y="1504950"/>
            <a:ext cx="4049030" cy="2047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504950"/>
            <a:ext cx="4041244" cy="204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552825"/>
            <a:ext cx="3385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공격자의 전송 메시지 확인을 통한 잘못된 내용 전송 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22181" y="3552825"/>
            <a:ext cx="3385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전자 서명을 통한 인증 수행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623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70762</TotalTime>
  <Words>2242</Words>
  <Application>Microsoft Office PowerPoint</Application>
  <PresentationFormat>화면 슬라이드 쇼(16:9)</PresentationFormat>
  <Paragraphs>330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HY헤드라인M</vt:lpstr>
      <vt:lpstr>ISOCT</vt:lpstr>
      <vt:lpstr>Open Sans</vt:lpstr>
      <vt:lpstr>Open Sans Light</vt:lpstr>
      <vt:lpstr>맑은 고딕</vt:lpstr>
      <vt:lpstr>Arial</vt:lpstr>
      <vt:lpstr>Cambria Math</vt:lpstr>
      <vt:lpstr>Impact</vt:lpstr>
      <vt:lpstr>Symbol</vt:lpstr>
      <vt:lpstr>기본슬라이드#01</vt:lpstr>
      <vt:lpstr>정보보호론 기초</vt:lpstr>
      <vt:lpstr>목차</vt:lpstr>
      <vt:lpstr>정보보호론 기초</vt:lpstr>
      <vt:lpstr>정보보호론 기초</vt:lpstr>
      <vt:lpstr>정보보호론 기초</vt:lpstr>
      <vt:lpstr>정보보호론 기초</vt:lpstr>
      <vt:lpstr>정보보호론 기초</vt:lpstr>
      <vt:lpstr>정보보호론 기초</vt:lpstr>
      <vt:lpstr>정보보호론 기초</vt:lpstr>
      <vt:lpstr>정보보호론 기초</vt:lpstr>
      <vt:lpstr>네트워크 보안 소개</vt:lpstr>
      <vt:lpstr>네트워크 보안 소개</vt:lpstr>
      <vt:lpstr>네트워크 보안 소개</vt:lpstr>
      <vt:lpstr>네트워크 보안 소개 – 하계 워크샵 때 배울 내용들</vt:lpstr>
      <vt:lpstr>네트워크 보안 소개</vt:lpstr>
      <vt:lpstr>네트워크 보안 소개 – 하계 워크샵 때 배울 내용들</vt:lpstr>
      <vt:lpstr>암호학적 해시 함수</vt:lpstr>
      <vt:lpstr>암호학적 해시 함수</vt:lpstr>
      <vt:lpstr>암호학적 해시 함수</vt:lpstr>
      <vt:lpstr>암호학적 해시 함수</vt:lpstr>
      <vt:lpstr>암호학적 해시 함수</vt:lpstr>
      <vt:lpstr>암호학적 해시 함수</vt:lpstr>
      <vt:lpstr>암호학적 해시 함수</vt:lpstr>
      <vt:lpstr>암호학적 해시 함수</vt:lpstr>
      <vt:lpstr>암호학적 해시 함수</vt:lpstr>
      <vt:lpstr>암호학적 해시 함수</vt:lpstr>
      <vt:lpstr>암호학적 해시 함수</vt:lpstr>
      <vt:lpstr>대칭키와 비대칭키 (공개키) 개념 </vt:lpstr>
      <vt:lpstr>대칭키와 비대칭키 (공개키) 개념 </vt:lpstr>
      <vt:lpstr>대칭키와 비대칭키 (공개키) 개념 </vt:lpstr>
      <vt:lpstr>대칭키와 비대칭키 (공개키) 개념 </vt:lpstr>
      <vt:lpstr>대칭키와 비대칭키 (공개키) 개념 </vt:lpstr>
      <vt:lpstr>대칭키와 비대칭키 (공개키) 개념 </vt:lpstr>
      <vt:lpstr>참고문헌</vt:lpstr>
      <vt:lpstr>Thank You</vt:lpstr>
    </vt:vector>
  </TitlesOfParts>
  <Company>해킹대응기술연구실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김지홍</dc:creator>
  <cp:lastModifiedBy>사용자</cp:lastModifiedBy>
  <cp:revision>1900</cp:revision>
  <dcterms:created xsi:type="dcterms:W3CDTF">2013-04-14T18:18:29Z</dcterms:created>
  <dcterms:modified xsi:type="dcterms:W3CDTF">2023-05-16T13:39:57Z</dcterms:modified>
</cp:coreProperties>
</file>