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orient="horz" pos="180">
          <p15:clr>
            <a:srgbClr val="A4A3A4"/>
          </p15:clr>
        </p15:guide>
        <p15:guide id="3" orient="horz" pos="708">
          <p15:clr>
            <a:srgbClr val="A4A3A4"/>
          </p15:clr>
        </p15:guide>
        <p15:guide id="4" orient="horz" pos="792">
          <p15:clr>
            <a:srgbClr val="A4A3A4"/>
          </p15:clr>
        </p15:guide>
        <p15:guide id="5" pos="3792">
          <p15:clr>
            <a:srgbClr val="A4A3A4"/>
          </p15:clr>
        </p15:guide>
        <p15:guide id="6" pos="1056">
          <p15:clr>
            <a:srgbClr val="A4A3A4"/>
          </p15:clr>
        </p15:guide>
        <p15:guide id="7" orient="horz" pos="660">
          <p15:clr>
            <a:srgbClr val="A4A3A4"/>
          </p15:clr>
        </p15:guide>
        <p15:guide id="8" orient="horz" pos="756">
          <p15:clr>
            <a:srgbClr val="A4A3A4"/>
          </p15:clr>
        </p15:guide>
        <p15:guide id="9" orient="horz" pos="564">
          <p15:clr>
            <a:srgbClr val="A4A3A4"/>
          </p15:clr>
        </p15:guide>
        <p15:guide id="10" orient="horz" pos="3108">
          <p15:clr>
            <a:srgbClr val="A4A3A4"/>
          </p15:clr>
        </p15:guide>
        <p15:guide id="11" pos="2880">
          <p15:clr>
            <a:srgbClr val="A4A3A4"/>
          </p15:clr>
        </p15:guide>
        <p15:guide id="12" pos="288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9" roundtripDataSignature="AMtx7mjZwB+1VcJkE0Q/45Sxh7BdpneI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80" orient="horz"/>
        <p:guide pos="708" orient="horz"/>
        <p:guide pos="792" orient="horz"/>
        <p:guide pos="3792"/>
        <p:guide pos="1056"/>
        <p:guide pos="660" orient="horz"/>
        <p:guide pos="756" orient="horz"/>
        <p:guide pos="564" orient="horz"/>
        <p:guide pos="3108" orient="horz"/>
        <p:guide pos="2880"/>
        <p:guide pos="28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슬라이드#01">
  <p:cSld name="1_제목슬라이드#01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/>
        </p:nvSpPr>
        <p:spPr>
          <a:xfrm>
            <a:off x="762000" y="666750"/>
            <a:ext cx="1066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SHIELD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5"/>
          <p:cNvSpPr txBox="1"/>
          <p:nvPr/>
        </p:nvSpPr>
        <p:spPr>
          <a:xfrm>
            <a:off x="3501601" y="4524687"/>
            <a:ext cx="17562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@2023, HALLYM SECURITY TEAM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5"/>
          <p:cNvSpPr txBox="1"/>
          <p:nvPr/>
        </p:nvSpPr>
        <p:spPr>
          <a:xfrm>
            <a:off x="6095999" y="2131538"/>
            <a:ext cx="274320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한림대학교 정보과학대학 씨애랑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25"/>
          <p:cNvCxnSpPr/>
          <p:nvPr/>
        </p:nvCxnSpPr>
        <p:spPr>
          <a:xfrm>
            <a:off x="6096000" y="2031750"/>
            <a:ext cx="0" cy="84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25"/>
          <p:cNvSpPr txBox="1"/>
          <p:nvPr/>
        </p:nvSpPr>
        <p:spPr>
          <a:xfrm>
            <a:off x="6095999" y="2531109"/>
            <a:ext cx="2743201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 HALLYM SECURITY TEAM SHIELD )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25"/>
          <p:cNvCxnSpPr/>
          <p:nvPr/>
        </p:nvCxnSpPr>
        <p:spPr>
          <a:xfrm>
            <a:off x="6096000" y="2454165"/>
            <a:ext cx="2743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5"/>
          <p:cNvSpPr txBox="1"/>
          <p:nvPr>
            <p:ph type="title"/>
          </p:nvPr>
        </p:nvSpPr>
        <p:spPr>
          <a:xfrm>
            <a:off x="533400" y="1962150"/>
            <a:ext cx="5333994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Impact"/>
              <a:buNone/>
              <a:defRPr b="0" sz="2600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609602" y="2596199"/>
            <a:ext cx="5257792" cy="362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None/>
              <a:defRPr sz="1200">
                <a:solidFill>
                  <a:srgbClr val="F2F2F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9" name="Google Shape;2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91585" y="4509297"/>
            <a:ext cx="535634" cy="53563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5"/>
          <p:cNvSpPr txBox="1"/>
          <p:nvPr/>
        </p:nvSpPr>
        <p:spPr>
          <a:xfrm>
            <a:off x="3972058" y="4811895"/>
            <a:ext cx="1199883" cy="82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©2023, SHIELD</a:t>
            </a:r>
            <a:endParaRPr b="0" i="0" sz="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슬라이드#02">
  <p:cSld name="제목슬라이드#02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702000" y="590550"/>
            <a:ext cx="774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mpact"/>
              <a:buNone/>
              <a:defRPr b="1" sz="2800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3733800" y="1581151"/>
            <a:ext cx="470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1" sz="2000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4" name="Google Shape;34;p26"/>
          <p:cNvCxnSpPr/>
          <p:nvPr/>
        </p:nvCxnSpPr>
        <p:spPr>
          <a:xfrm>
            <a:off x="685800" y="1535430"/>
            <a:ext cx="7756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기타슬라이드#01">
  <p:cSld name="기타슬라이드#0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019300" y="2126452"/>
            <a:ext cx="5105399" cy="43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Impact"/>
              <a:buNone/>
              <a:defRPr b="0" sz="2600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27"/>
          <p:cNvCxnSpPr/>
          <p:nvPr/>
        </p:nvCxnSpPr>
        <p:spPr>
          <a:xfrm>
            <a:off x="1828800" y="2724150"/>
            <a:ext cx="5638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7"/>
          <p:cNvSpPr txBox="1"/>
          <p:nvPr/>
        </p:nvSpPr>
        <p:spPr>
          <a:xfrm>
            <a:off x="3972058" y="4811895"/>
            <a:ext cx="1199883" cy="82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©2023, SHIELD</a:t>
            </a:r>
            <a:endParaRPr b="0" i="0" sz="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슬라이드#01">
  <p:cSld name="내용슬라이드#0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28"/>
          <p:cNvCxnSpPr/>
          <p:nvPr/>
        </p:nvCxnSpPr>
        <p:spPr>
          <a:xfrm>
            <a:off x="478155" y="666750"/>
            <a:ext cx="8118107" cy="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8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□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–"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8580120" y="4865986"/>
            <a:ext cx="190500" cy="14097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/>
          <p:nvPr/>
        </p:nvSpPr>
        <p:spPr>
          <a:xfrm>
            <a:off x="8801100" y="4865986"/>
            <a:ext cx="190500" cy="14097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4"/>
          <p:cNvSpPr txBox="1"/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Impact"/>
              <a:buNone/>
              <a:defRPr b="0" i="0" sz="2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4"/>
          <p:cNvSpPr txBox="1"/>
          <p:nvPr>
            <p:ph idx="1" type="body"/>
          </p:nvPr>
        </p:nvSpPr>
        <p:spPr>
          <a:xfrm>
            <a:off x="381000" y="1123950"/>
            <a:ext cx="8382000" cy="3505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Malgun Gothic"/>
              <a:buChar char="▶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4"/>
          <p:cNvSpPr txBox="1"/>
          <p:nvPr/>
        </p:nvSpPr>
        <p:spPr>
          <a:xfrm>
            <a:off x="3972058" y="5004818"/>
            <a:ext cx="1199883" cy="82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©2023, SHIELD</a:t>
            </a:r>
            <a:endParaRPr b="0" i="0" sz="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24"/>
          <p:cNvCxnSpPr/>
          <p:nvPr/>
        </p:nvCxnSpPr>
        <p:spPr>
          <a:xfrm flipH="1" rot="10800000">
            <a:off x="716280" y="4936471"/>
            <a:ext cx="7741920" cy="56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24"/>
          <p:cNvSpPr txBox="1"/>
          <p:nvPr/>
        </p:nvSpPr>
        <p:spPr>
          <a:xfrm>
            <a:off x="8458200" y="4857647"/>
            <a:ext cx="457200" cy="14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4"/>
          <p:cNvSpPr txBox="1"/>
          <p:nvPr/>
        </p:nvSpPr>
        <p:spPr>
          <a:xfrm>
            <a:off x="8740896" y="4825148"/>
            <a:ext cx="30328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3283" y="4529707"/>
            <a:ext cx="535433" cy="5354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2916">
          <p15:clr>
            <a:srgbClr val="F26B43"/>
          </p15:clr>
        </p15:guide>
        <p15:guide id="4" pos="240">
          <p15:clr>
            <a:srgbClr val="F26B43"/>
          </p15:clr>
        </p15:guide>
        <p15:guide id="5" pos="5520">
          <p15:clr>
            <a:srgbClr val="F26B43"/>
          </p15:clr>
        </p15:guide>
        <p15:guide id="6" orient="horz" pos="708">
          <p15:clr>
            <a:srgbClr val="F26B43"/>
          </p15:clr>
        </p15:guide>
        <p15:guide id="7" orient="horz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title"/>
          </p:nvPr>
        </p:nvSpPr>
        <p:spPr>
          <a:xfrm>
            <a:off x="533400" y="1962150"/>
            <a:ext cx="5333994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mpact"/>
              <a:buNone/>
            </a:pPr>
            <a:r>
              <a:rPr lang="ko-KR" sz="2000"/>
              <a:t>자동차 사이버 보안 위협 및 연구 동향</a:t>
            </a:r>
            <a:endParaRPr sz="2000"/>
          </a:p>
        </p:txBody>
      </p:sp>
      <p:sp>
        <p:nvSpPr>
          <p:cNvPr id="49" name="Google Shape;49;p1"/>
          <p:cNvSpPr txBox="1"/>
          <p:nvPr>
            <p:ph idx="1" type="body"/>
          </p:nvPr>
        </p:nvSpPr>
        <p:spPr>
          <a:xfrm>
            <a:off x="609600" y="2495550"/>
            <a:ext cx="5029199" cy="362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None/>
            </a:pPr>
            <a:r>
              <a:rPr lang="ko-KR">
                <a:latin typeface="Impact"/>
                <a:ea typeface="Impact"/>
                <a:cs typeface="Impact"/>
                <a:sym typeface="Impact"/>
              </a:rPr>
              <a:t>[  2023 </a:t>
            </a:r>
            <a:r>
              <a:rPr lang="ko-KR"/>
              <a:t>.05.04 </a:t>
            </a:r>
            <a:r>
              <a:rPr lang="ko-KR"/>
              <a:t> ]     20207138    강도희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ISSUE</a:t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81000" y="742950"/>
            <a:ext cx="84582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3" lvl="0" marL="1825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2.2.2 데이터 프레임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CAN 프로토콜은 4가지 CAN 프레임을 정의함.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i) Data Frame, ii) Remote Frame, iii) Error Frame, iv) Overload Frame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이중 Overload 프레임은 현재 사용되지 않고 있으며, ECU는 데이터 프레임을 사용하여 메시지를 전송.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데이터 프레임에서 눈여겨 볼 필드로는 ID(Identifier), DLC, Data filed임.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ID 필드는 해당 데이터 프레임의 전송 우선순위를 의미하며, 하나의 ECU에게 고유하게 할당되기 때문에,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같은 ID를 갖는 메시지가 동시에 CAN Bus에 전송되는 일이 없으며, 만약 그런 경우가 발생하면 에러로 간주함.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데이터 프레임의 데이터 필드는 0~8 바이트로 가변 길이를 갖고 이를 DLC 필드에 표시함.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데이터 필드에는 ECU가 실제로 자신의 상태 정보나 차량의 제어를 요청하는 정보를 포함함.</a:t>
            </a:r>
            <a:endParaRPr/>
          </a:p>
        </p:txBody>
      </p:sp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 b="53215" l="0" r="0" t="0"/>
          <a:stretch/>
        </p:blipFill>
        <p:spPr>
          <a:xfrm>
            <a:off x="762000" y="3021365"/>
            <a:ext cx="3673222" cy="160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0"/>
          <p:cNvPicPr preferRelativeResize="0"/>
          <p:nvPr/>
        </p:nvPicPr>
        <p:blipFill rotWithShape="1">
          <a:blip r:embed="rId3">
            <a:alphaModFix/>
          </a:blip>
          <a:srcRect b="4654" l="0" r="0" t="46563"/>
          <a:stretch/>
        </p:blipFill>
        <p:spPr>
          <a:xfrm>
            <a:off x="4663440" y="3021365"/>
            <a:ext cx="3642360" cy="16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2019300" y="2190750"/>
            <a:ext cx="5105399" cy="43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mpact"/>
              <a:buNone/>
            </a:pPr>
            <a:r>
              <a:rPr lang="ko-KR" sz="2500"/>
              <a:t>자동차 내부 네트워크 해킹 사례</a:t>
            </a:r>
            <a:endParaRPr sz="2500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ISSUE</a:t>
            </a:r>
            <a:endParaRPr/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3" lvl="0" marL="1825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III. 자동차 내부 네트워크 해킹 사례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자동차 사이버보안 취약점은 산업계보다는 학계를 중심으로 연구되어 발표되고 있으며,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산업계의 경우 제조회사에서 내부적인 연구 및 테스트를 진행하며 외부로 공개는 하지 않는 것이 일반적임.</a:t>
            </a:r>
            <a:endParaRPr/>
          </a:p>
        </p:txBody>
      </p:sp>
      <p:pic>
        <p:nvPicPr>
          <p:cNvPr id="121" name="Google Shape;1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700" y="1885950"/>
            <a:ext cx="4038600" cy="229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ISSUE</a:t>
            </a:r>
            <a:endParaRPr/>
          </a:p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3" lvl="0" marL="1825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3.1 Koscher et al. 의 연구 [1]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2010년 IEEE S&amp;P 학술대회에 워싱턴 대학의 Koscher et al. 연구팀은 세계 최초 자동차 사이버보안 위협에 발표함.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자동차 진단을 위해 표준 인터페이스 지정된 OBD2(On-board diagnostics) 포트로 인해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자동차 내부 네트워크의 접근이 용이해 졌으며, 이를 통해 자동차 내부 네트 워크의 CAN 통신 Trace를 분석할 수 있었음.</a:t>
            </a:r>
            <a:endParaRPr/>
          </a:p>
          <a:p>
            <a:pPr indent="-107950" lvl="3" marL="715963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분석을 통해 차량을 제어할 수 있는 메시지들을 발견하여,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이를 다시 자동차 내부 네트워크에 주입함으로써 자동차를 제어하는데 성공함. </a:t>
            </a:r>
            <a:endParaRPr/>
          </a:p>
        </p:txBody>
      </p:sp>
      <p:pic>
        <p:nvPicPr>
          <p:cNvPr id="128" name="Google Shape;1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343150"/>
            <a:ext cx="71151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ISSUE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3" lvl="0" marL="1825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3.2 Checkoway et al. 의 연구 [13]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이전 연구로 자동차 내부 네트워크에 CAN 메시지를 주입함으로써 차량의 기능을 원격에서 제어할 수 있음을 밝힘.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따라서 후속 연구로써 외부에서 공격자가 자동차 내부 네트워크에 접근 가능한 Attack Surface에 대한 연구를 진행함.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예를 들어, 정비소에서 사용하는 차량용 정비기기가 자동차 해킹에 사용되어 ECU를 감염시켜,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정비 이후에 해당 ECU를 공격자가 원격에서 완전히 장악할 수 있는 공격 시나리오를 제시함.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[그림 5]는 Checkoway et al. 연구팀에서 제시한 자동차 내부 네트워크에 접근 가능한 Attack Surface를 보여줌.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266950"/>
            <a:ext cx="3382030" cy="257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ISSUE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3" lvl="0" marL="1825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3.5 Cho and Shin의 연구 [14]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CAN 프로토콜의 에러 핸들링 방법을 악용하여 ECU를 CAN 통신에서 bus-off 되도록 하는 공격 방법을 제시함.</a:t>
            </a:r>
            <a:endParaRPr/>
          </a:p>
          <a:p>
            <a:pPr indent="-1000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CAN 프로토콜을 이용하는 ECU들은 서로 같은 아이디를 공유하여 메시지를 보내지 않는다는 가정 하에 서로 통신함.</a:t>
            </a:r>
            <a:endParaRPr/>
          </a:p>
          <a:p>
            <a:pPr indent="-11271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하나의 아이디는 오직 하나의 ECU에만 할당되어 사용됨.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따라서 같은 아이디를 사용하는 메시지가 CAN Bus에서 동시에 발견되면 이는 에러 상황을 간주하게 되고,</a:t>
            </a:r>
            <a:endParaRPr/>
          </a:p>
          <a:p>
            <a:pPr indent="-182562" lvl="4" marL="898525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/>
              <a:t>이러한 현상이 일정 횟수 이상 발생하게 되면 해당 ECU는 일정시간 통신에서 제외되도록 CAN 프로토콜이 디자인 됨.</a:t>
            </a:r>
            <a:endParaRPr/>
          </a:p>
          <a:p>
            <a:pPr indent="-107950" lvl="3" marL="715963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ECU들은 Error Counter를 관리하여 자신이 전송 시 에러가 발생하면</a:t>
            </a:r>
            <a:endParaRPr/>
          </a:p>
          <a:p>
            <a:pPr indent="-182562" lvl="4" marL="898525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/>
              <a:t>Error Counter를 증가하고 해당 Error Counter가 256이 넘어가게 되면 일정 시간 동안 통신을 중단함.</a:t>
            </a:r>
            <a:endParaRPr/>
          </a:p>
          <a:p>
            <a:pPr indent="-119062" lvl="4" marL="898525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연구결과는 의도적으로 타겟 ECU에 할당된 아이디와 같은 아이디 메시지를 전송하여</a:t>
            </a:r>
            <a:endParaRPr/>
          </a:p>
          <a:p>
            <a:pPr indent="-182562" lvl="4" marL="898525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/>
              <a:t>타겟 ECU의 메시지 전송을 의도적으로 멈추게 만드는 공격 방법임.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019300" y="2126452"/>
            <a:ext cx="5105399" cy="43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mpact"/>
              <a:buNone/>
            </a:pPr>
            <a:r>
              <a:rPr lang="ko-KR" sz="2800"/>
              <a:t>차량용 침입탐지 기술</a:t>
            </a:r>
            <a:endParaRPr sz="2800"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ISSUE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3" lvl="0" marL="1825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IV. 차량용 침입탐지 기술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자동차 사이버보안 취약점은 학계를 중심으로 많은 연구결과가 발표되고 있는 반면,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자동차 보안 기술 연구는 학계와 산업계 모두 활발한 연구를 진행함.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CAN 통신 프로토콜에 암호 알고리즘을 적용하는 것이 매우 제한되기 때문에,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부분 자동차 보안 기술은 차량용 침입탐지 시스템 개발에 관심을 갖고 있음.</a:t>
            </a:r>
            <a:endParaRPr/>
          </a:p>
          <a:p>
            <a:pPr indent="-11271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차량용 침입 탐지 시스템이란, CAN 통신 Traffic을 분석하여 침입 여부를 탐지하는 것임.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CAN 통신 Traffic에서 정상과 비정상 상태를 구분 지을 수 있는 특정 패턴을 발견하고 실시간으로 모니터링 하도록 설계됨.</a:t>
            </a:r>
            <a:endParaRPr/>
          </a:p>
          <a:p>
            <a:pPr indent="-1000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-182563" lvl="0" marL="182563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4.1 Clock-based IDS [15]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Cho and Shin 연구팀은 자동차 내부 네트워크에서 ECU가 CAN 통신 프로토콜을 이용하여 주기적으로 메시지를 전송할 때, ECU의 Clock 생성기의 하드웨어 특성이 미세하게 다르다는 사실을 발견함.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이는 ECU 뿐만 아니라, 다른 하드웨어 장치에서도 동일한 상황이 발생하여 Time Synchronization에 문제가 발생함.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ISSUE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2" marL="5413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자동차 내부 네트워크의 여러 ECU들은 항상 자신들의 Unique한 clock으로 Time을 Counting하기 때문에,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동일한 주기로 메시지를 전송하도록 설정되어 있다 하더라도 미세하게 Clock Offset이 발생하게 됨.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이러한 Clock Offset을 계속 누적하여 그래프를 그려보면, [그림 6]과 같은 모 습을 보여줌.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각각의 ECU가 서로 다른 Clock Offset이 존재하기 때문에 이를 계속해서 누적해주면</a:t>
            </a:r>
            <a:endParaRPr/>
          </a:p>
          <a:p>
            <a:pPr indent="-182562" lvl="4" marL="898525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/>
              <a:t>선형 그래프가 그려지고 각각의 선형 그래프의 기울기가 달라지는 것을 볼 수 있으며, 이러한 기울기를 Clock Skew라 부름.</a:t>
            </a:r>
            <a:endParaRPr/>
          </a:p>
          <a:p>
            <a:pPr indent="0" lvl="1" marL="182562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이러한 특성을 이용하여 각각의 Clock Skew를 계산하였을 때 유일한 Skew 값이 계산됨.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따라서 Clock Skew를 계산함으로써 ECU Fingerprinting이 가능해지고,</a:t>
            </a:r>
            <a:endParaRPr/>
          </a:p>
          <a:p>
            <a:pPr indent="-182562" lvl="4" marL="898525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/>
              <a:t>만약 공격자가 악의적인 메시지를 전송하게 되면 해당 ECU도 Fingerprinting 할 수 있음.</a:t>
            </a:r>
            <a:endParaRPr/>
          </a:p>
          <a:p>
            <a:pPr indent="-182562" lvl="4" marL="898525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/>
              <a:t>이러한 Fingerprinting 기술을 이용하여 자동차 내부 네트워크의 정상 또는 비정상 여부를 판단할 수 있음.</a:t>
            </a:r>
            <a:endParaRPr/>
          </a:p>
          <a:p>
            <a:pPr indent="-1000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-1000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17890" l="0" r="8824" t="0"/>
          <a:stretch/>
        </p:blipFill>
        <p:spPr>
          <a:xfrm>
            <a:off x="3390900" y="2894241"/>
            <a:ext cx="2362200" cy="1887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ISSUE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3" lvl="0" marL="1825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4.2 Voltage-based IDS [16]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고려대학교 연구팀은 ECU의 전력 신호를 분석하여 Fingerprinting 하는 기술을 개발하여 Automotive IDS에 적용함.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CAN 통신 프로토콜은 CAN-H와 CAN-L라고 불리는 전기선에 전압 차를 줌으로써 비트를 표현함.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2가닥 전기선에 약 2.5v 전압차가 있다면 비트 0을 표현하고, 전압차가 없는 idle 상태라면 비트 1을 표현함.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이처럼 비트 시퀀스를 아날로그 신호로 인코딩하는 Signaling 과정에서,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각 ECU의 하드웨어 특성으로 인해 아날로그 신호가 미세하게 차이가 난다는 사실을 발견함. 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419350"/>
            <a:ext cx="3429000" cy="2091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702000" y="590550"/>
            <a:ext cx="774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mpact"/>
              <a:buNone/>
            </a:pPr>
            <a:r>
              <a:rPr b="0" lang="ko-KR"/>
              <a:t>목차</a:t>
            </a:r>
            <a:endParaRPr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702000" y="1696278"/>
            <a:ext cx="3810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ko-KR"/>
              <a:t>자동차 사이버 보안 위협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702000" y="2266950"/>
            <a:ext cx="364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1" i="0" lang="ko-KR" sz="20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CAN 통신 프로토콜</a:t>
            </a:r>
            <a:endParaRPr b="1" i="0" sz="2000" u="none" cap="none" strike="noStrik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702000" y="2837622"/>
            <a:ext cx="417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1" i="0" lang="ko-KR" sz="20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자동차 내부 네트워크 해킹 사례</a:t>
            </a:r>
            <a:endParaRPr b="1" i="0" sz="2000" u="none" cap="none" strike="noStrik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136840" y="1698431"/>
            <a:ext cx="303276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1" i="0" lang="ko-KR" sz="20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차량용 침입탐지 기술</a:t>
            </a:r>
            <a:endParaRPr b="1" i="0" sz="2000" u="none" cap="none" strike="noStrik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5121600" y="226695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1" i="0" lang="ko-KR" sz="20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결론</a:t>
            </a:r>
            <a:endParaRPr b="1" i="0" sz="2000" u="none" cap="none" strike="noStrik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ISSUE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3" lvl="0" marL="1825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4.3 ML / AI 기술을 적용한 IDS [17], [18]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Machine Learning 또는 Artificial Intelligence 기술을 적용한 Automotive IDS 기술이 높은 탐지 정확도를 보여줌.</a:t>
            </a:r>
            <a:endParaRPr/>
          </a:p>
          <a:p>
            <a:pPr indent="-1000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ML/AI 기술을 적용한 Automotive IDS의 경우에는 CAN 통신 Traffic을 분석하는 방법론을 2가지로 분류할 수 있음.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전송되는 CAN 메시지의 ID Sequence를 분석하는 기술과 CAN 메시지의 Data 페이로드를 분석하는 기술임.</a:t>
            </a:r>
            <a:endParaRPr/>
          </a:p>
          <a:p>
            <a:pPr indent="-11271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ID Sequence를 분석하는 기술들 중 한 가지 예를 들어보면, 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연속적으로 관찰되는 N개의 CAN 메시지의 11-bit CAN ID 값들을 RNN 모델로 정상 또는 비정상 여부를 탐지함.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또한 CAN DATA를 분석하는 기술 같은 경우에는 연속적으로 관찰되는 N개의 CAN 메시지의 최대 8바이트 data 페이로드 값들을 bit 이미지로 표현하여 GAN 알고리즘에 적용하여 정상 또는 비정상 여부를 탐지함.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2019300" y="2126452"/>
            <a:ext cx="5105399" cy="43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mpact"/>
              <a:buNone/>
            </a:pPr>
            <a:r>
              <a:rPr lang="ko-KR" sz="2800"/>
              <a:t>결 론</a:t>
            </a:r>
            <a:endParaRPr sz="2800"/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ISSUE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3" lvl="0" marL="1825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IV. 결 론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자동차 사이버보안 위협과 대응방안으로 차량용 침입탐지 기술 개발 연구 동향에 대하여 알아보았음.</a:t>
            </a:r>
            <a:endParaRPr/>
          </a:p>
          <a:p>
            <a:pPr indent="-1000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자동차 사이버보안 취약점 연구의 경우에는 학계의 연구 결과만을 다루었음.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업계에서는 내부적으로 취약점 연구를 수행하기는 하지만, 해당 내용을 외부에 공개하지 않는 것이 일반적이기 때문임.</a:t>
            </a:r>
            <a:endParaRPr/>
          </a:p>
          <a:p>
            <a:pPr indent="-11271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Automotive IDS 기술 개발의 경우에는 학계뿐만 아니라 산업계에서도 활발한 연구를 진행하고 있음.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이는 UNECE에서 자동차 사이버 보안 요구사항에 관한 내용을 법규로 지정하고,</a:t>
            </a:r>
            <a:endParaRPr/>
          </a:p>
          <a:p>
            <a:pPr indent="-182562" lvl="4" marL="898525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/>
              <a:t>2022년 7월 유럽에서 생산되는 모든 차량에 자동차 사이버 보안을 위한 기술적 조치가 의무화되었기 때문임.</a:t>
            </a:r>
            <a:endParaRPr/>
          </a:p>
          <a:p>
            <a:pPr indent="-119062" lvl="4" marL="898525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게다가, 다른 보안 분야에서 쉽게 발견되는 산업계와 학계의 연구 차별성과 달리,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자동차 사이버보안 분야에서는 보안기술 개발의 시급성으로 인하여 산업계와 학계의 연구 목표가 매우 유사하고 학계에서도 바로 차량에 탑재 가능한 기술 연구를 수행하고 있다는 사실을 알 수 있었음.</a:t>
            </a:r>
            <a:endParaRPr/>
          </a:p>
          <a:p>
            <a:pPr indent="-11271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자율주행자동차와 같이 자동차와 관련된 기술개발은 향후에도 계속 발전할 것이 분명하기 때문에,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이에 대한 보안 위협 분석과 보안기술 개발이 반드시 함께 연구되어야 함.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2057400" y="2495550"/>
            <a:ext cx="5105400" cy="43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ko-KR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2019300" y="2038350"/>
            <a:ext cx="5105399" cy="43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mpact"/>
              <a:buNone/>
            </a:pPr>
            <a:r>
              <a:rPr lang="ko-KR" sz="3200"/>
              <a:t>자동차 사이버 보안 위협</a:t>
            </a:r>
            <a:endParaRPr sz="3200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ISSUE</a:t>
            </a:r>
            <a:endParaRPr/>
          </a:p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3" lvl="0" marL="1825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I. 자동차 사이버보안 위협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운전자의 편의성 및 안전성 향상을 위하여, 과거 기계적으로 제어되던 차량의 많은 기능들이 최근에는 전자 제어 장치라 불리는 소형 컴퓨터에 의하여 전자적으로 제어되고 있음.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전자적으로 제어함으로써 얻어지는 이점들 중 예시,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브레이크를 밟지 못하는 상황에서도 충돌이 예상되는 상황이라면 자동적으로 브레이크 기능을 작동시켜 사고를 예방함.</a:t>
            </a:r>
            <a:endParaRPr/>
          </a:p>
          <a:p>
            <a:pPr indent="-1000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여러 개의 전자 제어 장치는 하나의 네트워크를 형성하여 센서 정보나 제어 명령어를 서로 송 · 수신함.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주로 사용되는 통신 프로토콜이 1980년대에 Bosch社에서 개발한 CAN(Controller Area Network) 통신 프로토콜임.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오래전에 개발됐지만, 간단한 구조로 설계되었기 때문에 통신 시에 에러가 거의 발생하지 않고 높은 통신 안정성을 제공함.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오동작이 발생한다면, 사람의 생명까지 위협할 수 있는 자동차 환경에서는 통신 안정성이 매우 중요한 조건임.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따라서, 샤시(Chassis) 기능 제어를 위한 네트워크 통신에는 CAN 통신 프로토콜이 대부분의 차량에 적용됨.</a:t>
            </a:r>
            <a:endParaRPr/>
          </a:p>
          <a:p>
            <a:pPr indent="0" lvl="3" marL="541338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ISSUE</a:t>
            </a:r>
            <a:endParaRPr/>
          </a:p>
        </p:txBody>
      </p:sp>
      <p:sp>
        <p:nvSpPr>
          <p:cNvPr id="76" name="Google Shape;76;p5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6212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자동차의 많은 기능이 전자적으로 제어됨에 따라, 이를 타겟으로 하는 차량 사이버공격에 대한 위협도 함께 증가함.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실제로 2015년 사전에 어떠한 조작도 하지 않은 차량을 대상으로 원격에서 해당 차량을 제어하는 사이버공격이 시연됨.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 유엔유럽경제위원회(UNECE)에서는 자동차 사이버 보안 요구사항에 관한 내용을 법규로 지정하였고,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2022년 7월 유럽에서 생산되는 모든 차량에 자동차 사이버 보안을 위한 기술적 조치가 의무화되어야 한다고 규정함.</a:t>
            </a:r>
            <a:endParaRPr/>
          </a:p>
          <a:p>
            <a:pPr indent="-182562" lvl="4" marL="898525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/>
              <a:t>이로 인해, 자동차 사이버보안은 산업계와 학계 모두 실제 차량에 적용 가능한 자동차 보안기술 개발에 집중하고 있음.</a:t>
            </a:r>
            <a:endParaRPr/>
          </a:p>
          <a:p>
            <a:pPr indent="-1000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-1000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차량 사이버공격에 주된 원인은 CAN 통신 프로토콜에 암호 알고리즘을 적용하기 어렵다는데 있음.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CAN 통신 프로토콜의 통신 속도는 약 500kbps로써 암호 알고리즘이 적용되어,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 MAC(Message Authentication Code)와 같은 추가적인 데이터가 전송되기에 통신 속도가 매우 제한됨.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만약 암호 알고리즘을 적용하여 추가적인 데이터 전송을 하게 된다면,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차량을 제어하기 위한 데이터들의 전송 딜레이가 발생하여 결과적으로 차량의 안정성을 훼손함.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2019300" y="2038350"/>
            <a:ext cx="5105399" cy="43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mpact"/>
              <a:buNone/>
            </a:pPr>
            <a:r>
              <a:rPr lang="ko-KR" sz="3200"/>
              <a:t>CAN 통신 프로토콜</a:t>
            </a:r>
            <a:endParaRPr sz="3200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ISSUE</a:t>
            </a:r>
            <a:endParaRPr/>
          </a:p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3" lvl="0" marL="1825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II. CAN 통신 프로토콜</a:t>
            </a:r>
            <a:endParaRPr/>
          </a:p>
          <a:p>
            <a:pPr indent="-182563" lvl="0" marL="182563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2.1 전자제어장치 (Electronic Control Unit, ECU) 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편의성과 안전성을 위하여, 과거에는 기계적으로 제어되던 다수의 차량 기능들이 전자적으로 제어됨.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자동차의 전자적 제어를 위하여 전자제어장치(ECU)라 불리는 여러 개의 임베디드 컴퓨터가 차량에 탑재됨.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최초의 ECU는 엔진을 전자적으로 제어하여 차량의 배출가스를 조절하기 위해 개발됐지만,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최근에는 엔진뿐만 아니라 많은 부분들이 ECU를 이용하여 전자적으로 제어하고 있음.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현재 판매되고 있는 고급 차량의 경우 약 100개의 ECU들이 차량에 탑재되어 동작하는 것으로 알려짐.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여러 개의 ECU들은 자신의 상태정보를 다른 ECU들과 공유하기 위해,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CAN(Controller Area Network)이라 불리는 통신 프로토콜을 이용하여 네트워크를 구성함.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[그림 1]은 각 기능을 담당하고 있는 ECU들이 CAN 프로토콜을 이용하여 네트워크를 구성하고 있는 개념을 보여줌. </a:t>
            </a:r>
            <a:endParaRPr/>
          </a:p>
          <a:p>
            <a:pPr indent="-1000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88" name="Google Shape;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3050222"/>
            <a:ext cx="3124200" cy="173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ISSUE</a:t>
            </a:r>
            <a:endParaRPr/>
          </a:p>
        </p:txBody>
      </p:sp>
      <p:sp>
        <p:nvSpPr>
          <p:cNvPr id="94" name="Google Shape;94;p8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6212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CAN 프로토콜은 1986년 Bosch 社에 의하여 개발됨 [5].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네트워크를 버스 형태로 구성하여 필요한 케이블의 양을 최소화하여 차량의 전체 중량을 줄일 수 있는 장점을 갖고 있고,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통신 시 높은 신뢰성으로 인하여 현재까지 모든 차량의 자동차 내부 네트워크를 위한 통신 프로토콜로 사용되고 있음.</a:t>
            </a:r>
            <a:endParaRPr/>
          </a:p>
          <a:p>
            <a:pPr indent="-1000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-182563" lvl="0" marL="182563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2.2 CAN 프로토콜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CAN 프로토콜은 1986년 개발되었지만, 차량 내부 네트워크를 구성하기에 적합한 장점으로 인해 현재까지 사용됨.</a:t>
            </a:r>
            <a:endParaRPr/>
          </a:p>
          <a:p>
            <a:pPr indent="-1000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하지만 개발 당시에는 사이버보안 위협에 대한 개념조차 제대로 정립되지 않은 시기였기 때문에,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현재 CAN 프로토콜은 여러 사이버보안 위협에 그대로 노출된 채 자동차에 적용 되고 있음.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최근 발표되고 있는 자동차 사이버보안 위협 대부분은 이러한 CAN 프로토콜의 보안 취약점을 이용하고 있음.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ISSUE</a:t>
            </a:r>
            <a:endParaRPr/>
          </a:p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3" lvl="0" marL="1825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2.2.1 Bit Coding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CAN은 전기적 신호를 이용하여 0 또는 1 비트를 표현하기 위해, NRZ(Non Return to Zero) 인코딩을 사용함.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CAN-H와 CAN-L라 불리는 2개의 선을 이용하여 통신을 수행하는데,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2개의 선의 전압 차이가 없는 경우에는 비트 1을 표현하고, 2개의 선의 약 2.5V 전압차가 있는 경우에는 비트 0을 표현함.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CAN 프로토콜에서는 비트 1을 Recessive 비트라 하며, 비트 0을 Dominant 비트라고도 함.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[그림 2]는 CAN 데이터 프레임에서 각 비트를 표현하기 위해서 CAN-H와 CAN-L 파일의 전압 변화를 보여줌.</a:t>
            </a:r>
            <a:endParaRPr/>
          </a:p>
        </p:txBody>
      </p:sp>
      <p:pic>
        <p:nvPicPr>
          <p:cNvPr id="101" name="Google Shape;1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266950"/>
            <a:ext cx="6319838" cy="217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기본슬라이드#0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2013-04-14T18:18:29Z</dcterms:created>
  <dc:creator>김지홍</dc:creator>
</cp:coreProperties>
</file>