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38" r:id="rId2"/>
    <p:sldId id="647" r:id="rId3"/>
    <p:sldId id="712" r:id="rId4"/>
    <p:sldId id="713" r:id="rId5"/>
    <p:sldId id="694" r:id="rId6"/>
    <p:sldId id="709" r:id="rId7"/>
    <p:sldId id="711" r:id="rId8"/>
    <p:sldId id="697" r:id="rId9"/>
    <p:sldId id="696" r:id="rId10"/>
    <p:sldId id="710" r:id="rId11"/>
    <p:sldId id="698" r:id="rId12"/>
    <p:sldId id="704" r:id="rId13"/>
    <p:sldId id="705" r:id="rId14"/>
    <p:sldId id="706" r:id="rId15"/>
    <p:sldId id="703" r:id="rId16"/>
    <p:sldId id="702" r:id="rId17"/>
    <p:sldId id="708" r:id="rId18"/>
    <p:sldId id="623" r:id="rId19"/>
    <p:sldId id="642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80">
          <p15:clr>
            <a:srgbClr val="A4A3A4"/>
          </p15:clr>
        </p15:guide>
        <p15:guide id="5" orient="horz" pos="708" userDrawn="1">
          <p15:clr>
            <a:srgbClr val="A4A3A4"/>
          </p15:clr>
        </p15:guide>
        <p15:guide id="6" orient="horz" pos="792" userDrawn="1">
          <p15:clr>
            <a:srgbClr val="A4A3A4"/>
          </p15:clr>
        </p15:guide>
        <p15:guide id="7" pos="3792" userDrawn="1">
          <p15:clr>
            <a:srgbClr val="A4A3A4"/>
          </p15:clr>
        </p15:guide>
        <p15:guide id="8" pos="1056" userDrawn="1">
          <p15:clr>
            <a:srgbClr val="A4A3A4"/>
          </p15:clr>
        </p15:guide>
        <p15:guide id="9" orient="horz" pos="660">
          <p15:clr>
            <a:srgbClr val="A4A3A4"/>
          </p15:clr>
        </p15:guide>
        <p15:guide id="10" orient="horz" pos="756">
          <p15:clr>
            <a:srgbClr val="A4A3A4"/>
          </p15:clr>
        </p15:guide>
        <p15:guide id="11" orient="horz" pos="564">
          <p15:clr>
            <a:srgbClr val="A4A3A4"/>
          </p15:clr>
        </p15:guide>
        <p15:guide id="12" orient="horz" pos="3108">
          <p15:clr>
            <a:srgbClr val="A4A3A4"/>
          </p15:clr>
        </p15:guide>
        <p15:guide id="13" pos="2880">
          <p15:clr>
            <a:srgbClr val="A4A3A4"/>
          </p15:clr>
        </p15:guide>
        <p15:guide id="14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7218"/>
    <a:srgbClr val="A5A5A5"/>
    <a:srgbClr val="0000FF"/>
    <a:srgbClr val="0066B3"/>
    <a:srgbClr val="00B6AD"/>
    <a:srgbClr val="7D1416"/>
    <a:srgbClr val="262626"/>
    <a:srgbClr val="D7CCBE"/>
    <a:srgbClr val="333333"/>
    <a:srgbClr val="872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2F094-F862-40EF-9106-776F52F6D423}" v="27" dt="2023-12-20T06:55:40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2" autoAdjust="0"/>
    <p:restoredTop sz="95383" autoAdjust="0"/>
  </p:normalViewPr>
  <p:slideViewPr>
    <p:cSldViewPr>
      <p:cViewPr>
        <p:scale>
          <a:sx n="75" d="100"/>
          <a:sy n="75" d="100"/>
        </p:scale>
        <p:origin x="-259" y="590"/>
      </p:cViewPr>
      <p:guideLst>
        <p:guide orient="horz" pos="1620"/>
        <p:guide orient="horz" pos="180"/>
        <p:guide orient="horz" pos="708"/>
        <p:guide orient="horz" pos="792"/>
        <p:guide pos="3792"/>
        <p:guide pos="1056"/>
        <p:guide orient="horz" pos="660"/>
        <p:guide orient="horz" pos="756"/>
        <p:guide orient="horz" pos="564"/>
        <p:guide orient="horz" pos="3108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도희" userId="S::20207138@hallym.ac.kr::f9c3d30b-bd1b-4db3-8127-6f17710fa18a" providerId="AD" clId="Web-{51D2F094-F862-40EF-9106-776F52F6D423}"/>
    <pc:docChg chg="addSld modSld">
      <pc:chgData name="강도희" userId="S::20207138@hallym.ac.kr::f9c3d30b-bd1b-4db3-8127-6f17710fa18a" providerId="AD" clId="Web-{51D2F094-F862-40EF-9106-776F52F6D423}" dt="2023-12-20T06:55:40.868" v="28" actId="20577"/>
      <pc:docMkLst>
        <pc:docMk/>
      </pc:docMkLst>
      <pc:sldChg chg="modSp">
        <pc:chgData name="강도희" userId="S::20207138@hallym.ac.kr::f9c3d30b-bd1b-4db3-8127-6f17710fa18a" providerId="AD" clId="Web-{51D2F094-F862-40EF-9106-776F52F6D423}" dt="2023-12-20T06:55:40.868" v="28" actId="20577"/>
        <pc:sldMkLst>
          <pc:docMk/>
          <pc:sldMk cId="557686471" sldId="696"/>
        </pc:sldMkLst>
        <pc:spChg chg="mod">
          <ac:chgData name="강도희" userId="S::20207138@hallym.ac.kr::f9c3d30b-bd1b-4db3-8127-6f17710fa18a" providerId="AD" clId="Web-{51D2F094-F862-40EF-9106-776F52F6D423}" dt="2023-12-20T06:55:40.868" v="28" actId="20577"/>
          <ac:spMkLst>
            <pc:docMk/>
            <pc:sldMk cId="557686471" sldId="696"/>
            <ac:spMk id="3" creationId="{DA28E502-110E-436A-E551-92A7DF7BD0FA}"/>
          </ac:spMkLst>
        </pc:spChg>
      </pc:sldChg>
      <pc:sldChg chg="modSp add replId">
        <pc:chgData name="강도희" userId="S::20207138@hallym.ac.kr::f9c3d30b-bd1b-4db3-8127-6f17710fa18a" providerId="AD" clId="Web-{51D2F094-F862-40EF-9106-776F52F6D423}" dt="2023-12-20T06:55:11.164" v="11" actId="20577"/>
        <pc:sldMkLst>
          <pc:docMk/>
          <pc:sldMk cId="4203268144" sldId="710"/>
        </pc:sldMkLst>
        <pc:spChg chg="mod">
          <ac:chgData name="강도희" userId="S::20207138@hallym.ac.kr::f9c3d30b-bd1b-4db3-8127-6f17710fa18a" providerId="AD" clId="Web-{51D2F094-F862-40EF-9106-776F52F6D423}" dt="2023-12-20T06:55:11.164" v="11" actId="20577"/>
          <ac:spMkLst>
            <pc:docMk/>
            <pc:sldMk cId="4203268144" sldId="710"/>
            <ac:spMk id="3" creationId="{1F9AA0E7-6560-0F89-612C-BBAD429F7EB6}"/>
          </ac:spMkLst>
        </pc:spChg>
      </pc:sldChg>
    </pc:docChg>
  </pc:docChgLst>
  <pc:docChgLst>
    <pc:chgData name="김동영" userId="bbe7e9b3-d13e-4da1-958d-baad376ea1de" providerId="ADAL" clId="{2D6234E3-26E6-044A-9A74-EF02D54A4A1E}"/>
    <pc:docChg chg="undo custSel modSld">
      <pc:chgData name="김동영" userId="bbe7e9b3-d13e-4da1-958d-baad376ea1de" providerId="ADAL" clId="{2D6234E3-26E6-044A-9A74-EF02D54A4A1E}" dt="2022-08-10T08:30:07.747" v="187" actId="20577"/>
      <pc:docMkLst>
        <pc:docMk/>
      </pc:docMkLst>
      <pc:sldChg chg="modSp mod">
        <pc:chgData name="김동영" userId="bbe7e9b3-d13e-4da1-958d-baad376ea1de" providerId="ADAL" clId="{2D6234E3-26E6-044A-9A74-EF02D54A4A1E}" dt="2022-08-10T08:30:07.747" v="187" actId="20577"/>
        <pc:sldMkLst>
          <pc:docMk/>
          <pc:sldMk cId="782410252" sldId="638"/>
        </pc:sldMkLst>
        <pc:spChg chg="mod">
          <ac:chgData name="김동영" userId="bbe7e9b3-d13e-4da1-958d-baad376ea1de" providerId="ADAL" clId="{2D6234E3-26E6-044A-9A74-EF02D54A4A1E}" dt="2022-08-10T08:30:07.747" v="187" actId="20577"/>
          <ac:spMkLst>
            <pc:docMk/>
            <pc:sldMk cId="782410252" sldId="63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>
                <a:latin typeface="Arial" panose="020B0604020202020204" pitchFamily="34" charset="0"/>
              </a:rPr>
              <a:pPr/>
              <a:t>12/21/2023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D7D0FC4-79A4-4CD6-9D21-6D2AFDDF42EC}" type="datetimeFigureOut">
              <a:rPr lang="en-JM" smtClean="0"/>
              <a:pPr/>
              <a:t>21/12/2023</a:t>
            </a:fld>
            <a:endParaRPr lang="en-JM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EA829E4-7B8F-48ED-BCF8-1C0A3C644052}" type="slidenum">
              <a:rPr lang="en-JM" smtClean="0"/>
              <a:pPr/>
              <a:t>‹#›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3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43586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7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5208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17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7889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내지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34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포토갤러리 | 한림대학교 &amp;gt; 대학생활 &amp;gt; 미디어센터 &amp;gt; 포토갤러리">
            <a:extLst>
              <a:ext uri="{FF2B5EF4-FFF2-40B4-BE49-F238E27FC236}">
                <a16:creationId xmlns:a16="http://schemas.microsoft.com/office/drawing/2014/main" id="{00888926-D595-454E-A2DF-DF35D012197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2" b="6846"/>
          <a:stretch/>
        </p:blipFill>
        <p:spPr bwMode="auto">
          <a:xfrm>
            <a:off x="0" y="0"/>
            <a:ext cx="9143642" cy="434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/>
          <p:nvPr/>
        </p:nvSpPr>
        <p:spPr>
          <a:xfrm>
            <a:off x="0" y="3048002"/>
            <a:ext cx="9144000" cy="1295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7399" y="3484704"/>
            <a:ext cx="204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한림대학교 소프트웨어융합대학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13" name="Straight Connector 4"/>
          <p:cNvCxnSpPr/>
          <p:nvPr/>
        </p:nvCxnSpPr>
        <p:spPr>
          <a:xfrm>
            <a:off x="6797400" y="3442519"/>
            <a:ext cx="0" cy="54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97399" y="3673365"/>
            <a:ext cx="1980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ea typeface="+mn-ea"/>
                <a:cs typeface="Open Sans"/>
              </a:rPr>
              <a:t>(Data-driven Cybersecurity Research Lab)</a:t>
            </a:r>
            <a:endParaRPr lang="en-JM" sz="1000" b="1" dirty="0">
              <a:solidFill>
                <a:schemeClr val="bg1"/>
              </a:solidFill>
              <a:latin typeface="+mn-ea"/>
              <a:ea typeface="+mn-ea"/>
              <a:cs typeface="Open Sans"/>
            </a:endParaRPr>
          </a:p>
        </p:txBody>
      </p:sp>
      <p:cxnSp>
        <p:nvCxnSpPr>
          <p:cNvPr id="16" name="Straight Connector 12"/>
          <p:cNvCxnSpPr/>
          <p:nvPr/>
        </p:nvCxnSpPr>
        <p:spPr>
          <a:xfrm>
            <a:off x="6797399" y="3712519"/>
            <a:ext cx="2118001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257550"/>
            <a:ext cx="4953000" cy="432598"/>
          </a:xfrm>
        </p:spPr>
        <p:txBody>
          <a:bodyPr anchor="ctr">
            <a:normAutofit/>
          </a:bodyPr>
          <a:lstStyle>
            <a:lvl1pPr algn="l">
              <a:defRPr sz="2600" b="0" cap="all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838200" y="3733489"/>
            <a:ext cx="4953000" cy="36226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07623ED-BE74-431C-8C86-59F5323E39F8}"/>
              </a:ext>
            </a:extLst>
          </p:cNvPr>
          <p:cNvGrpSpPr/>
          <p:nvPr userDrawn="1"/>
        </p:nvGrpSpPr>
        <p:grpSpPr>
          <a:xfrm>
            <a:off x="137160" y="4431030"/>
            <a:ext cx="1577521" cy="635550"/>
            <a:chOff x="7545064" y="432816"/>
            <a:chExt cx="1577521" cy="635550"/>
          </a:xfrm>
        </p:grpSpPr>
        <p:pic>
          <p:nvPicPr>
            <p:cNvPr id="22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366E4779-A6A4-43AD-9877-9BD396EB432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2E376F-1520-4650-A689-5269D9A64AD6}"/>
                </a:ext>
              </a:extLst>
            </p:cNvPr>
            <p:cNvSpPr txBox="1"/>
            <p:nvPr userDrawn="1"/>
          </p:nvSpPr>
          <p:spPr>
            <a:xfrm>
              <a:off x="8139624" y="591312"/>
              <a:ext cx="98296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1100" dirty="0">
                  <a:solidFill>
                    <a:srgbClr val="232455"/>
                  </a:solidFill>
                </a:rPr>
                <a:t>UNIVERSITY</a:t>
              </a:r>
              <a:endParaRPr lang="ko-KR" altLang="en-US" sz="11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내지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52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8906" y="0"/>
            <a:ext cx="9152906" cy="379095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JM" sz="1200" dirty="0">
              <a:latin typeface="Open San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886918-AD7D-4945-82B8-306ADF5CCBB9}"/>
              </a:ext>
            </a:extLst>
          </p:cNvPr>
          <p:cNvGrpSpPr/>
          <p:nvPr userDrawn="1"/>
        </p:nvGrpSpPr>
        <p:grpSpPr>
          <a:xfrm>
            <a:off x="137160" y="4431030"/>
            <a:ext cx="1577521" cy="635550"/>
            <a:chOff x="7545064" y="432816"/>
            <a:chExt cx="1577521" cy="635550"/>
          </a:xfrm>
        </p:grpSpPr>
        <p:pic>
          <p:nvPicPr>
            <p:cNvPr id="11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3EF6098A-2287-4919-BB78-03C9C8901C3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89C4CA-2D33-43A5-B6F7-ED708463A9FF}"/>
                </a:ext>
              </a:extLst>
            </p:cNvPr>
            <p:cNvSpPr txBox="1"/>
            <p:nvPr userDrawn="1"/>
          </p:nvSpPr>
          <p:spPr>
            <a:xfrm>
              <a:off x="8139624" y="591312"/>
              <a:ext cx="98296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1100" dirty="0">
                  <a:solidFill>
                    <a:srgbClr val="232455"/>
                  </a:solidFill>
                </a:rPr>
                <a:t>UNIVERSITY</a:t>
              </a:r>
              <a:endParaRPr lang="ko-KR" altLang="en-US" sz="11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944716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02000" y="590550"/>
            <a:ext cx="7740000" cy="914400"/>
          </a:xfrm>
        </p:spPr>
        <p:txBody>
          <a:bodyPr anchor="b">
            <a:normAutofit/>
          </a:bodyPr>
          <a:lstStyle>
            <a:lvl1pPr algn="l">
              <a:defRPr sz="32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JM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33800" y="1581151"/>
            <a:ext cx="4708200" cy="533400"/>
          </a:xfr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부제목을 입력하십시오</a:t>
            </a:r>
            <a:endParaRPr lang="en-US" dirty="0"/>
          </a:p>
        </p:txBody>
      </p:sp>
      <p:sp>
        <p:nvSpPr>
          <p:cNvPr id="12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dirty="0">
              <a:latin typeface="Open Sans"/>
              <a:cs typeface="Open Sans"/>
            </a:endParaRP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685800" y="1535430"/>
            <a:ext cx="7727190" cy="0"/>
          </a:xfrm>
          <a:prstGeom prst="line">
            <a:avLst/>
          </a:prstGeom>
          <a:ln w="19050">
            <a:solidFill>
              <a:srgbClr val="8115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#0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66B3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5420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슬라이드#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 userDrawn="1"/>
        </p:nvCxnSpPr>
        <p:spPr>
          <a:xfrm>
            <a:off x="478155" y="6667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indent="-182563">
              <a:buFont typeface="Arial" panose="020B0604020202020204" pitchFamily="34" charset="0"/>
              <a:buChar char="■"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indent="-176213">
              <a:buFont typeface="Arial" panose="020B0604020202020204" pitchFamily="34" charset="0"/>
              <a:buChar char="□"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indent="-182563"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ko-KR" altLang="en-US" dirty="0"/>
              <a:t> 마스터 텍스트 스타일을 편집합니다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marL="541338" lvl="2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·내용슬라이드#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381000" y="3638550"/>
            <a:ext cx="8382000" cy="99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  <a:endParaRPr lang="en-JM" altLang="ko-KR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381000" y="1123950"/>
            <a:ext cx="83820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  <a:p>
            <a:pPr lvl="4"/>
            <a:r>
              <a:rPr lang="ko-KR" altLang="en-US" dirty="0"/>
              <a:t>다섯째 수준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69796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·내용슬라이드#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381000" y="1123950"/>
            <a:ext cx="27720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22" name="Text Placeholder 2"/>
          <p:cNvSpPr>
            <a:spLocks noGrp="1"/>
          </p:cNvSpPr>
          <p:nvPr>
            <p:ph idx="1"/>
          </p:nvPr>
        </p:nvSpPr>
        <p:spPr>
          <a:xfrm>
            <a:off x="3352800" y="1123950"/>
            <a:ext cx="54102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  <a:endParaRPr lang="en-JM" altLang="ko-KR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슬라이드#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81001" y="1123950"/>
            <a:ext cx="8382000" cy="357088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JM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556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슬라이드#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381000" y="1123950"/>
            <a:ext cx="41148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20" name="Picture Placeholder 24"/>
          <p:cNvSpPr>
            <a:spLocks noGrp="1"/>
          </p:cNvSpPr>
          <p:nvPr>
            <p:ph type="pic" sz="quarter" idx="24"/>
          </p:nvPr>
        </p:nvSpPr>
        <p:spPr>
          <a:xfrm>
            <a:off x="4648200" y="1123950"/>
            <a:ext cx="4114800" cy="350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17375E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9113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#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478155" y="904350"/>
            <a:ext cx="8118107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864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8580120" y="4865986"/>
            <a:ext cx="190500" cy="140970"/>
          </a:xfrm>
          <a:prstGeom prst="roundRect">
            <a:avLst/>
          </a:prstGeom>
          <a:solidFill>
            <a:srgbClr val="00B6AD"/>
          </a:solidFill>
          <a:ln>
            <a:solidFill>
              <a:srgbClr val="00B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01100" y="4865986"/>
            <a:ext cx="190500" cy="140970"/>
          </a:xfrm>
          <a:prstGeom prst="roundRect">
            <a:avLst/>
          </a:prstGeom>
          <a:solidFill>
            <a:srgbClr val="00B6AD"/>
          </a:solidFill>
          <a:ln>
            <a:solidFill>
              <a:srgbClr val="00B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텍스트 스타일 편집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23950"/>
            <a:ext cx="8382000" cy="350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마스터 텍스트 스타일을 편집합니다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58775" marR="0" lvl="1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41338" marR="0" lvl="2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셋째 수준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15963" marR="0" lvl="3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넷째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98525" marR="0" lvl="4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다섯째 수준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" name="Text Placeholder 6"/>
          <p:cNvSpPr txBox="1">
            <a:spLocks/>
          </p:cNvSpPr>
          <p:nvPr/>
        </p:nvSpPr>
        <p:spPr>
          <a:xfrm>
            <a:off x="3972058" y="5004818"/>
            <a:ext cx="1199883" cy="82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" dirty="0">
                <a:solidFill>
                  <a:srgbClr val="A5A5A5"/>
                </a:solidFill>
                <a:latin typeface="+mn-lt"/>
                <a:cs typeface="ISOCT" pitchFamily="2" charset="0"/>
              </a:rPr>
              <a:t>©2023, DCRL</a:t>
            </a:r>
            <a:endParaRPr lang="en-JM" sz="6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295400" y="4936471"/>
            <a:ext cx="7162800" cy="0"/>
          </a:xfrm>
          <a:prstGeom prst="line">
            <a:avLst/>
          </a:prstGeom>
          <a:ln>
            <a:solidFill>
              <a:srgbClr val="00B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lide Number Placeholder 3"/>
          <p:cNvSpPr txBox="1">
            <a:spLocks/>
          </p:cNvSpPr>
          <p:nvPr/>
        </p:nvSpPr>
        <p:spPr>
          <a:xfrm>
            <a:off x="8412990" y="4827091"/>
            <a:ext cx="540000" cy="234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7B18ED-D931-45F4-8873-1BEDAB4DC03E}" type="slidenum">
              <a:rPr lang="en-JM" sz="800" b="1" smtClean="0">
                <a:solidFill>
                  <a:schemeClr val="bg1"/>
                </a:solidFill>
                <a:latin typeface="+mn-ea"/>
                <a:ea typeface="+mn-ea"/>
                <a:cs typeface="Open Sans Light"/>
              </a:rPr>
              <a:pPr/>
              <a:t>‹#›</a:t>
            </a:fld>
            <a:endParaRPr lang="en-JM" sz="800" b="1" dirty="0">
              <a:solidFill>
                <a:schemeClr val="bg1"/>
              </a:solidFill>
              <a:latin typeface="+mn-ea"/>
              <a:ea typeface="+mn-ea"/>
              <a:cs typeface="Open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2478" y="4838027"/>
            <a:ext cx="303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21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AE650D1-AD9D-451C-A2C0-D8E0539F6E42}"/>
              </a:ext>
            </a:extLst>
          </p:cNvPr>
          <p:cNvGrpSpPr/>
          <p:nvPr userDrawn="1"/>
        </p:nvGrpSpPr>
        <p:grpSpPr>
          <a:xfrm>
            <a:off x="51432" y="4616847"/>
            <a:ext cx="1234443" cy="446056"/>
            <a:chOff x="7545064" y="432816"/>
            <a:chExt cx="1524624" cy="550909"/>
          </a:xfrm>
        </p:grpSpPr>
        <p:pic>
          <p:nvPicPr>
            <p:cNvPr id="24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540FE2A6-993D-4A7D-BB2F-C542AE74271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AD0507-B727-49F9-AD9A-18DB0F66FAAF}"/>
                </a:ext>
              </a:extLst>
            </p:cNvPr>
            <p:cNvSpPr txBox="1"/>
            <p:nvPr userDrawn="1"/>
          </p:nvSpPr>
          <p:spPr>
            <a:xfrm>
              <a:off x="8192524" y="591311"/>
              <a:ext cx="877164" cy="39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900" dirty="0">
                  <a:solidFill>
                    <a:srgbClr val="232455"/>
                  </a:solidFill>
                </a:rPr>
                <a:t>UNIVERSITY</a:t>
              </a:r>
              <a:endParaRPr lang="ko-KR" altLang="en-US" sz="9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710" r:id="rId3"/>
    <p:sldLayoutId id="2147483667" r:id="rId4"/>
    <p:sldLayoutId id="2147483715" r:id="rId5"/>
    <p:sldLayoutId id="2147483650" r:id="rId6"/>
    <p:sldLayoutId id="2147483705" r:id="rId7"/>
    <p:sldLayoutId id="2147483704" r:id="rId8"/>
    <p:sldLayoutId id="2147483695" r:id="rId9"/>
    <p:sldLayoutId id="2147483714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Open Sans Light" panose="020B0306030504020204" pitchFamily="34" charset="0"/>
        </a:defRPr>
      </a:lvl1pPr>
    </p:titleStyle>
    <p:bodyStyle>
      <a:lvl1pPr marL="182563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맑은 고딕" panose="020B0503020000020004" pitchFamily="50" charset="-127"/>
        <a:buChar char="▶"/>
        <a:tabLst/>
        <a:defRPr sz="1600" kern="1200">
          <a:solidFill>
            <a:srgbClr val="262626"/>
          </a:solidFill>
          <a:latin typeface="+mn-ea"/>
          <a:ea typeface="+mn-ea"/>
          <a:cs typeface="+mn-cs"/>
        </a:defRPr>
      </a:lvl1pPr>
      <a:lvl2pPr marL="358775" marR="0" indent="-17621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 baseline="0">
          <a:solidFill>
            <a:srgbClr val="262626"/>
          </a:solidFill>
          <a:latin typeface="+mn-ea"/>
          <a:ea typeface="+mn-ea"/>
          <a:cs typeface="+mn-cs"/>
        </a:defRPr>
      </a:lvl2pPr>
      <a:lvl3pPr marL="541338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rgbClr val="262626"/>
          </a:solidFill>
          <a:latin typeface="+mn-ea"/>
          <a:ea typeface="+mn-ea"/>
          <a:cs typeface="+mn-cs"/>
        </a:defRPr>
      </a:lvl3pPr>
      <a:lvl4pPr marL="715963" marR="0" indent="-17462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4pPr>
      <a:lvl5pPr marL="898525" marR="0" indent="-182563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200" kern="1200">
          <a:solidFill>
            <a:srgbClr val="262626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5520" userDrawn="1">
          <p15:clr>
            <a:srgbClr val="F26B43"/>
          </p15:clr>
        </p15:guide>
        <p15:guide id="7" orient="horz" pos="708" userDrawn="1">
          <p15:clr>
            <a:srgbClr val="F26B43"/>
          </p15:clr>
        </p15:guide>
        <p15:guide id="8" orient="horz" pos="6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s.cs.washington.edu/~yoshi/papers/auto-fingerprint.pdf" TargetMode="External"/><Relationship Id="rId2" Type="http://schemas.openxmlformats.org/officeDocument/2006/relationships/hyperlink" Target="https://ieeexplore.ieee.org/abstract/document/8863987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57550"/>
            <a:ext cx="5867400" cy="432598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Driver Identification Based</a:t>
            </a:r>
            <a:r>
              <a:rPr lang="ko-KR" altLang="en-US" sz="2000" dirty="0"/>
              <a:t> </a:t>
            </a:r>
            <a:r>
              <a:rPr lang="en-US" altLang="ko-KR" sz="2000" dirty="0"/>
              <a:t>on</a:t>
            </a:r>
            <a:r>
              <a:rPr lang="ko-KR" altLang="en-US" sz="2000" dirty="0"/>
              <a:t> </a:t>
            </a:r>
            <a:r>
              <a:rPr lang="en-US" altLang="ko-KR" sz="2000" dirty="0"/>
              <a:t>Scalogram(SC)</a:t>
            </a: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2023.12.20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41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664EE-3F83-09F8-E537-73760F60C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77D4F-D4E9-524F-424D-5DEBCEA9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000" dirty="0"/>
              <a:t>연구 방향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AA0E7-6560-0F89-612C-BBAD429F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19148"/>
            <a:ext cx="8382000" cy="3886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245" indent="-182245"/>
            <a:r>
              <a:rPr lang="ko-KR" altLang="en-US" dirty="0"/>
              <a:t>시계열</a:t>
            </a:r>
            <a:r>
              <a:rPr lang="ko-KR" altLang="en-US"/>
              <a:t> 데이터 이미지화</a:t>
            </a:r>
            <a:endParaRPr lang="en-US" altLang="ko-KR"/>
          </a:p>
          <a:p>
            <a:pPr lvl="1" indent="-175895"/>
            <a:r>
              <a:rPr lang="en-US" altLang="ko-KR" dirty="0"/>
              <a:t>Spectrogram(SP) : short-time Fourier Transform (STFT) </a:t>
            </a:r>
            <a:r>
              <a:rPr lang="ko-KR" altLang="en-US" dirty="0"/>
              <a:t>으로부터 나온 방법론</a:t>
            </a:r>
            <a:r>
              <a:rPr lang="en-US" altLang="ko-KR" dirty="0"/>
              <a:t>.</a:t>
            </a:r>
          </a:p>
          <a:p>
            <a:pPr marL="715645" lvl="3"/>
            <a:r>
              <a:rPr lang="ko-KR" altLang="en-US" dirty="0"/>
              <a:t>소리나 파동을 시각화하여 파악하기 위한 도구로</a:t>
            </a:r>
            <a:r>
              <a:rPr lang="en-US" altLang="ko-KR" dirty="0"/>
              <a:t>, </a:t>
            </a:r>
            <a:r>
              <a:rPr lang="ko-KR" altLang="en-US" dirty="0"/>
              <a:t>파형</a:t>
            </a:r>
            <a:r>
              <a:rPr lang="en-US" altLang="ko-KR" dirty="0"/>
              <a:t>(waveform)</a:t>
            </a:r>
            <a:r>
              <a:rPr lang="ko-KR" altLang="en-US" dirty="0"/>
              <a:t>과 스펙트럼</a:t>
            </a:r>
            <a:r>
              <a:rPr lang="en-US" altLang="ko-KR" dirty="0"/>
              <a:t>(spectrum)</a:t>
            </a:r>
            <a:r>
              <a:rPr lang="ko-KR" altLang="en-US" dirty="0"/>
              <a:t>의 특징이 조합되어 있음</a:t>
            </a:r>
            <a:r>
              <a:rPr lang="en-US" altLang="ko-KR" dirty="0"/>
              <a:t>.</a:t>
            </a:r>
          </a:p>
          <a:p>
            <a:pPr lvl="4" indent="-182245"/>
            <a:r>
              <a:rPr lang="ko-KR" altLang="en-US" dirty="0" err="1"/>
              <a:t>시간축과</a:t>
            </a:r>
            <a:r>
              <a:rPr lang="ko-KR" altLang="en-US" dirty="0"/>
              <a:t> 주파수 축의 변화에 따라 진폭의 차이를 인쇄 농도 </a:t>
            </a:r>
            <a:r>
              <a:rPr lang="en-US" altLang="ko-KR" dirty="0"/>
              <a:t>/ </a:t>
            </a:r>
            <a:r>
              <a:rPr lang="ko-KR" altLang="en-US" dirty="0"/>
              <a:t>표시 색상의 차이로 나타냄</a:t>
            </a:r>
            <a:r>
              <a:rPr lang="en-US" altLang="ko-KR" dirty="0"/>
              <a:t>.</a:t>
            </a:r>
          </a:p>
          <a:p>
            <a:pPr marL="715645" lvl="3"/>
            <a:r>
              <a:rPr lang="en-US" altLang="ko-KR" dirty="0"/>
              <a:t>STFT</a:t>
            </a:r>
            <a:r>
              <a:rPr lang="ko-KR" altLang="en-US" dirty="0"/>
              <a:t>는 각 시간당 주파수가 가지는 값을 값의 크기에 따라 색으로 표현하여 </a:t>
            </a:r>
            <a:r>
              <a:rPr lang="en-US" altLang="ko-KR" dirty="0"/>
              <a:t>3</a:t>
            </a:r>
            <a:r>
              <a:rPr lang="ko-KR" altLang="en-US" dirty="0"/>
              <a:t>차원을 </a:t>
            </a:r>
            <a:r>
              <a:rPr lang="en-US" altLang="ko-KR" dirty="0"/>
              <a:t>2</a:t>
            </a:r>
            <a:r>
              <a:rPr lang="ko-KR" altLang="en-US" dirty="0"/>
              <a:t>차원으로 표현하게 됨</a:t>
            </a:r>
            <a:r>
              <a:rPr lang="en-US" altLang="ko-KR" dirty="0"/>
              <a:t>.</a:t>
            </a:r>
          </a:p>
          <a:p>
            <a:pPr lvl="4" indent="-182245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시간의 흐름을 가지는 푸리에 변환이라고 생각할 수 있음</a:t>
            </a:r>
            <a:r>
              <a:rPr lang="en-US" altLang="ko-KR" dirty="0"/>
              <a:t>.</a:t>
            </a:r>
          </a:p>
          <a:p>
            <a:pPr lvl="4" indent="-182245"/>
            <a:r>
              <a:rPr lang="en-US" altLang="ko-KR" dirty="0"/>
              <a:t>STFT</a:t>
            </a:r>
            <a:r>
              <a:rPr lang="ko-KR" altLang="en-US" dirty="0"/>
              <a:t>의 단순히 </a:t>
            </a:r>
            <a:r>
              <a:rPr lang="en-US" altLang="ko-KR" dirty="0"/>
              <a:t>magnitude </a:t>
            </a:r>
            <a:r>
              <a:rPr lang="ko-KR" altLang="en-US" dirty="0"/>
              <a:t>부분을 취해서 </a:t>
            </a:r>
            <a:r>
              <a:rPr lang="en-US" altLang="ko-KR" dirty="0" err="1"/>
              <a:t>db</a:t>
            </a:r>
            <a:r>
              <a:rPr lang="en-US" altLang="ko-KR" dirty="0"/>
              <a:t> </a:t>
            </a:r>
            <a:r>
              <a:rPr lang="ko-KR" altLang="en-US" dirty="0"/>
              <a:t>스케일로만 변환해주면 </a:t>
            </a:r>
            <a:r>
              <a:rPr lang="en-US" altLang="ko-KR" dirty="0"/>
              <a:t>spectrogram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</a:p>
          <a:p>
            <a:pPr lvl="1" indent="-175895"/>
            <a:endParaRPr lang="en-US" altLang="ko-KR" dirty="0"/>
          </a:p>
          <a:p>
            <a:pPr lvl="1" indent="-175895"/>
            <a:r>
              <a:rPr lang="en-US" altLang="ko-KR" b="1" dirty="0"/>
              <a:t>Scalogram(SC)</a:t>
            </a:r>
          </a:p>
          <a:p>
            <a:pPr marL="541020" lvl="2" indent="-182245"/>
            <a:r>
              <a:rPr lang="en-US" altLang="ko-KR" b="1" dirty="0"/>
              <a:t>Continuous Wavelet Transform (CWT) </a:t>
            </a:r>
            <a:r>
              <a:rPr lang="ko-KR" altLang="en-US" b="1"/>
              <a:t>으로부터 나온 방법론</a:t>
            </a:r>
            <a:r>
              <a:rPr lang="en-US" altLang="ko-KR" b="1"/>
              <a:t>.</a:t>
            </a:r>
          </a:p>
          <a:p>
            <a:pPr marL="715645" lvl="3"/>
            <a:r>
              <a:rPr lang="ko-KR" altLang="en-US" b="1"/>
              <a:t>차원 평면에 </a:t>
            </a:r>
            <a:r>
              <a:rPr lang="en-US" altLang="ko-KR" b="1" dirty="0"/>
              <a:t>CWT </a:t>
            </a:r>
            <a:r>
              <a:rPr lang="ko-KR" altLang="en-US" b="1" dirty="0" err="1"/>
              <a:t>변환값을</a:t>
            </a:r>
            <a:r>
              <a:rPr lang="ko-KR" altLang="en-US" b="1" dirty="0"/>
              <a:t> 계조도나 색깔로 표현한 것</a:t>
            </a:r>
            <a:r>
              <a:rPr lang="en-US" altLang="ko-KR" b="1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8A763-5764-676A-6053-44B4878A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000" dirty="0"/>
              <a:t>연구 방향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8E502-110E-436A-E551-92A7DF7B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Scalogram(SC)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평면에 </a:t>
            </a:r>
            <a:r>
              <a:rPr lang="en-US" altLang="ko-KR" dirty="0"/>
              <a:t>Continuous Wavelet Transform (CWT) </a:t>
            </a:r>
            <a:r>
              <a:rPr lang="ko-KR" altLang="en-US" dirty="0" err="1"/>
              <a:t>변환값을</a:t>
            </a:r>
            <a:r>
              <a:rPr lang="ko-KR" altLang="en-US" dirty="0"/>
              <a:t> </a:t>
            </a:r>
            <a:r>
              <a:rPr lang="ko-KR" altLang="en-US" dirty="0" err="1"/>
              <a:t>계조도</a:t>
            </a:r>
            <a:r>
              <a:rPr lang="en-US" altLang="ko-KR" dirty="0"/>
              <a:t>(contour plot)</a:t>
            </a:r>
            <a:r>
              <a:rPr lang="ko-KR" altLang="en-US" dirty="0"/>
              <a:t>나 색깔로 표현한 것</a:t>
            </a:r>
            <a:endParaRPr lang="en-US" altLang="ko-KR" dirty="0"/>
          </a:p>
          <a:p>
            <a:pPr lvl="2"/>
            <a:r>
              <a:rPr lang="en-US" altLang="ko-KR" dirty="0"/>
              <a:t>contour plot(</a:t>
            </a:r>
            <a:r>
              <a:rPr lang="ko-KR" altLang="en-US" dirty="0"/>
              <a:t>등고선</a:t>
            </a:r>
            <a:r>
              <a:rPr lang="en-US" altLang="ko-KR" dirty="0"/>
              <a:t>) : 2</a:t>
            </a:r>
            <a:r>
              <a:rPr lang="ko-KR" altLang="en-US" dirty="0"/>
              <a:t>차원 형식으로 그려 </a:t>
            </a:r>
            <a:r>
              <a:rPr lang="en-US" altLang="ko-KR" dirty="0"/>
              <a:t>3</a:t>
            </a:r>
            <a:r>
              <a:rPr lang="ko-KR" altLang="en-US" dirty="0"/>
              <a:t>차원 표면을 표현하는 그래픽 기술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F3E6FA-B86C-3451-D25D-237AA6C1C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6" r="3067"/>
          <a:stretch/>
        </p:blipFill>
        <p:spPr>
          <a:xfrm>
            <a:off x="3282339" y="1894110"/>
            <a:ext cx="5410244" cy="260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617F85-FFD7-3494-EBEF-A3D901E130C1}"/>
              </a:ext>
            </a:extLst>
          </p:cNvPr>
          <p:cNvSpPr txBox="1"/>
          <p:nvPr/>
        </p:nvSpPr>
        <p:spPr>
          <a:xfrm>
            <a:off x="4191000" y="4605985"/>
            <a:ext cx="4267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https://min23th.tistory.com/42</a:t>
            </a:r>
          </a:p>
        </p:txBody>
      </p:sp>
      <p:pic>
        <p:nvPicPr>
          <p:cNvPr id="1026" name="Picture 2" descr="Contour Plot also called as level curves">
            <a:extLst>
              <a:ext uri="{FF2B5EF4-FFF2-40B4-BE49-F238E27FC236}">
                <a16:creationId xmlns:a16="http://schemas.microsoft.com/office/drawing/2014/main" id="{047C0C0C-19D2-62E3-9C48-6A34F56EC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 t="7895" r="4301" b="7895"/>
          <a:stretch/>
        </p:blipFill>
        <p:spPr bwMode="auto">
          <a:xfrm>
            <a:off x="1107939" y="1581150"/>
            <a:ext cx="2038670" cy="157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2424F6-01CC-06F6-DD23-A71DAADD0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879" y="3152624"/>
            <a:ext cx="2038670" cy="15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8A763-5764-676A-6053-44B4878A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000" dirty="0"/>
              <a:t>연구 방향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28E502-110E-436A-E551-92A7DF7BD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Scalogram(SC)</a:t>
                </a:r>
              </a:p>
              <a:p>
                <a:pPr lvl="1"/>
                <a:r>
                  <a:rPr lang="en-US" altLang="ko-KR" dirty="0"/>
                  <a:t>Continuous Wavelet Transform (CWT)</a:t>
                </a:r>
              </a:p>
              <a:p>
                <a:pPr lvl="2"/>
                <a:r>
                  <a:rPr lang="en-US" altLang="ko-KR" dirty="0"/>
                  <a:t>Wavelet Transform</a:t>
                </a:r>
              </a:p>
              <a:p>
                <a:pPr lvl="3"/>
                <a:r>
                  <a:rPr lang="ko-KR" altLang="en-US" dirty="0" err="1"/>
                  <a:t>웨이블릿</a:t>
                </a:r>
                <a:r>
                  <a:rPr lang="ko-KR" altLang="en-US" dirty="0"/>
                  <a:t> 변환에 사용되는 </a:t>
                </a:r>
                <a:r>
                  <a:rPr lang="ko-KR" altLang="en-US" dirty="0" err="1"/>
                  <a:t>웨이블릿</a:t>
                </a:r>
                <a:r>
                  <a:rPr lang="ko-KR" altLang="en-US" dirty="0"/>
                  <a:t> 함수</a:t>
                </a:r>
                <a:r>
                  <a:rPr lang="en-US" altLang="ko-KR" dirty="0"/>
                  <a:t>(mother wavelet)</a:t>
                </a:r>
                <a:r>
                  <a:rPr lang="ko-KR" altLang="en-US" dirty="0"/>
                  <a:t>는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(∗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복</m:t>
                    </m:r>
                  </m:oMath>
                </a14:m>
                <a:r>
                  <a:rPr lang="ko-KR" altLang="en-US" dirty="0"/>
                  <a:t>소수 연산을 의미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로 표현됨</a:t>
                </a:r>
                <a:r>
                  <a:rPr lang="en-US" altLang="ko-KR" dirty="0"/>
                  <a:t>.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각각 </a:t>
                </a:r>
                <a:r>
                  <a:rPr lang="ko-KR" altLang="en-US" dirty="0" err="1"/>
                  <a:t>웨이블릿의</a:t>
                </a:r>
                <a:r>
                  <a:rPr lang="ko-KR" altLang="en-US" dirty="0"/>
                  <a:t> 스케일</a:t>
                </a:r>
                <a:r>
                  <a:rPr lang="en-US" altLang="ko-KR" dirty="0"/>
                  <a:t>(scale)</a:t>
                </a:r>
                <a:r>
                  <a:rPr lang="ko-KR" altLang="en-US" dirty="0"/>
                  <a:t>과 변화</a:t>
                </a:r>
                <a:r>
                  <a:rPr lang="en-US" altLang="ko-KR" dirty="0"/>
                  <a:t>(shifting)</a:t>
                </a:r>
                <a:r>
                  <a:rPr lang="ko-KR" altLang="en-US" dirty="0"/>
                  <a:t>를 나타내는 지표임</a:t>
                </a:r>
                <a:r>
                  <a:rPr lang="en-US" altLang="ko-KR" dirty="0"/>
                  <a:t>.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웨이블릿</a:t>
                </a:r>
                <a:r>
                  <a:rPr lang="ko-KR" altLang="en-US" dirty="0"/>
                  <a:t> 변환이란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웨이블릿을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시간축</a:t>
                </a:r>
                <a:r>
                  <a:rPr lang="ko-KR" altLang="en-US" dirty="0"/>
                  <a:t> 방향으로 이동시켜가며</a:t>
                </a:r>
                <a:r>
                  <a:rPr lang="en-US" altLang="ko-KR" dirty="0"/>
                  <a:t>(Fig 1),</a:t>
                </a:r>
              </a:p>
              <a:p>
                <a:pPr lvl="3"/>
                <a:r>
                  <a:rPr lang="ko-KR" altLang="en-US" dirty="0"/>
                  <a:t>원본 신호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dirty="0"/>
                  <a:t>와의 상관계수를 계산하고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웨이블릿의</a:t>
                </a:r>
                <a:r>
                  <a:rPr lang="ko-KR" altLang="en-US" dirty="0"/>
                  <a:t> 스케일을 조정해</a:t>
                </a:r>
                <a:r>
                  <a:rPr lang="en-US" altLang="ko-KR" dirty="0"/>
                  <a:t>(Fig 2)</a:t>
                </a:r>
              </a:p>
              <a:p>
                <a:pPr lvl="4"/>
                <a:r>
                  <a:rPr lang="ko-KR" altLang="en-US" dirty="0"/>
                  <a:t>다시 </a:t>
                </a:r>
                <a:r>
                  <a:rPr lang="ko-KR" altLang="en-US" dirty="0" err="1"/>
                  <a:t>시간축</a:t>
                </a:r>
                <a:r>
                  <a:rPr lang="ko-KR" altLang="en-US" dirty="0"/>
                  <a:t> 방향으로 이동시키며 상관계수를 계산하는 과정을 반복한 것임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28E502-110E-436A-E551-92A7DF7BD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" t="-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6617F85-FFD7-3494-EBEF-A3D901E130C1}"/>
              </a:ext>
            </a:extLst>
          </p:cNvPr>
          <p:cNvSpPr txBox="1"/>
          <p:nvPr/>
        </p:nvSpPr>
        <p:spPr>
          <a:xfrm>
            <a:off x="3581400" y="411720"/>
            <a:ext cx="50593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/>
              <a:t>출처 </a:t>
            </a:r>
            <a:r>
              <a:rPr lang="en-US" altLang="ko-KR" sz="1000" dirty="0"/>
              <a:t>: https://tech.onepredict.ai/94d98ece-06be-4215-b5ef-87a58ab8d2e3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25C585-1F0A-D6D7-0C3B-B064E6F45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110856"/>
            <a:ext cx="3352800" cy="84569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C5ADB35-332C-F773-A86B-755AE7332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2" b="17241"/>
          <a:stretch/>
        </p:blipFill>
        <p:spPr bwMode="auto">
          <a:xfrm>
            <a:off x="6008130" y="1149583"/>
            <a:ext cx="2706410" cy="128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A3388F-FE67-C58E-C098-0959EC43E205}"/>
              </a:ext>
            </a:extLst>
          </p:cNvPr>
          <p:cNvSpPr txBox="1"/>
          <p:nvPr/>
        </p:nvSpPr>
        <p:spPr>
          <a:xfrm>
            <a:off x="6599029" y="2487381"/>
            <a:ext cx="15779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Fig.</a:t>
            </a:r>
            <a:r>
              <a:rPr lang="ko-KR" altLang="en-US" sz="1000" dirty="0"/>
              <a:t> </a:t>
            </a:r>
            <a:r>
              <a:rPr lang="en-US" altLang="ko-KR" sz="1000" dirty="0"/>
              <a:t>1</a:t>
            </a:r>
            <a:r>
              <a:rPr lang="ko-KR" altLang="en-US" sz="1000" dirty="0"/>
              <a:t> </a:t>
            </a:r>
            <a:r>
              <a:rPr lang="en-US" altLang="ko-KR" sz="1000" dirty="0"/>
              <a:t>Shifting </a:t>
            </a:r>
            <a:r>
              <a:rPr lang="ko-KR" altLang="en-US" sz="1000" dirty="0"/>
              <a:t>과정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4423A69-C70F-4900-FCAA-0CCEDA4E7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0" b="16610"/>
          <a:stretch/>
        </p:blipFill>
        <p:spPr bwMode="auto">
          <a:xfrm>
            <a:off x="6012962" y="2886004"/>
            <a:ext cx="2750038" cy="129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DFC3C-17CF-68D7-2D5D-3B03797EC117}"/>
              </a:ext>
            </a:extLst>
          </p:cNvPr>
          <p:cNvSpPr txBox="1"/>
          <p:nvPr/>
        </p:nvSpPr>
        <p:spPr>
          <a:xfrm>
            <a:off x="6705600" y="4230529"/>
            <a:ext cx="14713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Fig. 2 Scaling </a:t>
            </a:r>
            <a:r>
              <a:rPr lang="ko-KR" altLang="en-US" sz="1000" dirty="0"/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4445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8A763-5764-676A-6053-44B4878A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000" dirty="0"/>
              <a:t>연구 방향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8E502-110E-436A-E551-92A7DF7B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Scalogram(SC)</a:t>
            </a:r>
          </a:p>
          <a:p>
            <a:pPr lvl="1"/>
            <a:r>
              <a:rPr lang="en-US" altLang="ko-KR" dirty="0"/>
              <a:t>Continuous Wavelet Transform (CWT)</a:t>
            </a:r>
          </a:p>
          <a:p>
            <a:pPr lvl="2"/>
            <a:r>
              <a:rPr lang="en-US" altLang="ko-KR" dirty="0"/>
              <a:t>Wavelet Transform</a:t>
            </a:r>
          </a:p>
          <a:p>
            <a:pPr lvl="3"/>
            <a:r>
              <a:rPr lang="ko-KR" altLang="en-US" dirty="0"/>
              <a:t>결과적으로 </a:t>
            </a:r>
            <a:r>
              <a:rPr lang="en-US" altLang="ko-KR" dirty="0"/>
              <a:t>x</a:t>
            </a:r>
            <a:r>
              <a:rPr lang="ko-KR" altLang="en-US" dirty="0"/>
              <a:t>축은 시간</a:t>
            </a:r>
            <a:r>
              <a:rPr lang="en-US" altLang="ko-KR" dirty="0"/>
              <a:t>, y</a:t>
            </a:r>
            <a:r>
              <a:rPr lang="ko-KR" altLang="en-US" dirty="0"/>
              <a:t>축은 스케일 지표인 </a:t>
            </a:r>
            <a:r>
              <a:rPr lang="en-US" altLang="ko-KR" dirty="0"/>
              <a:t>2D </a:t>
            </a:r>
            <a:r>
              <a:rPr lang="ko-KR" altLang="en-US" dirty="0"/>
              <a:t>이미지 형태로 결과를 나타낼 수 있음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/>
              <a:t>스케일을 </a:t>
            </a:r>
            <a:r>
              <a:rPr lang="ko-KR" altLang="en-US" dirty="0" err="1"/>
              <a:t>웨이블릿의</a:t>
            </a:r>
            <a:r>
              <a:rPr lang="ko-KR" altLang="en-US" dirty="0"/>
              <a:t> 중심주파수로 변환해 </a:t>
            </a:r>
            <a:r>
              <a:rPr lang="en-US" altLang="ko-KR" dirty="0"/>
              <a:t>y</a:t>
            </a:r>
            <a:r>
              <a:rPr lang="ko-KR" altLang="en-US" dirty="0"/>
              <a:t>축을 주파수 값으로 나타낼 수 있음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17F85-FFD7-3494-EBEF-A3D901E130C1}"/>
              </a:ext>
            </a:extLst>
          </p:cNvPr>
          <p:cNvSpPr txBox="1"/>
          <p:nvPr/>
        </p:nvSpPr>
        <p:spPr>
          <a:xfrm>
            <a:off x="3581400" y="411720"/>
            <a:ext cx="50593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/>
              <a:t>출처 </a:t>
            </a:r>
            <a:r>
              <a:rPr lang="en-US" altLang="ko-KR" sz="1000" dirty="0"/>
              <a:t>: https://tech.onepredict.ai/94d98ece-06be-4215-b5ef-87a58ab8d2e3</a:t>
            </a:r>
            <a:endParaRPr lang="ko-KR" altLang="en-US" sz="1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84AF45-E5B5-B05F-F73F-1F604456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14550"/>
            <a:ext cx="5562600" cy="198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7D22EC-83C3-C646-C2F9-4BDB55A1C7C6}"/>
              </a:ext>
            </a:extLst>
          </p:cNvPr>
          <p:cNvSpPr txBox="1"/>
          <p:nvPr/>
        </p:nvSpPr>
        <p:spPr>
          <a:xfrm>
            <a:off x="3377424" y="4230529"/>
            <a:ext cx="26177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시계열 데이터의 연속 </a:t>
            </a:r>
            <a:r>
              <a:rPr lang="ko-KR" altLang="en-US" sz="1000" dirty="0" err="1"/>
              <a:t>웨이블릿</a:t>
            </a:r>
            <a:r>
              <a:rPr lang="ko-KR" altLang="en-US" sz="1000" dirty="0"/>
              <a:t> 변환 결과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564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8A763-5764-676A-6053-44B4878A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000" dirty="0"/>
              <a:t>연구 방향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8E502-110E-436A-E551-92A7DF7B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Scalogram(SC)</a:t>
            </a:r>
          </a:p>
          <a:p>
            <a:pPr lvl="1"/>
            <a:r>
              <a:rPr lang="en-US" altLang="ko-KR" dirty="0"/>
              <a:t>Continuous Wavelet Transform (CWT)</a:t>
            </a:r>
          </a:p>
          <a:p>
            <a:pPr lvl="2"/>
            <a:r>
              <a:rPr lang="ko-KR" altLang="en-US" dirty="0" err="1"/>
              <a:t>웨이블릿은</a:t>
            </a:r>
            <a:r>
              <a:rPr lang="ko-KR" altLang="en-US" dirty="0"/>
              <a:t> 다양한 주파수 대역을 가진 함수</a:t>
            </a:r>
            <a:r>
              <a:rPr lang="en-US" altLang="ko-KR" dirty="0"/>
              <a:t>,</a:t>
            </a:r>
          </a:p>
          <a:p>
            <a:pPr lvl="3"/>
            <a:r>
              <a:rPr lang="en-US" altLang="ko-KR" dirty="0"/>
              <a:t>CWT</a:t>
            </a:r>
            <a:r>
              <a:rPr lang="ko-KR" altLang="en-US" dirty="0"/>
              <a:t>는 </a:t>
            </a:r>
            <a:r>
              <a:rPr lang="ko-KR" altLang="en-US" dirty="0" err="1"/>
              <a:t>웨이블릿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시계열 데이터에 적용하여 시간에 따른 주파수 변화를 감지함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Scalogram(SC)</a:t>
            </a:r>
          </a:p>
          <a:p>
            <a:pPr lvl="2"/>
            <a:r>
              <a:rPr lang="ko-KR" altLang="en-US" dirty="0"/>
              <a:t>시계열 데이터의 주파수 특성을 시각적으로 표현하는 도구 중 하나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시간은 </a:t>
            </a:r>
            <a:r>
              <a:rPr lang="en-US" altLang="ko-KR" dirty="0"/>
              <a:t>x, </a:t>
            </a:r>
            <a:r>
              <a:rPr lang="ko-KR" altLang="en-US" dirty="0"/>
              <a:t>주파수는 </a:t>
            </a:r>
            <a:r>
              <a:rPr lang="en-US" altLang="ko-KR" dirty="0"/>
              <a:t>y </a:t>
            </a:r>
            <a:r>
              <a:rPr lang="ko-KR" altLang="en-US" dirty="0"/>
              <a:t>축에 나타내며</a:t>
            </a:r>
            <a:r>
              <a:rPr lang="en-US" altLang="ko-KR" dirty="0"/>
              <a:t>, </a:t>
            </a:r>
            <a:r>
              <a:rPr lang="ko-KR" altLang="en-US" dirty="0"/>
              <a:t>각 점의 색상이나 밝기는 해당 시간과 주파수에서의 신호 강도를 나타냄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시간 해상도와 주파수 해상도를 동시에 제공</a:t>
            </a:r>
            <a:r>
              <a:rPr lang="en-US" altLang="ko-KR" dirty="0"/>
              <a:t>, </a:t>
            </a:r>
            <a:r>
              <a:rPr lang="ko-KR" altLang="en-US" dirty="0"/>
              <a:t>신호의 주파수 특성이 어떻게 시간에 따라 변하는 지 알 수 있음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빠르게 변하는 주파수 성분이나 특정 주파수 대역의 특징을 찾는데 유용</a:t>
            </a:r>
            <a:endParaRPr lang="en-US" altLang="ko-KR" dirty="0"/>
          </a:p>
          <a:p>
            <a:pPr marL="541338" lvl="3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운전자 식별에 유용하다고 판단하였음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290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8A763-5764-676A-6053-44B4878A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000" dirty="0"/>
              <a:t>진행 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8E502-110E-436A-E551-92A7DF7B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- Variance, Entropy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ko-KR" altLang="en-US" dirty="0"/>
              <a:t>기존 시그널 수 </a:t>
            </a:r>
            <a:r>
              <a:rPr lang="en-US" altLang="ko-KR" dirty="0"/>
              <a:t>: 1836</a:t>
            </a:r>
          </a:p>
          <a:p>
            <a:pPr lvl="3"/>
            <a:r>
              <a:rPr lang="ko-KR" altLang="en-US" dirty="0"/>
              <a:t>분산과 엔트로피 </a:t>
            </a:r>
            <a:r>
              <a:rPr lang="en-US" altLang="ko-KR" dirty="0"/>
              <a:t>0 </a:t>
            </a:r>
            <a:r>
              <a:rPr lang="ko-KR" altLang="en-US" dirty="0"/>
              <a:t>값을 제외한 시그널 수 </a:t>
            </a:r>
            <a:r>
              <a:rPr lang="en-US" altLang="ko-KR" dirty="0"/>
              <a:t>: 1028</a:t>
            </a:r>
          </a:p>
          <a:p>
            <a:pPr lvl="4"/>
            <a:r>
              <a:rPr lang="ko-KR" altLang="en-US" u="sng" dirty="0"/>
              <a:t>패턴 없는 데이터 제외 시그널 수 </a:t>
            </a:r>
            <a:r>
              <a:rPr lang="en-US" altLang="ko-KR" u="sng" dirty="0"/>
              <a:t>: 650 </a:t>
            </a:r>
          </a:p>
          <a:p>
            <a:pPr lvl="4"/>
            <a:endParaRPr lang="en-US" altLang="ko-KR" dirty="0"/>
          </a:p>
          <a:p>
            <a:pPr marL="715962" lvl="4" indent="0">
              <a:buNone/>
            </a:pPr>
            <a:endParaRPr lang="en-US" altLang="ko-KR" dirty="0"/>
          </a:p>
          <a:p>
            <a:pPr marL="715962" lvl="4" indent="0">
              <a:buNone/>
            </a:pPr>
            <a:endParaRPr lang="en-US" altLang="ko-KR" dirty="0"/>
          </a:p>
          <a:p>
            <a:pPr marL="715962" lvl="4" indent="0">
              <a:buNone/>
            </a:pPr>
            <a:endParaRPr lang="en-US" altLang="ko-KR" dirty="0"/>
          </a:p>
          <a:p>
            <a:pPr marL="715962" lvl="4" indent="0">
              <a:buNone/>
            </a:pPr>
            <a:endParaRPr lang="en-US" altLang="ko-KR" dirty="0"/>
          </a:p>
          <a:p>
            <a:pPr marL="715962" lvl="4" indent="0">
              <a:buNone/>
            </a:pPr>
            <a:endParaRPr lang="en-US" altLang="ko-KR" dirty="0"/>
          </a:p>
          <a:p>
            <a:pPr marL="715962" lvl="4" indent="0">
              <a:buNone/>
            </a:pPr>
            <a:endParaRPr lang="en-US" altLang="ko-KR" dirty="0"/>
          </a:p>
          <a:p>
            <a:pPr marL="715962" lvl="4" indent="0">
              <a:buNone/>
            </a:pPr>
            <a:endParaRPr lang="en-US" altLang="ko-KR" dirty="0"/>
          </a:p>
          <a:p>
            <a:pPr marL="715962" lvl="4" indent="0">
              <a:buNone/>
            </a:pPr>
            <a:endParaRPr lang="en-US" altLang="ko-KR" dirty="0"/>
          </a:p>
          <a:p>
            <a:pPr marL="715962" lvl="4" indent="0">
              <a:buNone/>
            </a:pPr>
            <a:endParaRPr lang="en-US" altLang="ko-KR" dirty="0"/>
          </a:p>
          <a:p>
            <a:pPr marL="715962" lvl="4" indent="0">
              <a:buNone/>
            </a:pPr>
            <a:endParaRPr lang="en-US" altLang="ko-KR" dirty="0"/>
          </a:p>
          <a:p>
            <a:pPr marL="715962" lvl="4" indent="0">
              <a:buNone/>
            </a:pPr>
            <a:endParaRPr lang="en-US" altLang="ko-KR" dirty="0"/>
          </a:p>
          <a:p>
            <a:pPr marL="715962" lvl="4" indent="0">
              <a:buNone/>
            </a:pPr>
            <a:endParaRPr lang="en-US" altLang="ko-KR" dirty="0"/>
          </a:p>
          <a:p>
            <a:pPr marL="715962" lvl="4" indent="0">
              <a:buNone/>
            </a:pPr>
            <a:endParaRPr lang="en-US" altLang="ko-KR" dirty="0"/>
          </a:p>
          <a:p>
            <a:pPr marL="715962" lvl="4" indent="0">
              <a:buNone/>
            </a:pPr>
            <a:r>
              <a:rPr lang="en-US" altLang="ko-KR" dirty="0"/>
              <a:t>        [ </a:t>
            </a:r>
            <a:r>
              <a:rPr lang="ko-KR" altLang="en-US" dirty="0"/>
              <a:t>각 피처마다의 </a:t>
            </a:r>
            <a:r>
              <a:rPr lang="en-US" altLang="ko-KR" dirty="0"/>
              <a:t>plot </a:t>
            </a:r>
            <a:r>
              <a:rPr lang="ko-KR" altLang="en-US" dirty="0"/>
              <a:t>형태를 나타낸 그림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BECB93-54D2-0A24-E110-CCF935BB8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03" y="822768"/>
            <a:ext cx="3885261" cy="38580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260171-792C-32DC-F8B1-69762DE0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0" y="2114550"/>
            <a:ext cx="4128317" cy="212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5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2CF30-5F4F-D8B9-8A37-098812AF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5396C-196F-665F-6727-2C9C5FE9F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비교</a:t>
            </a:r>
            <a:endParaRPr lang="en-US" altLang="ko-KR" dirty="0"/>
          </a:p>
          <a:p>
            <a:pPr lvl="1"/>
            <a:r>
              <a:rPr lang="en-US" altLang="ko-KR" dirty="0" err="1"/>
              <a:t>Choimingi</a:t>
            </a:r>
            <a:r>
              <a:rPr lang="en-US" altLang="ko-KR" dirty="0"/>
              <a:t> – plot vs </a:t>
            </a:r>
            <a:r>
              <a:rPr lang="en-US" altLang="ko-KR" dirty="0" err="1"/>
              <a:t>jungyubin</a:t>
            </a:r>
            <a:r>
              <a:rPr lang="en-US" altLang="ko-KR" dirty="0"/>
              <a:t> – plot</a:t>
            </a:r>
          </a:p>
          <a:p>
            <a:pPr lvl="2"/>
            <a:r>
              <a:rPr lang="ko-KR" altLang="en-US" dirty="0"/>
              <a:t>같은 피처에서 명확하게 다른 패턴이 확인됨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DAD021-1F41-2895-BF3B-BE250F256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73" b="43500"/>
          <a:stretch/>
        </p:blipFill>
        <p:spPr>
          <a:xfrm>
            <a:off x="4734791" y="1504950"/>
            <a:ext cx="3455290" cy="29768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CCB3EB-DAD8-1797-A493-DFE7270225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315"/>
          <a:stretch/>
        </p:blipFill>
        <p:spPr>
          <a:xfrm>
            <a:off x="1024064" y="1504950"/>
            <a:ext cx="3137808" cy="3053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17F85-FFD7-3494-EBEF-A3D901E130C1}"/>
              </a:ext>
            </a:extLst>
          </p:cNvPr>
          <p:cNvSpPr txBox="1"/>
          <p:nvPr/>
        </p:nvSpPr>
        <p:spPr>
          <a:xfrm>
            <a:off x="1981200" y="4552950"/>
            <a:ext cx="11298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[ </a:t>
            </a:r>
            <a:r>
              <a:rPr lang="en-US" altLang="ko-KR" sz="1000" dirty="0" err="1"/>
              <a:t>Choimingi</a:t>
            </a:r>
            <a:r>
              <a:rPr lang="en-US" altLang="ko-KR" sz="1000" dirty="0"/>
              <a:t> ]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17F85-FFD7-3494-EBEF-A3D901E130C1}"/>
              </a:ext>
            </a:extLst>
          </p:cNvPr>
          <p:cNvSpPr txBox="1"/>
          <p:nvPr/>
        </p:nvSpPr>
        <p:spPr>
          <a:xfrm>
            <a:off x="5897508" y="4552950"/>
            <a:ext cx="11298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[ </a:t>
            </a:r>
            <a:r>
              <a:rPr lang="en-US" altLang="ko-KR" sz="1000" dirty="0" err="1"/>
              <a:t>jungyubin</a:t>
            </a:r>
            <a:r>
              <a:rPr lang="en-US" altLang="ko-KR" sz="1000" dirty="0"/>
              <a:t> 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2212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2CF30-5F4F-D8B9-8A37-098812AF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5396C-196F-665F-6727-2C9C5FE9F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데이터 크기 </a:t>
            </a:r>
            <a:r>
              <a:rPr lang="en-US" altLang="ko-KR" dirty="0"/>
              <a:t>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182562" lvl="1" indent="0"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107" y="1733550"/>
            <a:ext cx="4079514" cy="20679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30" y="1733551"/>
            <a:ext cx="4428477" cy="1986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617F85-FFD7-3494-EBEF-A3D901E130C1}"/>
              </a:ext>
            </a:extLst>
          </p:cNvPr>
          <p:cNvSpPr txBox="1"/>
          <p:nvPr/>
        </p:nvSpPr>
        <p:spPr>
          <a:xfrm>
            <a:off x="1384536" y="3761694"/>
            <a:ext cx="2514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[ </a:t>
            </a:r>
            <a:r>
              <a:rPr lang="ko-KR" altLang="en-US" sz="1000" dirty="0"/>
              <a:t>원본 데이터 수 </a:t>
            </a:r>
            <a:r>
              <a:rPr lang="en-US" altLang="ko-KR" sz="1000" dirty="0"/>
              <a:t>- 18,924,423 ]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17F85-FFD7-3494-EBEF-A3D901E130C1}"/>
              </a:ext>
            </a:extLst>
          </p:cNvPr>
          <p:cNvSpPr txBox="1"/>
          <p:nvPr/>
        </p:nvSpPr>
        <p:spPr>
          <a:xfrm>
            <a:off x="5643564" y="3762166"/>
            <a:ext cx="2514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[ </a:t>
            </a:r>
            <a:r>
              <a:rPr lang="ko-KR" altLang="en-US" sz="1000" dirty="0"/>
              <a:t>피처 </a:t>
            </a:r>
            <a:r>
              <a:rPr lang="ko-KR" altLang="en-US" sz="1000" dirty="0" err="1"/>
              <a:t>셀렉한</a:t>
            </a:r>
            <a:r>
              <a:rPr lang="ko-KR" altLang="en-US" sz="1000" dirty="0"/>
              <a:t> 수 </a:t>
            </a:r>
            <a:r>
              <a:rPr lang="en-US" altLang="ko-KR" sz="1000" dirty="0"/>
              <a:t>– 7,431,050 ]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9037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34200" y="2724150"/>
            <a:ext cx="243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Q&amp;A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053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2724150"/>
            <a:ext cx="449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Thank You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02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1754604"/>
            <a:ext cx="4708200" cy="533400"/>
          </a:xfrm>
        </p:spPr>
        <p:txBody>
          <a:bodyPr/>
          <a:lstStyle/>
          <a:p>
            <a:r>
              <a:rPr lang="ko-KR" altLang="en-US" dirty="0"/>
              <a:t>연구 방향 및 구성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38200" y="1948913"/>
            <a:ext cx="251460" cy="186690"/>
            <a:chOff x="3200400" y="3867150"/>
            <a:chExt cx="251460" cy="186690"/>
          </a:xfrm>
        </p:grpSpPr>
        <p:sp>
          <p:nvSpPr>
            <p:cNvPr id="5" name="갈매기형 수장 4"/>
            <p:cNvSpPr/>
            <p:nvPr/>
          </p:nvSpPr>
          <p:spPr bwMode="auto"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/>
            </a:p>
          </p:txBody>
        </p:sp>
        <p:sp>
          <p:nvSpPr>
            <p:cNvPr id="6" name="갈매기형 수장 5"/>
            <p:cNvSpPr/>
            <p:nvPr/>
          </p:nvSpPr>
          <p:spPr bwMode="auto"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/>
            </a:p>
          </p:txBody>
        </p:sp>
      </p:grpSp>
      <p:sp>
        <p:nvSpPr>
          <p:cNvPr id="15" name="텍스트 개체 틀 2"/>
          <p:cNvSpPr txBox="1">
            <a:spLocks/>
          </p:cNvSpPr>
          <p:nvPr/>
        </p:nvSpPr>
        <p:spPr>
          <a:xfrm>
            <a:off x="3733800" y="3185429"/>
            <a:ext cx="4708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 panose="020B0503020000020004" pitchFamily="50" charset="-127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C77C09B-FDB3-4B59-998B-83C587BBEDEE}"/>
              </a:ext>
            </a:extLst>
          </p:cNvPr>
          <p:cNvSpPr txBox="1">
            <a:spLocks/>
          </p:cNvSpPr>
          <p:nvPr/>
        </p:nvSpPr>
        <p:spPr>
          <a:xfrm>
            <a:off x="1143000" y="2343150"/>
            <a:ext cx="4708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맑은 고딕" panose="020B0503020000020004" pitchFamily="50" charset="-127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진행 사항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ED9EDE-8B20-4551-9296-4C1F927EA8E1}"/>
              </a:ext>
            </a:extLst>
          </p:cNvPr>
          <p:cNvGrpSpPr/>
          <p:nvPr/>
        </p:nvGrpSpPr>
        <p:grpSpPr>
          <a:xfrm>
            <a:off x="838200" y="2537459"/>
            <a:ext cx="251460" cy="186690"/>
            <a:chOff x="3200400" y="3867150"/>
            <a:chExt cx="251460" cy="186690"/>
          </a:xfrm>
        </p:grpSpPr>
        <p:sp>
          <p:nvSpPr>
            <p:cNvPr id="18" name="갈매기형 수장 4">
              <a:extLst>
                <a:ext uri="{FF2B5EF4-FFF2-40B4-BE49-F238E27FC236}">
                  <a16:creationId xmlns:a16="http://schemas.microsoft.com/office/drawing/2014/main" id="{2CEF5112-0B6B-4214-AF5A-8891D257D12D}"/>
                </a:ext>
              </a:extLst>
            </p:cNvPr>
            <p:cNvSpPr/>
            <p:nvPr/>
          </p:nvSpPr>
          <p:spPr bwMode="auto">
            <a:xfrm>
              <a:off x="320040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/>
            </a:p>
          </p:txBody>
        </p:sp>
        <p:sp>
          <p:nvSpPr>
            <p:cNvPr id="19" name="갈매기형 수장 5">
              <a:extLst>
                <a:ext uri="{FF2B5EF4-FFF2-40B4-BE49-F238E27FC236}">
                  <a16:creationId xmlns:a16="http://schemas.microsoft.com/office/drawing/2014/main" id="{7C7ADFB4-E5B4-41EC-A969-73EC2ECD9C1D}"/>
                </a:ext>
              </a:extLst>
            </p:cNvPr>
            <p:cNvSpPr/>
            <p:nvPr/>
          </p:nvSpPr>
          <p:spPr bwMode="auto">
            <a:xfrm>
              <a:off x="3291840" y="3867150"/>
              <a:ext cx="160020" cy="18669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0066B3"/>
                </a:gs>
                <a:gs pos="67000">
                  <a:srgbClr val="0066B3">
                    <a:alpha val="53000"/>
                  </a:srgbClr>
                </a:gs>
                <a:gs pos="100000">
                  <a:srgbClr val="0066B3">
                    <a:alpha val="19000"/>
                  </a:srgbClr>
                </a:gs>
              </a:gsLst>
              <a:lin ang="16200000" scaled="0"/>
            </a:gradFill>
            <a:ln w="3175" cap="rnd" cmpd="sng" algn="ctr">
              <a:noFill/>
              <a:prstDash val="solid"/>
            </a:ln>
            <a:effectLst>
              <a:outerShdw blurRad="50800" dist="25400" dir="5400000">
                <a:srgbClr val="000000">
                  <a:alpha val="46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71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피드백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왜 </a:t>
            </a:r>
            <a:r>
              <a:rPr lang="en-US" altLang="ko-KR" dirty="0" err="1" smtClean="0"/>
              <a:t>Scalogram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사용하는지 이유</a:t>
            </a:r>
            <a:endParaRPr lang="en-US" altLang="ko-KR" dirty="0" smtClean="0"/>
          </a:p>
          <a:p>
            <a:r>
              <a:rPr lang="ko-KR" altLang="en-US" dirty="0" smtClean="0"/>
              <a:t>그렇다면 왜 </a:t>
            </a:r>
            <a:r>
              <a:rPr lang="en-US" altLang="ko-KR" dirty="0" smtClean="0"/>
              <a:t>dwt 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cwt </a:t>
            </a:r>
            <a:r>
              <a:rPr lang="ko-KR" altLang="en-US" dirty="0" smtClean="0"/>
              <a:t>를 사용하는지</a:t>
            </a:r>
            <a:endParaRPr lang="en-US" altLang="ko-KR" dirty="0" smtClean="0"/>
          </a:p>
          <a:p>
            <a:r>
              <a:rPr lang="ko-KR" altLang="en-US" dirty="0" smtClean="0"/>
              <a:t>이게 </a:t>
            </a:r>
            <a:r>
              <a:rPr lang="ko-KR" altLang="en-US" dirty="0" err="1" smtClean="0"/>
              <a:t>웨이블릿이랑</a:t>
            </a:r>
            <a:r>
              <a:rPr lang="ko-KR" altLang="en-US" dirty="0" smtClean="0"/>
              <a:t> 뭔 차이가 있는지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효과면에서</a:t>
            </a:r>
            <a:endParaRPr lang="en-US" altLang="ko-KR" dirty="0" smtClean="0"/>
          </a:p>
          <a:p>
            <a:r>
              <a:rPr lang="ko-KR" altLang="en-US" dirty="0" smtClean="0"/>
              <a:t>많은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데이터 이미지화 방법이 있는데 왜 이걸 사용했는지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전체 사용하는 게 아니라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일정 구간</a:t>
            </a:r>
            <a:r>
              <a:rPr lang="ko-KR" altLang="en-US" dirty="0" smtClean="0"/>
              <a:t>을 정해서 그거에 대한 걸 학습 시키는 것임</a:t>
            </a:r>
            <a:r>
              <a:rPr lang="en-US" altLang="ko-KR" dirty="0" smtClean="0"/>
              <a:t>. =&gt; </a:t>
            </a:r>
            <a:r>
              <a:rPr lang="ko-KR" altLang="en-US" dirty="0" smtClean="0">
                <a:solidFill>
                  <a:srgbClr val="FF0000"/>
                </a:solidFill>
              </a:rPr>
              <a:t>구간 선정해야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그리고 천천히 운전하는 </a:t>
            </a:r>
            <a:r>
              <a:rPr lang="ko-KR" altLang="en-US" dirty="0" err="1" smtClean="0"/>
              <a:t>운전자랑</a:t>
            </a:r>
            <a:r>
              <a:rPr lang="ko-KR" altLang="en-US" dirty="0" smtClean="0"/>
              <a:t> 빠르게 운전하는 운전자에 대한 시간 문제 어떻게 통일화 시킬 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피처에서 </a:t>
            </a:r>
            <a:r>
              <a:rPr lang="ko-KR" altLang="en-US" dirty="0" err="1" smtClean="0"/>
              <a:t>체크섬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카운트 모두 제외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초에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번도 안 나오는 데이터는 모두 삭제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전체적 데이터 처리를 이렇게 해야함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사용할 피처 다 찾아보고 정의해야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사용할 수 있는지 없는지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웨이블릿</a:t>
            </a:r>
            <a:r>
              <a:rPr lang="ko-KR" altLang="en-US" dirty="0" smtClean="0"/>
              <a:t> 처리할 때도 가장 좋은 성능 보이는 거 전체 다 실험해서 가장 좋은 걸로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방법 제안에서 사전 공부가 더 필요할 것 같음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이유에 대해서 더 명확하고 </a:t>
            </a:r>
            <a:r>
              <a:rPr lang="ko-KR" altLang="en-US" dirty="0" err="1" smtClean="0"/>
              <a:t>근거있게</a:t>
            </a:r>
            <a:r>
              <a:rPr lang="ko-KR" altLang="en-US" dirty="0" smtClean="0"/>
              <a:t> 찾아봐야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윈도우 크기 어떻게 해서 할 지 등등 처리해야 할 부분이 매우 많고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지금보다 공부를 깊게 해야할 것 같음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그리고 같이 논문을 작성하게 되면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저자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저자 부분을 명확하게 해야함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각자 어느 정도 기여하는지 명확하게 정해야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지도 교수님 두분 다 들어가야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합의 보든 이야기 다 해야함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지도 </a:t>
            </a:r>
            <a:r>
              <a:rPr lang="ko-KR" altLang="en-US" dirty="0" err="1" smtClean="0"/>
              <a:t>교수님한테도</a:t>
            </a:r>
            <a:r>
              <a:rPr lang="ko-KR" altLang="en-US" dirty="0" smtClean="0"/>
              <a:t> 이게 안되면 혼자 쓰는 게 나을 수도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773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Automobile Driver Fingerprinting: A New Machine Learning Based Authentication Scheme | IEEE Journals &amp; Magazine | IEEE </a:t>
            </a:r>
            <a:r>
              <a:rPr lang="en-US" altLang="ko-KR" dirty="0" err="1" smtClean="0">
                <a:hlinkClick r:id="rId2"/>
              </a:rPr>
              <a:t>Xplore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https://homes.cs.washington.edu/~</a:t>
            </a:r>
            <a:r>
              <a:rPr lang="en-US" altLang="ko-KR" dirty="0" smtClean="0">
                <a:hlinkClick r:id="rId3"/>
              </a:rPr>
              <a:t>yoshi/papers/auto-fingerprint.pdf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두 논문 읽으면 감이 잡힐 거임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논문 방향성은 맞음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8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갈매기형 수장 37"/>
          <p:cNvSpPr/>
          <p:nvPr/>
        </p:nvSpPr>
        <p:spPr>
          <a:xfrm>
            <a:off x="152400" y="2419350"/>
            <a:ext cx="8839200" cy="53340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775152" y="1657350"/>
            <a:ext cx="1664784" cy="2057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F8A763-5764-676A-6053-44B4878A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000" dirty="0"/>
              <a:t>연구 방향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8E502-110E-436A-E551-92A7DF7B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 Over</a:t>
            </a:r>
            <a:r>
              <a:rPr lang="ko-KR" altLang="en-US" sz="1800" dirty="0"/>
              <a:t> </a:t>
            </a:r>
            <a:r>
              <a:rPr lang="en-US" altLang="ko-KR" sz="1800" dirty="0"/>
              <a:t>view</a:t>
            </a:r>
          </a:p>
          <a:p>
            <a:pPr lvl="1"/>
            <a:endParaRPr lang="en-US" altLang="ko-KR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3400" y="1771650"/>
            <a:ext cx="1455234" cy="1828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133600" y="1771650"/>
            <a:ext cx="1455234" cy="1828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886200" y="1771650"/>
            <a:ext cx="1455234" cy="1828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592337" y="1771650"/>
            <a:ext cx="1455234" cy="1828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155366" y="1771650"/>
            <a:ext cx="1455234" cy="1828800"/>
          </a:xfrm>
          <a:prstGeom prst="roundRect">
            <a:avLst/>
          </a:prstGeom>
          <a:solidFill>
            <a:srgbClr val="52721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617F85-FFD7-3494-EBEF-A3D901E130C1}"/>
              </a:ext>
            </a:extLst>
          </p:cNvPr>
          <p:cNvSpPr txBox="1"/>
          <p:nvPr/>
        </p:nvSpPr>
        <p:spPr>
          <a:xfrm>
            <a:off x="581257" y="2224385"/>
            <a:ext cx="1359520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CAN</a:t>
            </a:r>
          </a:p>
          <a:p>
            <a:pPr algn="ctr"/>
            <a:r>
              <a:rPr lang="en-US" altLang="ko-KR" b="1" dirty="0"/>
              <a:t>Parsing Data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617F85-FFD7-3494-EBEF-A3D901E130C1}"/>
              </a:ext>
            </a:extLst>
          </p:cNvPr>
          <p:cNvSpPr txBox="1"/>
          <p:nvPr/>
        </p:nvSpPr>
        <p:spPr>
          <a:xfrm>
            <a:off x="2187032" y="2362884"/>
            <a:ext cx="135952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Feature</a:t>
            </a:r>
          </a:p>
          <a:p>
            <a:pPr algn="ctr"/>
            <a:r>
              <a:rPr lang="en-US" altLang="ko-KR" b="1" dirty="0"/>
              <a:t>Selection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617F85-FFD7-3494-EBEF-A3D901E130C1}"/>
              </a:ext>
            </a:extLst>
          </p:cNvPr>
          <p:cNvSpPr txBox="1"/>
          <p:nvPr/>
        </p:nvSpPr>
        <p:spPr>
          <a:xfrm>
            <a:off x="3948925" y="2362883"/>
            <a:ext cx="135952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/>
              <a:t>Scalogram</a:t>
            </a:r>
            <a:endParaRPr lang="en-US" altLang="ko-KR" b="1" dirty="0"/>
          </a:p>
          <a:p>
            <a:pPr algn="ctr"/>
            <a:r>
              <a:rPr lang="en-US" altLang="ko-KR" b="1" dirty="0"/>
              <a:t>(SC)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617F85-FFD7-3494-EBEF-A3D901E130C1}"/>
              </a:ext>
            </a:extLst>
          </p:cNvPr>
          <p:cNvSpPr txBox="1"/>
          <p:nvPr/>
        </p:nvSpPr>
        <p:spPr>
          <a:xfrm>
            <a:off x="5633224" y="2501382"/>
            <a:ext cx="135952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CNN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617F85-FFD7-3494-EBEF-A3D901E130C1}"/>
              </a:ext>
            </a:extLst>
          </p:cNvPr>
          <p:cNvSpPr txBox="1"/>
          <p:nvPr/>
        </p:nvSpPr>
        <p:spPr>
          <a:xfrm>
            <a:off x="7192537" y="2424439"/>
            <a:ext cx="1414811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Experiments </a:t>
            </a:r>
          </a:p>
          <a:p>
            <a:pPr algn="ctr"/>
            <a:r>
              <a:rPr lang="en-US" altLang="ko-KR" sz="1600" b="1" dirty="0"/>
              <a:t>&amp; Results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5592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8A763-5764-676A-6053-44B4878A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000" dirty="0"/>
              <a:t>연구 방향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8E502-110E-436A-E551-92A7DF7B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CAN Parsing Data</a:t>
            </a:r>
          </a:p>
          <a:p>
            <a:pPr lvl="1"/>
            <a:r>
              <a:rPr lang="en-US" altLang="ko-KR" dirty="0"/>
              <a:t>Multi-Modal (Discussion)</a:t>
            </a:r>
          </a:p>
          <a:p>
            <a:pPr lvl="2"/>
            <a:r>
              <a:rPr lang="ko-KR" altLang="en-US" dirty="0"/>
              <a:t>운전자 식별의 정확도는 높일 수 있지만</a:t>
            </a:r>
            <a:r>
              <a:rPr lang="en-US" altLang="ko-KR" dirty="0"/>
              <a:t>, </a:t>
            </a:r>
            <a:r>
              <a:rPr lang="ko-KR" altLang="en-US" dirty="0"/>
              <a:t>실현 가능성이 떨어짐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실제 사용되기 위해서는 많은 센서를 추가해야한다는 단점과</a:t>
            </a:r>
            <a:endParaRPr lang="en-US" altLang="ko-KR" dirty="0"/>
          </a:p>
          <a:p>
            <a:pPr lvl="4"/>
            <a:r>
              <a:rPr lang="ko-KR" altLang="en-US" dirty="0"/>
              <a:t>모델 학습에 사용된 센서 데이터를 모두 수집해야한다는 조건이 존재함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또한</a:t>
            </a:r>
            <a:r>
              <a:rPr lang="en-US" altLang="ko-KR" dirty="0"/>
              <a:t>, privacy </a:t>
            </a:r>
            <a:r>
              <a:rPr lang="ko-KR" altLang="en-US" dirty="0"/>
              <a:t>문제도 존재함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다양한 경로의 운전자 데이터를 가지고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A, B, C </a:t>
            </a:r>
            <a:r>
              <a:rPr lang="ko-KR" altLang="en-US" dirty="0" smtClean="0"/>
              <a:t>코스로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번씩 주행 된 데이터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그 </a:t>
            </a:r>
            <a:r>
              <a:rPr lang="ko-KR" altLang="en-US" dirty="0"/>
              <a:t>중 </a:t>
            </a:r>
            <a:r>
              <a:rPr lang="en-US" altLang="ko-KR" dirty="0"/>
              <a:t>2-3</a:t>
            </a:r>
            <a:r>
              <a:rPr lang="ko-KR" altLang="en-US" dirty="0"/>
              <a:t>개씩만 있는 운전자 데이터는 삭제 후</a:t>
            </a:r>
            <a:r>
              <a:rPr lang="en-US" altLang="ko-KR" dirty="0"/>
              <a:t>, 4</a:t>
            </a:r>
            <a:r>
              <a:rPr lang="ko-KR" altLang="en-US" dirty="0"/>
              <a:t>개씩 있는 운전자의 데이터만 처리</a:t>
            </a:r>
            <a:r>
              <a:rPr lang="en-US" altLang="ko-KR" dirty="0"/>
              <a:t> (9</a:t>
            </a:r>
            <a:r>
              <a:rPr lang="ko-KR" altLang="en-US" dirty="0"/>
              <a:t>명 데이터</a:t>
            </a:r>
            <a:r>
              <a:rPr lang="en-US" altLang="ko-KR" dirty="0"/>
              <a:t>)</a:t>
            </a:r>
          </a:p>
          <a:p>
            <a:pPr lvl="4"/>
            <a:r>
              <a:rPr lang="en-US" altLang="ko-KR" dirty="0" err="1"/>
              <a:t>choimingi</a:t>
            </a:r>
            <a:r>
              <a:rPr lang="en-US" altLang="ko-KR" dirty="0"/>
              <a:t>, </a:t>
            </a:r>
            <a:r>
              <a:rPr lang="en-US" altLang="ko-KR" dirty="0" err="1"/>
              <a:t>jungyubin</a:t>
            </a:r>
            <a:r>
              <a:rPr lang="en-US" altLang="ko-KR" dirty="0"/>
              <a:t>, </a:t>
            </a:r>
            <a:r>
              <a:rPr lang="en-US" altLang="ko-KR" dirty="0" err="1"/>
              <a:t>leegahyeon</a:t>
            </a:r>
            <a:r>
              <a:rPr lang="en-US" altLang="ko-KR" dirty="0"/>
              <a:t>, </a:t>
            </a:r>
            <a:r>
              <a:rPr lang="en-US" altLang="ko-KR" dirty="0" err="1"/>
              <a:t>leegihun</a:t>
            </a:r>
            <a:r>
              <a:rPr lang="en-US" altLang="ko-KR" dirty="0"/>
              <a:t>, </a:t>
            </a:r>
            <a:r>
              <a:rPr lang="en-US" altLang="ko-KR" dirty="0" err="1"/>
              <a:t>leejaeho</a:t>
            </a:r>
            <a:r>
              <a:rPr lang="en-US" altLang="ko-KR" dirty="0"/>
              <a:t>, </a:t>
            </a:r>
            <a:r>
              <a:rPr lang="en-US" altLang="ko-KR" dirty="0" err="1"/>
              <a:t>leekanghyuk</a:t>
            </a:r>
            <a:r>
              <a:rPr lang="en-US" altLang="ko-KR" dirty="0"/>
              <a:t>, </a:t>
            </a:r>
            <a:r>
              <a:rPr lang="en-US" altLang="ko-KR" dirty="0" err="1"/>
              <a:t>leeseunglee</a:t>
            </a:r>
            <a:r>
              <a:rPr lang="en-US" altLang="ko-KR" dirty="0"/>
              <a:t>, </a:t>
            </a:r>
            <a:r>
              <a:rPr lang="en-US" altLang="ko-KR" dirty="0" err="1"/>
              <a:t>leeyunguel</a:t>
            </a:r>
            <a:r>
              <a:rPr lang="en-US" altLang="ko-KR" dirty="0"/>
              <a:t>, </a:t>
            </a:r>
            <a:r>
              <a:rPr lang="en-US" altLang="ko-KR" dirty="0" err="1"/>
              <a:t>simboseok</a:t>
            </a:r>
            <a:endParaRPr lang="en-US" altLang="ko-KR" dirty="0"/>
          </a:p>
          <a:p>
            <a:pPr lvl="4"/>
            <a:endParaRPr lang="en-US" altLang="ko-KR" dirty="0"/>
          </a:p>
          <a:p>
            <a:pPr lvl="3"/>
            <a:r>
              <a:rPr lang="ko-KR" altLang="en-US" dirty="0"/>
              <a:t>파일 관련</a:t>
            </a:r>
            <a:endParaRPr lang="en-US" altLang="ko-KR" dirty="0"/>
          </a:p>
          <a:p>
            <a:pPr lvl="4"/>
            <a:r>
              <a:rPr lang="en-US" altLang="ko-KR" dirty="0"/>
              <a:t>[Decode] : CAN</a:t>
            </a:r>
            <a:r>
              <a:rPr lang="ko-KR" altLang="en-US" dirty="0"/>
              <a:t>으로 </a:t>
            </a:r>
            <a:r>
              <a:rPr lang="en-US" altLang="ko-KR" dirty="0"/>
              <a:t>Parsing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4"/>
            <a:r>
              <a:rPr lang="en-US" altLang="ko-KR" dirty="0"/>
              <a:t>[Norm] : CAN </a:t>
            </a:r>
            <a:r>
              <a:rPr lang="ko-KR" altLang="en-US" dirty="0"/>
              <a:t>원본 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188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09"/>
          <a:stretch/>
        </p:blipFill>
        <p:spPr>
          <a:xfrm>
            <a:off x="2057400" y="1200150"/>
            <a:ext cx="4953000" cy="3251236"/>
          </a:xfr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A28E502-110E-436A-E551-92A7DF7BD0FA}"/>
              </a:ext>
            </a:extLst>
          </p:cNvPr>
          <p:cNvSpPr txBox="1">
            <a:spLocks/>
          </p:cNvSpPr>
          <p:nvPr/>
        </p:nvSpPr>
        <p:spPr>
          <a:xfrm>
            <a:off x="381000" y="742950"/>
            <a:ext cx="83820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■"/>
              <a:tabLst/>
              <a:defRPr lang="en-US" altLang="en-US" sz="1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8775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□"/>
              <a:tabLst/>
              <a:defRPr lang="en-US" sz="1200" b="0" kern="120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541338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lang="en-US" sz="11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715963" marR="0" indent="-1746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lang="en-US" sz="105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898525" marR="0" indent="-1825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JM" sz="1000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JM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CAN Parsing Data</a:t>
            </a:r>
          </a:p>
          <a:p>
            <a:pPr lvl="1"/>
            <a:r>
              <a:rPr lang="ko-KR" altLang="en-US" dirty="0" smtClean="0"/>
              <a:t>운전 경로</a:t>
            </a:r>
          </a:p>
        </p:txBody>
      </p:sp>
    </p:spTree>
    <p:extLst>
      <p:ext uri="{BB962C8B-B14F-4D97-AF65-F5344CB8AC3E}">
        <p14:creationId xmlns:p14="http://schemas.microsoft.com/office/powerpoint/2010/main" val="328455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8A763-5764-676A-6053-44B4878A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000" dirty="0"/>
              <a:t>연구 방향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8E502-110E-436A-E551-92A7DF7B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Feature Selection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데이터 전처리 </a:t>
            </a:r>
            <a:r>
              <a:rPr lang="en-US" altLang="ko-KR" dirty="0"/>
              <a:t>- Variance, Entropy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en-US" altLang="ko-KR" dirty="0"/>
              <a:t>Variance : </a:t>
            </a:r>
            <a:r>
              <a:rPr lang="ko-KR" altLang="en-US" dirty="0"/>
              <a:t>데이터가 평균으로부터</a:t>
            </a:r>
            <a:r>
              <a:rPr lang="en-US" altLang="ko-KR" dirty="0"/>
              <a:t>, </a:t>
            </a:r>
            <a:r>
              <a:rPr lang="ko-KR" altLang="en-US" dirty="0"/>
              <a:t>얼마나 퍼져 있는지 나타내는 값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데이터가 일정한 값은 </a:t>
            </a:r>
            <a:r>
              <a:rPr lang="en-US" altLang="ko-KR" dirty="0"/>
              <a:t>0</a:t>
            </a:r>
            <a:r>
              <a:rPr lang="ko-KR" altLang="en-US" dirty="0"/>
              <a:t>을 나타내므로</a:t>
            </a:r>
            <a:r>
              <a:rPr lang="en-US" altLang="ko-KR" dirty="0"/>
              <a:t>, 0 </a:t>
            </a:r>
            <a:r>
              <a:rPr lang="ko-KR" altLang="en-US" dirty="0"/>
              <a:t>에 근접한 값을 제거하여</a:t>
            </a:r>
            <a:r>
              <a:rPr lang="en-US" altLang="ko-KR" dirty="0"/>
              <a:t>, </a:t>
            </a:r>
            <a:r>
              <a:rPr lang="ko-KR" altLang="en-US" dirty="0"/>
              <a:t>일정한 값을 가지는 데이터를 제거</a:t>
            </a:r>
            <a:endParaRPr lang="en-US" altLang="ko-KR" dirty="0"/>
          </a:p>
          <a:p>
            <a:pPr lvl="3"/>
            <a:endParaRPr lang="ko-KR" altLang="en-US" dirty="0"/>
          </a:p>
          <a:p>
            <a:pPr lvl="2"/>
            <a:r>
              <a:rPr lang="en-US" altLang="ko-KR" dirty="0"/>
              <a:t>Entropy : </a:t>
            </a:r>
            <a:r>
              <a:rPr lang="ko-KR" altLang="en-US" dirty="0"/>
              <a:t>일정 공간의 정보량을 나타내는 수치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엔트로피의 작은 값을 제거</a:t>
            </a:r>
            <a:endParaRPr lang="en-US" altLang="ko-KR" dirty="0"/>
          </a:p>
          <a:p>
            <a:pPr lvl="4"/>
            <a:r>
              <a:rPr lang="ko-KR" altLang="en-US" dirty="0"/>
              <a:t>가능한 이벤트들이 얼마나 자주 발생하는지를 나타내는 데 사용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추가적으로</a:t>
            </a:r>
            <a:r>
              <a:rPr lang="en-US" altLang="ko-KR" dirty="0"/>
              <a:t>, </a:t>
            </a:r>
            <a:r>
              <a:rPr lang="ko-KR" altLang="en-US" dirty="0"/>
              <a:t>일정시간 동안 패턴을 나타내지 않는 데이터를 모두 제거함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10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8A763-5764-676A-6053-44B4878A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000" dirty="0"/>
              <a:t>연구 방향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8E502-110E-436A-E551-92A7DF7BD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19148"/>
            <a:ext cx="8382000" cy="3886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245" indent="-182245"/>
            <a:r>
              <a:rPr lang="ko-KR" altLang="en-US" dirty="0"/>
              <a:t>시계열 데이터 이미지화</a:t>
            </a:r>
            <a:endParaRPr lang="en-US" altLang="ko-KR" dirty="0"/>
          </a:p>
          <a:p>
            <a:pPr lvl="1" indent="-175895"/>
            <a:r>
              <a:rPr lang="en-US" altLang="ko-KR" dirty="0"/>
              <a:t>Markov Transition Field : </a:t>
            </a:r>
            <a:r>
              <a:rPr lang="ko-KR" altLang="en-US" dirty="0"/>
              <a:t>이산화한 시계열 데이터의 전이 확률을 나타내는 알고리즘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Gramian</a:t>
            </a:r>
            <a:r>
              <a:rPr lang="en-US" altLang="ko-KR" dirty="0"/>
              <a:t> Angular Field </a:t>
            </a:r>
            <a:r>
              <a:rPr lang="ko-KR" altLang="en-US" dirty="0"/>
              <a:t>나 </a:t>
            </a:r>
            <a:r>
              <a:rPr lang="en-US" altLang="ko-KR" dirty="0"/>
              <a:t>RP</a:t>
            </a:r>
            <a:r>
              <a:rPr lang="ko-KR" altLang="en-US" dirty="0"/>
              <a:t>에 비해 일정한 시간 구간의 세부적인 정보를 잡아내는 데 유용함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Deep-Learning-Based Automatic Modulation Classification Using Imaging Algorithm </a:t>
            </a:r>
            <a:r>
              <a:rPr lang="ko-KR" altLang="en-US" dirty="0"/>
              <a:t>논문에 따르면</a:t>
            </a:r>
            <a:r>
              <a:rPr lang="en-US" altLang="ko-KR" dirty="0"/>
              <a:t>,</a:t>
            </a:r>
          </a:p>
          <a:p>
            <a:pPr lvl="3"/>
            <a:r>
              <a:rPr lang="en-US" altLang="ko-KR" dirty="0" err="1"/>
              <a:t>Gramian</a:t>
            </a:r>
            <a:r>
              <a:rPr lang="en-US" altLang="ko-KR" dirty="0"/>
              <a:t> Angular Field, RP </a:t>
            </a:r>
            <a:r>
              <a:rPr lang="ko-KR" altLang="en-US" dirty="0"/>
              <a:t>이 두가지 이미지화 알고리즘 보다 더 자동 변조 분류 성능이 우수하였음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 indent="-175895"/>
            <a:r>
              <a:rPr lang="en-US" altLang="ko-KR" dirty="0" err="1"/>
              <a:t>Gramian</a:t>
            </a:r>
            <a:r>
              <a:rPr lang="en-US" altLang="ko-KR" dirty="0"/>
              <a:t> Angular Field : </a:t>
            </a:r>
            <a:r>
              <a:rPr lang="ko-KR" altLang="en-US" dirty="0"/>
              <a:t>각 시점 간의 시간적 상관관계를 극좌표를 기반으로 표현하는 알고리즘</a:t>
            </a:r>
            <a:r>
              <a:rPr lang="en-US" altLang="ko-KR" dirty="0"/>
              <a:t>.</a:t>
            </a:r>
          </a:p>
          <a:p>
            <a:pPr marL="715645" lvl="3"/>
            <a:r>
              <a:rPr lang="ko-KR" altLang="en-US" dirty="0" err="1"/>
              <a:t>극좌표</a:t>
            </a:r>
            <a:r>
              <a:rPr lang="ko-KR" altLang="en-US" dirty="0"/>
              <a:t> 행렬은 시계열 데이터를 이미지로 변경할 때 시간 상관관계를 보존할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Recurrence Plot : </a:t>
            </a:r>
            <a:r>
              <a:rPr lang="ko-KR" altLang="en-US" dirty="0"/>
              <a:t>시간 종속성 문제 해결</a:t>
            </a:r>
            <a:endParaRPr lang="en-US" altLang="ko-KR" dirty="0"/>
          </a:p>
          <a:p>
            <a:pPr lvl="2"/>
            <a:r>
              <a:rPr lang="en-US" altLang="ko-KR" dirty="0"/>
              <a:t>M</a:t>
            </a:r>
            <a:r>
              <a:rPr lang="ko-KR" altLang="en-US" dirty="0"/>
              <a:t>차원의 각 궤도에서 </a:t>
            </a:r>
            <a:r>
              <a:rPr lang="ko-KR" altLang="en-US" dirty="0" err="1"/>
              <a:t>점간의</a:t>
            </a:r>
            <a:r>
              <a:rPr lang="ko-KR" altLang="en-US" dirty="0"/>
              <a:t> 거리를 구하기 때문에 현재</a:t>
            </a:r>
            <a:r>
              <a:rPr lang="en-US" altLang="ko-KR" dirty="0"/>
              <a:t>(t)</a:t>
            </a:r>
            <a:r>
              <a:rPr lang="ko-KR" altLang="en-US" dirty="0"/>
              <a:t>와 그 전</a:t>
            </a:r>
            <a:r>
              <a:rPr lang="en-US" altLang="ko-KR" dirty="0"/>
              <a:t>(t-1)</a:t>
            </a:r>
            <a:r>
              <a:rPr lang="ko-KR" altLang="en-US" dirty="0"/>
              <a:t>의 </a:t>
            </a:r>
            <a:r>
              <a:rPr lang="en-US" altLang="ko-KR" dirty="0"/>
              <a:t>value </a:t>
            </a:r>
            <a:r>
              <a:rPr lang="ko-KR" altLang="en-US"/>
              <a:t>값을 참고하기 때문임</a:t>
            </a:r>
            <a:r>
              <a:rPr lang="en-US" altLang="ko-KR"/>
              <a:t>.</a:t>
            </a:r>
            <a:endParaRPr lang="en-US">
              <a:cs typeface="+mn-ea"/>
            </a:endParaRPr>
          </a:p>
          <a:p>
            <a:pPr lvl="1" indent="-182245"/>
            <a:endParaRPr lang="en-US">
              <a:cs typeface="+mn-ea"/>
            </a:endParaRPr>
          </a:p>
          <a:p>
            <a:pPr lvl="1" indent="-182245"/>
            <a:r>
              <a:rPr lang="en-US">
                <a:cs typeface="+mn-ea"/>
              </a:rPr>
              <a:t>Gray Scale(GS) Encoding</a:t>
            </a:r>
          </a:p>
          <a:p>
            <a:pPr lvl="2"/>
            <a:r>
              <a:rPr lang="en-US">
                <a:cs typeface="+mn-ea"/>
              </a:rPr>
              <a:t>흑백 이미지 처리에 사용됨. 따라서, 색상 정보가 없기 때문에 컴퓨터 처리가 간단함.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기본슬라이드#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50126_행복마루 PPT">
      <a:majorFont>
        <a:latin typeface="Impact"/>
        <a:ea typeface="HY헤드라인M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71943</TotalTime>
  <Words>1112</Words>
  <Application>Microsoft Office PowerPoint</Application>
  <PresentationFormat>화면 슬라이드 쇼(16:9)</PresentationFormat>
  <Paragraphs>178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HY견고딕</vt:lpstr>
      <vt:lpstr>HY헤드라인M</vt:lpstr>
      <vt:lpstr>ISOCT</vt:lpstr>
      <vt:lpstr>Open Sans</vt:lpstr>
      <vt:lpstr>Open Sans Light</vt:lpstr>
      <vt:lpstr>맑은 고딕</vt:lpstr>
      <vt:lpstr>Arial</vt:lpstr>
      <vt:lpstr>Cambria Math</vt:lpstr>
      <vt:lpstr>Impact</vt:lpstr>
      <vt:lpstr>기본슬라이드#01</vt:lpstr>
      <vt:lpstr>Driver Identification Based on Scalogram(SC)</vt:lpstr>
      <vt:lpstr>목차</vt:lpstr>
      <vt:lpstr>피드백</vt:lpstr>
      <vt:lpstr>PowerPoint 프레젠테이션</vt:lpstr>
      <vt:lpstr>연구 방향</vt:lpstr>
      <vt:lpstr>연구 방향</vt:lpstr>
      <vt:lpstr>PowerPoint 프레젠테이션</vt:lpstr>
      <vt:lpstr>연구 방향</vt:lpstr>
      <vt:lpstr>연구 방향</vt:lpstr>
      <vt:lpstr>연구 방향</vt:lpstr>
      <vt:lpstr>연구 방향</vt:lpstr>
      <vt:lpstr>연구 방향</vt:lpstr>
      <vt:lpstr>연구 방향</vt:lpstr>
      <vt:lpstr>연구 방향</vt:lpstr>
      <vt:lpstr>진행 사항</vt:lpstr>
      <vt:lpstr>진행 사항</vt:lpstr>
      <vt:lpstr>진행 사항</vt:lpstr>
      <vt:lpstr>PowerPoint 프레젠테이션</vt:lpstr>
      <vt:lpstr>PowerPoint 프레젠테이션</vt:lpstr>
    </vt:vector>
  </TitlesOfParts>
  <Company>해킹대응기술연구실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김지홍</dc:creator>
  <cp:lastModifiedBy>강도희</cp:lastModifiedBy>
  <cp:revision>1835</cp:revision>
  <dcterms:created xsi:type="dcterms:W3CDTF">2013-04-14T18:18:29Z</dcterms:created>
  <dcterms:modified xsi:type="dcterms:W3CDTF">2023-12-21T12:44:39Z</dcterms:modified>
</cp:coreProperties>
</file>