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3" r:id="rId12"/>
    <p:sldId id="284" r:id="rId13"/>
    <p:sldId id="282" r:id="rId14"/>
    <p:sldId id="268" r:id="rId15"/>
    <p:sldId id="269" r:id="rId16"/>
    <p:sldId id="270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3" autoAdjust="0"/>
    <p:restoredTop sz="64740" autoAdjust="0"/>
  </p:normalViewPr>
  <p:slideViewPr>
    <p:cSldViewPr snapToGrid="0">
      <p:cViewPr varScale="1">
        <p:scale>
          <a:sx n="81" d="100"/>
          <a:sy n="81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46FED-F1F3-4701-8421-0B83D90A559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A17D3-6500-43F0-B6A3-637CB659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7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8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930F-51A3-4D25-A116-47544FB8D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E417-9B71-4B9D-8963-7E7AB04B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-brett.github.io/teaching/linear_interpol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dart-ui/Canvas/drawAr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x0w5t5w0sjerg5p/Curved%20slider.pdf?dl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t0vn9esjli80tbz/Curved%20slider%20v2.pdf?dl=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huko7itj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DIY Sliders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Getting the right API is critical.  </a:t>
            </a:r>
          </a:p>
          <a:p>
            <a:pPr lvl="1"/>
            <a:r>
              <a:rPr lang="en-US" dirty="0" smtClean="0"/>
              <a:t>Most of the time, for vanilla widgets, just follow the convention. </a:t>
            </a:r>
          </a:p>
          <a:p>
            <a:pPr lvl="1"/>
            <a:r>
              <a:rPr lang="en-US" dirty="0" smtClean="0"/>
              <a:t>For other situations, be thoughtful, adapt as needed. </a:t>
            </a:r>
          </a:p>
          <a:p>
            <a:r>
              <a:rPr lang="en-US" dirty="0" smtClean="0"/>
              <a:t>In flutter, the convention is to pass a callback in the constructor.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13468" y="2608858"/>
            <a:ext cx="5878532" cy="3908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0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altLang="en-US" sz="2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altLang="en-US" sz="2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altLang="en-US" sz="20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onChanged</a:t>
            </a:r>
            <a: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@required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@required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xPosition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thumbInactiveColor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thumbActiveColor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9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Slider version 1.0 </a:t>
            </a:r>
            <a:r>
              <a:rPr lang="en-US" dirty="0" err="1" smtClean="0"/>
              <a:t>wrapup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version due 1/24/20 </a:t>
            </a:r>
          </a:p>
          <a:p>
            <a:r>
              <a:rPr lang="en-US" dirty="0" smtClean="0"/>
              <a:t>Slider constructor takes a callback as a parameter, stores the callback and calls the callback when the value changes.  </a:t>
            </a:r>
          </a:p>
          <a:p>
            <a:r>
              <a:rPr lang="en-US" dirty="0" smtClean="0"/>
              <a:t>Slider calls the callback with the new value as a parameter.</a:t>
            </a:r>
          </a:p>
          <a:p>
            <a:r>
              <a:rPr lang="en-US" dirty="0" smtClean="0"/>
              <a:t>The callback updates some state inside </a:t>
            </a:r>
            <a:r>
              <a:rPr lang="en-US" dirty="0" err="1" smtClean="0"/>
              <a:t>setState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Everything that uses that state is redrawn.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Slider constructor also takes a left and right range. 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95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linear interpolation?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component of the color.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3119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Linear interpolation — Tutorials on imaging, computing and mathematics (matthew-brett.github.io)</a:t>
            </a:r>
            <a:endParaRPr lang="en-US" sz="1100" dirty="0"/>
          </a:p>
        </p:txBody>
      </p:sp>
      <p:pic>
        <p:nvPicPr>
          <p:cNvPr id="1026" name="Picture 2" descr="_images/linear_interpolation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98" y="2943658"/>
            <a:ext cx="762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2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an interface—Android Java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the widget class, declare an interface. </a:t>
            </a:r>
          </a:p>
          <a:p>
            <a:pPr lvl="1"/>
            <a:r>
              <a:rPr lang="en-US" dirty="0"/>
              <a:t>Let’s have just 1 method:  </a:t>
            </a:r>
            <a:r>
              <a:rPr lang="en-US" dirty="0" err="1"/>
              <a:t>onValueChanged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When the value changes, the </a:t>
            </a:r>
            <a:r>
              <a:rPr lang="en-US" dirty="0" err="1"/>
              <a:t>seekBar</a:t>
            </a:r>
            <a:r>
              <a:rPr lang="en-US" dirty="0"/>
              <a:t> calls this method in the listener. </a:t>
            </a:r>
          </a:p>
          <a:p>
            <a:pPr lvl="1"/>
            <a:r>
              <a:rPr lang="en-US" dirty="0"/>
              <a:t>The listener does whatever it wants. </a:t>
            </a:r>
          </a:p>
          <a:p>
            <a:r>
              <a:rPr lang="en-US" dirty="0"/>
              <a:t>In the widget, make a “register to listen” method. </a:t>
            </a:r>
          </a:p>
          <a:p>
            <a:r>
              <a:rPr lang="en-US" dirty="0"/>
              <a:t>In the listener, </a:t>
            </a:r>
          </a:p>
          <a:p>
            <a:pPr lvl="1"/>
            <a:r>
              <a:rPr lang="en-US" dirty="0"/>
              <a:t>implement the interface</a:t>
            </a:r>
          </a:p>
          <a:p>
            <a:pPr lvl="1"/>
            <a:r>
              <a:rPr lang="en-US" dirty="0"/>
              <a:t>Instantiate a widget and then register to listen to that widget.</a:t>
            </a:r>
          </a:p>
        </p:txBody>
      </p:sp>
    </p:spTree>
    <p:extLst>
      <p:ext uri="{BB962C8B-B14F-4D97-AF65-F5344CB8AC3E}">
        <p14:creationId xmlns:p14="http://schemas.microsoft.com/office/powerpoint/2010/main" val="344507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Reflecting on version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Pretty complete for next project. </a:t>
            </a:r>
          </a:p>
          <a:p>
            <a:pPr lvl="1"/>
            <a:r>
              <a:rPr lang="en-US" dirty="0" smtClean="0"/>
              <a:t>Major ideas for a widget are in place, except generalization (see below)</a:t>
            </a:r>
          </a:p>
          <a:p>
            <a:r>
              <a:rPr lang="en-US" dirty="0" smtClean="0"/>
              <a:t>We won’t go through all the project at this level of detail, but this should get you started. </a:t>
            </a:r>
          </a:p>
          <a:p>
            <a:r>
              <a:rPr lang="en-US" dirty="0" smtClean="0"/>
              <a:t>For project 2, </a:t>
            </a:r>
          </a:p>
          <a:p>
            <a:pPr lvl="1"/>
            <a:r>
              <a:rPr lang="en-US" dirty="0" smtClean="0"/>
              <a:t>generalize to </a:t>
            </a:r>
            <a:r>
              <a:rPr lang="en-US" i="1" dirty="0" smtClean="0"/>
              <a:t>n</a:t>
            </a:r>
            <a:r>
              <a:rPr lang="en-US" dirty="0" smtClean="0"/>
              <a:t> thumbs.  </a:t>
            </a:r>
          </a:p>
          <a:p>
            <a:pPr lvl="1"/>
            <a:r>
              <a:rPr lang="en-US" dirty="0" smtClean="0"/>
              <a:t>Generalize to a (reasonable) range of values. </a:t>
            </a:r>
          </a:p>
          <a:p>
            <a:pPr lvl="2"/>
            <a:r>
              <a:rPr lang="en-US" dirty="0" smtClean="0"/>
              <a:t>Big on right, small on the left. </a:t>
            </a:r>
          </a:p>
          <a:p>
            <a:pPr lvl="1"/>
            <a:r>
              <a:rPr lang="en-US" dirty="0" smtClean="0"/>
              <a:t>Generalize to different screen widths.  </a:t>
            </a:r>
          </a:p>
          <a:p>
            <a:pPr lvl="2"/>
            <a:r>
              <a:rPr lang="en-US" dirty="0" smtClean="0"/>
              <a:t>We’ll talk about this one in some detail. </a:t>
            </a:r>
          </a:p>
          <a:p>
            <a:r>
              <a:rPr lang="en-US" dirty="0" smtClean="0"/>
              <a:t>For project 3, curved slider (but for a specific curve).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5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the slider: thumbs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Keep track of multiple thumbs.  I like Lists. </a:t>
            </a:r>
          </a:p>
          <a:p>
            <a:r>
              <a:rPr lang="en-US" dirty="0" err="1" smtClean="0"/>
              <a:t>onTouchEvent</a:t>
            </a:r>
            <a:endParaRPr lang="en-US" dirty="0" smtClean="0"/>
          </a:p>
          <a:p>
            <a:pPr lvl="1"/>
            <a:r>
              <a:rPr lang="en-US" dirty="0" smtClean="0"/>
              <a:t>Which thumb did they hit, if any?</a:t>
            </a:r>
          </a:p>
          <a:p>
            <a:pPr lvl="1"/>
            <a:r>
              <a:rPr lang="en-US" dirty="0" smtClean="0"/>
              <a:t>What happens if they slide a thumb past another thumb? </a:t>
            </a:r>
          </a:p>
          <a:p>
            <a:r>
              <a:rPr lang="en-US" dirty="0" err="1" smtClean="0"/>
              <a:t>onDraw</a:t>
            </a:r>
            <a:endParaRPr lang="en-US" dirty="0" smtClean="0"/>
          </a:p>
          <a:p>
            <a:pPr lvl="1"/>
            <a:r>
              <a:rPr lang="en-US" dirty="0" smtClean="0"/>
              <a:t>Draw all the thumbs.  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Number of thumbs as a parameter.</a:t>
            </a:r>
          </a:p>
          <a:p>
            <a:pPr lvl="1"/>
            <a:r>
              <a:rPr lang="en-US" dirty="0" smtClean="0"/>
              <a:t>Return a list of thumb values rather than a single value</a:t>
            </a:r>
          </a:p>
          <a:p>
            <a:pPr lvl="2"/>
            <a:r>
              <a:rPr lang="en-US" dirty="0" smtClean="0"/>
              <a:t>Or some other way of doing this which you dream up.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appearance:  padding, thumb diameter etc. (not required for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State:  </a:t>
            </a:r>
          </a:p>
          <a:p>
            <a:pPr lvl="1"/>
            <a:r>
              <a:rPr lang="en-US" dirty="0" smtClean="0"/>
              <a:t>All kinds of parameters about size need to be kept. </a:t>
            </a:r>
          </a:p>
          <a:p>
            <a:r>
              <a:rPr lang="en-US" dirty="0" err="1" smtClean="0"/>
              <a:t>onTouchEvent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Nothing.</a:t>
            </a:r>
          </a:p>
          <a:p>
            <a:r>
              <a:rPr lang="en-US" dirty="0" err="1" smtClean="0"/>
              <a:t>onDraw</a:t>
            </a:r>
            <a:endParaRPr lang="en-US" dirty="0" smtClean="0"/>
          </a:p>
          <a:p>
            <a:pPr lvl="1"/>
            <a:r>
              <a:rPr lang="en-US" dirty="0" smtClean="0"/>
              <a:t>Nothing. 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Add the parameters. </a:t>
            </a:r>
          </a:p>
          <a:p>
            <a:pPr lvl="1"/>
            <a:r>
              <a:rPr lang="en-US" dirty="0" smtClean="0"/>
              <a:t>Maybe include a default constructor with default values. </a:t>
            </a:r>
          </a:p>
        </p:txBody>
      </p:sp>
    </p:spTree>
    <p:extLst>
      <p:ext uri="{BB962C8B-B14F-4D97-AF65-F5344CB8AC3E}">
        <p14:creationId xmlns:p14="http://schemas.microsoft.com/office/powerpoint/2010/main" val="395144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Curved sliders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Interpolate the value of the slider differently.  Was just linear interpolation on the x value of the  thumb.  You can decide how to do this.</a:t>
            </a:r>
          </a:p>
          <a:p>
            <a:r>
              <a:rPr lang="en-US" dirty="0" err="1" smtClean="0"/>
              <a:t>CustomPainter</a:t>
            </a:r>
            <a:endParaRPr lang="en-US" dirty="0" smtClean="0"/>
          </a:p>
          <a:p>
            <a:pPr lvl="1"/>
            <a:r>
              <a:rPr lang="en-US" dirty="0" smtClean="0"/>
              <a:t>Draw a curve instead of a line.  (A bit of a pain to specify, especially since there isn’t a “draw part of an ellipse using this implicit representation” method.) </a:t>
            </a:r>
          </a:p>
          <a:p>
            <a:pPr lvl="1"/>
            <a:r>
              <a:rPr lang="en-US" dirty="0" smtClean="0"/>
              <a:t>Don’t forget to mind screen space and ellipse space issues. </a:t>
            </a:r>
          </a:p>
          <a:p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OnPointerMove</a:t>
            </a:r>
            <a:r>
              <a:rPr lang="en-US" dirty="0" smtClean="0"/>
              <a:t>, calculate the new thumb position differently.  (not difficult to code up once you know what to code up).  </a:t>
            </a:r>
          </a:p>
          <a:p>
            <a:pPr lvl="1"/>
            <a:r>
              <a:rPr lang="en-US" dirty="0" smtClean="0"/>
              <a:t>Initial finger press on the thumb is about the same.  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No change.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 arc (in flutter)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Slightly painful, but not that painful.  See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api.flutter.dev/flutter/dart-ui/Canvas/drawArc.html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2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thumb on the arc?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1746819" y="2118885"/>
            <a:ext cx="5108028" cy="6280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5159" y="5133253"/>
            <a:ext cx="63062" cy="630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04571" y="3229830"/>
            <a:ext cx="63062" cy="630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256690" y="2188254"/>
            <a:ext cx="1677451" cy="294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7719" y="2592902"/>
            <a:ext cx="63062" cy="630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05195" y="5074710"/>
            <a:ext cx="209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Arbitrary pivot point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1264" y="3069962"/>
            <a:ext cx="15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location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9290" y="2408236"/>
            <a:ext cx="219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Thumb on slider path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5415" y="6014961"/>
            <a:ext cx="714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This can be a ray tracing problem, see </a:t>
            </a:r>
          </a:p>
          <a:p>
            <a:r>
              <a:rPr lang="en-US" strike="sngStrike" dirty="0">
                <a:hlinkClick r:id="rId2"/>
              </a:rPr>
              <a:t>https://</a:t>
            </a:r>
            <a:r>
              <a:rPr lang="en-US" strike="sngStrike" dirty="0" smtClean="0">
                <a:hlinkClick r:id="rId2"/>
              </a:rPr>
              <a:t>www.dropbox.com/s/x0w5t5w0sjerg5p/Curved%20slider.pdf?dl=0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2061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class today you should be able: </a:t>
            </a:r>
          </a:p>
          <a:p>
            <a:r>
              <a:rPr lang="en-US" dirty="0" smtClean="0"/>
              <a:t>Implement your own slider using a </a:t>
            </a:r>
            <a:r>
              <a:rPr lang="en-US" dirty="0" err="1" smtClean="0"/>
              <a:t>CustomPainter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Finish project </a:t>
            </a:r>
            <a:r>
              <a:rPr lang="en-US" dirty="0" smtClean="0"/>
              <a:t>2 </a:t>
            </a:r>
            <a:r>
              <a:rPr lang="en-US" dirty="0" smtClean="0"/>
              <a:t>(due this week).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from our multi-day discussion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www.dropbox.com/s/t0vn9esjli80tbz/Curved%20slider%20v2.pdf?dl=0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piece of paper on which you sketch this out.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Don’t forget to normalize your direction vector!  </a:t>
            </a:r>
          </a:p>
          <a:p>
            <a:r>
              <a:rPr lang="en-US" dirty="0" smtClean="0"/>
              <a:t>Make sure you can see what your code is doing.  If you can’t see it, you can’t debug it. </a:t>
            </a:r>
          </a:p>
          <a:p>
            <a:pPr lvl="1"/>
            <a:r>
              <a:rPr lang="en-US" dirty="0" smtClean="0"/>
              <a:t>I draw stuff on the screen for debugging. </a:t>
            </a:r>
          </a:p>
          <a:p>
            <a:pPr lvl="1"/>
            <a:r>
              <a:rPr lang="en-US" dirty="0" smtClean="0"/>
              <a:t>Then turn it off when I’m done. </a:t>
            </a:r>
          </a:p>
          <a:p>
            <a:r>
              <a:rPr lang="en-US" dirty="0" smtClean="0"/>
              <a:t>Check you equations in your code. </a:t>
            </a:r>
          </a:p>
          <a:p>
            <a:r>
              <a:rPr lang="en-US" dirty="0" smtClean="0"/>
              <a:t>I found this ellipse viewer handy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www.desmos.com/calculator/huko7itjso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0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for versions of the project.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What do you need to know in order to… </a:t>
            </a:r>
          </a:p>
          <a:p>
            <a:pPr lvl="1"/>
            <a:r>
              <a:rPr lang="en-US" dirty="0" smtClean="0"/>
              <a:t>Draw things on the screen? </a:t>
            </a:r>
          </a:p>
          <a:p>
            <a:pPr lvl="1"/>
            <a:r>
              <a:rPr lang="en-US" dirty="0" smtClean="0"/>
              <a:t>Return values for your widget? </a:t>
            </a:r>
          </a:p>
          <a:p>
            <a:r>
              <a:rPr lang="en-US" dirty="0" smtClean="0"/>
              <a:t>Listener Class</a:t>
            </a:r>
          </a:p>
          <a:p>
            <a:pPr lvl="1"/>
            <a:r>
              <a:rPr lang="en-US" dirty="0" smtClean="0"/>
              <a:t>Update the state based on what’s happening. </a:t>
            </a:r>
          </a:p>
          <a:p>
            <a:pPr lvl="1"/>
            <a:r>
              <a:rPr lang="en-US" dirty="0" err="1" smtClean="0"/>
              <a:t>onPointerDown</a:t>
            </a:r>
            <a:endParaRPr lang="en-US" dirty="0" smtClean="0"/>
          </a:p>
          <a:p>
            <a:pPr lvl="1"/>
            <a:r>
              <a:rPr lang="en-US" dirty="0" err="1" smtClean="0"/>
              <a:t>onPointerMove</a:t>
            </a:r>
            <a:endParaRPr lang="en-US" dirty="0" smtClean="0"/>
          </a:p>
          <a:p>
            <a:pPr lvl="1"/>
            <a:r>
              <a:rPr lang="en-US" dirty="0" err="1" smtClean="0"/>
              <a:t>onPointerUp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Don’t forget to call </a:t>
            </a:r>
            <a:r>
              <a:rPr lang="en-US" dirty="0" err="1" smtClean="0"/>
              <a:t>setState</a:t>
            </a:r>
            <a:r>
              <a:rPr lang="en-US" dirty="0" smtClean="0"/>
              <a:t>(() {…}) to force a redraw</a:t>
            </a:r>
          </a:p>
          <a:p>
            <a:r>
              <a:rPr lang="en-US" dirty="0" err="1" smtClean="0"/>
              <a:t>CustomPainter</a:t>
            </a:r>
            <a:endParaRPr lang="en-US" dirty="0" smtClean="0"/>
          </a:p>
          <a:p>
            <a:pPr lvl="1"/>
            <a:r>
              <a:rPr lang="en-US" dirty="0" smtClean="0"/>
              <a:t>Draw things on the screen (aka canvas) based on the state. </a:t>
            </a:r>
          </a:p>
          <a:p>
            <a:pPr lvl="1"/>
            <a:r>
              <a:rPr lang="en-US" dirty="0" smtClean="0"/>
              <a:t>Circles, lines etc. 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How does a programmer use your slider? 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Values. </a:t>
            </a:r>
          </a:p>
        </p:txBody>
      </p:sp>
    </p:spTree>
    <p:extLst>
      <p:ext uri="{BB962C8B-B14F-4D97-AF65-F5344CB8AC3E}">
        <p14:creationId xmlns:p14="http://schemas.microsoft.com/office/powerpoint/2010/main" val="22646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circle move to where the finger goes down. </a:t>
            </a:r>
          </a:p>
          <a:p>
            <a:r>
              <a:rPr lang="en-US" dirty="0" smtClean="0"/>
              <a:t>State: </a:t>
            </a:r>
          </a:p>
          <a:p>
            <a:pPr lvl="1"/>
            <a:r>
              <a:rPr lang="en-US" dirty="0" smtClean="0"/>
              <a:t>Where the finger when down. </a:t>
            </a:r>
          </a:p>
          <a:p>
            <a:r>
              <a:rPr lang="en-US" dirty="0" smtClean="0"/>
              <a:t>Listener</a:t>
            </a:r>
          </a:p>
          <a:p>
            <a:pPr lvl="1"/>
            <a:r>
              <a:rPr lang="en-US" dirty="0" err="1" smtClean="0"/>
              <a:t>onPointerDown</a:t>
            </a:r>
            <a:r>
              <a:rPr lang="en-US" dirty="0" smtClean="0"/>
              <a:t>:  update state with finger down location. </a:t>
            </a:r>
          </a:p>
          <a:p>
            <a:pPr lvl="1"/>
            <a:r>
              <a:rPr lang="en-US" dirty="0" smtClean="0"/>
              <a:t>(and </a:t>
            </a:r>
            <a:r>
              <a:rPr lang="en-US" dirty="0" err="1" smtClean="0"/>
              <a:t>setState</a:t>
            </a:r>
            <a:r>
              <a:rPr lang="en-US" dirty="0" smtClean="0"/>
              <a:t> eventually)</a:t>
            </a:r>
          </a:p>
          <a:p>
            <a:r>
              <a:rPr lang="en-US" dirty="0" err="1" smtClean="0"/>
              <a:t>CustomPainter</a:t>
            </a:r>
            <a:endParaRPr lang="en-US" dirty="0" smtClean="0"/>
          </a:p>
          <a:p>
            <a:pPr lvl="1"/>
            <a:r>
              <a:rPr lang="en-US" dirty="0" smtClean="0"/>
              <a:t>Put the circle where the finger is. </a:t>
            </a:r>
          </a:p>
          <a:p>
            <a:r>
              <a:rPr lang="en-US" b="1" dirty="0" smtClean="0"/>
              <a:t>That’s about it for project 1 due </a:t>
            </a:r>
            <a:r>
              <a:rPr lang="en-US" b="1" dirty="0" smtClean="0"/>
              <a:t>at the end of the week.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84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Circle follows the finger. 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Same as before:  where is the finger. </a:t>
            </a:r>
          </a:p>
          <a:p>
            <a:r>
              <a:rPr lang="en-US" dirty="0" smtClean="0"/>
              <a:t>Listener</a:t>
            </a:r>
          </a:p>
          <a:p>
            <a:pPr lvl="1"/>
            <a:r>
              <a:rPr lang="en-US" dirty="0" err="1" smtClean="0"/>
              <a:t>onPointerDown</a:t>
            </a:r>
            <a:r>
              <a:rPr lang="en-US" dirty="0" smtClean="0"/>
              <a:t>:  same as before. </a:t>
            </a:r>
          </a:p>
          <a:p>
            <a:pPr lvl="1"/>
            <a:r>
              <a:rPr lang="en-US" dirty="0" err="1" smtClean="0"/>
              <a:t>onPointerMove</a:t>
            </a:r>
            <a:r>
              <a:rPr lang="en-US" dirty="0" smtClean="0"/>
              <a:t>: update state with finger location. </a:t>
            </a:r>
          </a:p>
          <a:p>
            <a:r>
              <a:rPr lang="en-US" dirty="0" err="1" smtClean="0"/>
              <a:t>CustomPainter</a:t>
            </a:r>
            <a:endParaRPr lang="en-US" dirty="0" smtClean="0"/>
          </a:p>
          <a:p>
            <a:pPr lvl="1"/>
            <a:r>
              <a:rPr lang="en-US" dirty="0" smtClean="0"/>
              <a:t>Same as before. </a:t>
            </a:r>
          </a:p>
          <a:p>
            <a:r>
              <a:rPr lang="en-US" dirty="0" smtClean="0"/>
              <a:t>So what?  The point here is that the architecture decomposed the problem for us and made it easier to think about. </a:t>
            </a:r>
          </a:p>
        </p:txBody>
      </p:sp>
    </p:spTree>
    <p:extLst>
      <p:ext uri="{BB962C8B-B14F-4D97-AF65-F5344CB8AC3E}">
        <p14:creationId xmlns:p14="http://schemas.microsoft.com/office/powerpoint/2010/main" val="251825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sliders.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29400" cy="4351338"/>
          </a:xfrm>
        </p:spPr>
        <p:txBody>
          <a:bodyPr/>
          <a:lstStyle/>
          <a:p>
            <a:r>
              <a:rPr lang="en-US" dirty="0" smtClean="0"/>
              <a:t>What should the behavior of a slider be?</a:t>
            </a:r>
          </a:p>
          <a:p>
            <a:r>
              <a:rPr lang="en-US" dirty="0" smtClean="0"/>
              <a:t>How should it look? </a:t>
            </a:r>
          </a:p>
          <a:p>
            <a:r>
              <a:rPr lang="en-US" dirty="0" smtClean="0"/>
              <a:t>What should we have in the API? </a:t>
            </a:r>
          </a:p>
          <a:p>
            <a:pPr lvl="1"/>
            <a:r>
              <a:rPr lang="en-US" dirty="0" smtClean="0"/>
              <a:t>For initialization?</a:t>
            </a:r>
          </a:p>
          <a:p>
            <a:pPr lvl="1"/>
            <a:r>
              <a:rPr lang="en-US" dirty="0" smtClean="0"/>
              <a:t>Return values? </a:t>
            </a:r>
          </a:p>
          <a:p>
            <a:endParaRPr lang="en-US" dirty="0" smtClean="0"/>
          </a:p>
          <a:p>
            <a:r>
              <a:rPr lang="en-US" dirty="0" smtClean="0"/>
              <a:t>In the beginning, let’s just do a simple one thumb vanilla slider. </a:t>
            </a:r>
            <a:endParaRPr lang="en-US" dirty="0"/>
          </a:p>
        </p:txBody>
      </p:sp>
      <p:pic>
        <p:nvPicPr>
          <p:cNvPr id="5" name="Picture 4" descr="Android Emulator - Nexus_5X_API_26:55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24" y="0"/>
            <a:ext cx="3839276" cy="6858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9893300" y="1308100"/>
            <a:ext cx="736600" cy="685800"/>
          </a:xfrm>
          <a:custGeom>
            <a:avLst/>
            <a:gdLst>
              <a:gd name="connsiteX0" fmla="*/ 292100 w 736600"/>
              <a:gd name="connsiteY0" fmla="*/ 12700 h 685800"/>
              <a:gd name="connsiteX1" fmla="*/ 152400 w 736600"/>
              <a:gd name="connsiteY1" fmla="*/ 50800 h 685800"/>
              <a:gd name="connsiteX2" fmla="*/ 114300 w 736600"/>
              <a:gd name="connsiteY2" fmla="*/ 63500 h 685800"/>
              <a:gd name="connsiteX3" fmla="*/ 76200 w 736600"/>
              <a:gd name="connsiteY3" fmla="*/ 76200 h 685800"/>
              <a:gd name="connsiteX4" fmla="*/ 38100 w 736600"/>
              <a:gd name="connsiteY4" fmla="*/ 101600 h 685800"/>
              <a:gd name="connsiteX5" fmla="*/ 0 w 736600"/>
              <a:gd name="connsiteY5" fmla="*/ 177800 h 685800"/>
              <a:gd name="connsiteX6" fmla="*/ 12700 w 736600"/>
              <a:gd name="connsiteY6" fmla="*/ 482600 h 685800"/>
              <a:gd name="connsiteX7" fmla="*/ 63500 w 736600"/>
              <a:gd name="connsiteY7" fmla="*/ 558800 h 685800"/>
              <a:gd name="connsiteX8" fmla="*/ 101600 w 736600"/>
              <a:gd name="connsiteY8" fmla="*/ 571500 h 685800"/>
              <a:gd name="connsiteX9" fmla="*/ 177800 w 736600"/>
              <a:gd name="connsiteY9" fmla="*/ 622300 h 685800"/>
              <a:gd name="connsiteX10" fmla="*/ 215900 w 736600"/>
              <a:gd name="connsiteY10" fmla="*/ 647700 h 685800"/>
              <a:gd name="connsiteX11" fmla="*/ 355600 w 736600"/>
              <a:gd name="connsiteY11" fmla="*/ 685800 h 685800"/>
              <a:gd name="connsiteX12" fmla="*/ 520700 w 736600"/>
              <a:gd name="connsiteY12" fmla="*/ 673100 h 685800"/>
              <a:gd name="connsiteX13" fmla="*/ 596900 w 736600"/>
              <a:gd name="connsiteY13" fmla="*/ 647700 h 685800"/>
              <a:gd name="connsiteX14" fmla="*/ 723900 w 736600"/>
              <a:gd name="connsiteY14" fmla="*/ 495300 h 685800"/>
              <a:gd name="connsiteX15" fmla="*/ 736600 w 736600"/>
              <a:gd name="connsiteY15" fmla="*/ 457200 h 685800"/>
              <a:gd name="connsiteX16" fmla="*/ 711200 w 736600"/>
              <a:gd name="connsiteY16" fmla="*/ 304800 h 685800"/>
              <a:gd name="connsiteX17" fmla="*/ 698500 w 736600"/>
              <a:gd name="connsiteY17" fmla="*/ 266700 h 685800"/>
              <a:gd name="connsiteX18" fmla="*/ 622300 w 736600"/>
              <a:gd name="connsiteY18" fmla="*/ 139700 h 685800"/>
              <a:gd name="connsiteX19" fmla="*/ 596900 w 736600"/>
              <a:gd name="connsiteY19" fmla="*/ 101600 h 685800"/>
              <a:gd name="connsiteX20" fmla="*/ 558800 w 736600"/>
              <a:gd name="connsiteY20" fmla="*/ 63500 h 685800"/>
              <a:gd name="connsiteX21" fmla="*/ 495300 w 736600"/>
              <a:gd name="connsiteY21" fmla="*/ 0 h 685800"/>
              <a:gd name="connsiteX22" fmla="*/ 330200 w 736600"/>
              <a:gd name="connsiteY22" fmla="*/ 12700 h 685800"/>
              <a:gd name="connsiteX23" fmla="*/ 292100 w 736600"/>
              <a:gd name="connsiteY23" fmla="*/ 25400 h 685800"/>
              <a:gd name="connsiteX24" fmla="*/ 228600 w 736600"/>
              <a:gd name="connsiteY24" fmla="*/ 38100 h 685800"/>
              <a:gd name="connsiteX25" fmla="*/ 152400 w 736600"/>
              <a:gd name="connsiteY25" fmla="*/ 635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6600" h="685800">
                <a:moveTo>
                  <a:pt x="292100" y="12700"/>
                </a:moveTo>
                <a:cubicBezTo>
                  <a:pt x="202346" y="30651"/>
                  <a:pt x="249078" y="18574"/>
                  <a:pt x="152400" y="50800"/>
                </a:cubicBezTo>
                <a:lnTo>
                  <a:pt x="114300" y="63500"/>
                </a:lnTo>
                <a:cubicBezTo>
                  <a:pt x="101600" y="67733"/>
                  <a:pt x="87339" y="68774"/>
                  <a:pt x="76200" y="76200"/>
                </a:cubicBezTo>
                <a:lnTo>
                  <a:pt x="38100" y="101600"/>
                </a:lnTo>
                <a:cubicBezTo>
                  <a:pt x="25258" y="120863"/>
                  <a:pt x="0" y="151510"/>
                  <a:pt x="0" y="177800"/>
                </a:cubicBezTo>
                <a:cubicBezTo>
                  <a:pt x="0" y="279488"/>
                  <a:pt x="5188" y="381190"/>
                  <a:pt x="12700" y="482600"/>
                </a:cubicBezTo>
                <a:cubicBezTo>
                  <a:pt x="15121" y="515282"/>
                  <a:pt x="37345" y="541363"/>
                  <a:pt x="63500" y="558800"/>
                </a:cubicBezTo>
                <a:cubicBezTo>
                  <a:pt x="74639" y="566226"/>
                  <a:pt x="89898" y="564999"/>
                  <a:pt x="101600" y="571500"/>
                </a:cubicBezTo>
                <a:cubicBezTo>
                  <a:pt x="128285" y="586325"/>
                  <a:pt x="152400" y="605367"/>
                  <a:pt x="177800" y="622300"/>
                </a:cubicBezTo>
                <a:cubicBezTo>
                  <a:pt x="190500" y="630767"/>
                  <a:pt x="201092" y="643998"/>
                  <a:pt x="215900" y="647700"/>
                </a:cubicBezTo>
                <a:cubicBezTo>
                  <a:pt x="330487" y="676347"/>
                  <a:pt x="284382" y="662061"/>
                  <a:pt x="355600" y="685800"/>
                </a:cubicBezTo>
                <a:cubicBezTo>
                  <a:pt x="410633" y="681567"/>
                  <a:pt x="466180" y="681708"/>
                  <a:pt x="520700" y="673100"/>
                </a:cubicBezTo>
                <a:cubicBezTo>
                  <a:pt x="547146" y="668924"/>
                  <a:pt x="596900" y="647700"/>
                  <a:pt x="596900" y="647700"/>
                </a:cubicBezTo>
                <a:cubicBezTo>
                  <a:pt x="632269" y="612331"/>
                  <a:pt x="706219" y="548344"/>
                  <a:pt x="723900" y="495300"/>
                </a:cubicBezTo>
                <a:lnTo>
                  <a:pt x="736600" y="457200"/>
                </a:lnTo>
                <a:cubicBezTo>
                  <a:pt x="728133" y="406400"/>
                  <a:pt x="721300" y="355301"/>
                  <a:pt x="711200" y="304800"/>
                </a:cubicBezTo>
                <a:cubicBezTo>
                  <a:pt x="708575" y="291673"/>
                  <a:pt x="703773" y="279005"/>
                  <a:pt x="698500" y="266700"/>
                </a:cubicBezTo>
                <a:cubicBezTo>
                  <a:pt x="675069" y="212027"/>
                  <a:pt x="658414" y="193871"/>
                  <a:pt x="622300" y="139700"/>
                </a:cubicBezTo>
                <a:cubicBezTo>
                  <a:pt x="613833" y="127000"/>
                  <a:pt x="607693" y="112393"/>
                  <a:pt x="596900" y="101600"/>
                </a:cubicBezTo>
                <a:cubicBezTo>
                  <a:pt x="584200" y="88900"/>
                  <a:pt x="570298" y="77298"/>
                  <a:pt x="558800" y="63500"/>
                </a:cubicBezTo>
                <a:cubicBezTo>
                  <a:pt x="505883" y="0"/>
                  <a:pt x="565150" y="46567"/>
                  <a:pt x="495300" y="0"/>
                </a:cubicBezTo>
                <a:cubicBezTo>
                  <a:pt x="440267" y="4233"/>
                  <a:pt x="384970" y="5854"/>
                  <a:pt x="330200" y="12700"/>
                </a:cubicBezTo>
                <a:cubicBezTo>
                  <a:pt x="316916" y="14360"/>
                  <a:pt x="305087" y="22153"/>
                  <a:pt x="292100" y="25400"/>
                </a:cubicBezTo>
                <a:cubicBezTo>
                  <a:pt x="271159" y="30635"/>
                  <a:pt x="249425" y="32420"/>
                  <a:pt x="228600" y="38100"/>
                </a:cubicBezTo>
                <a:cubicBezTo>
                  <a:pt x="202769" y="45145"/>
                  <a:pt x="152400" y="63500"/>
                  <a:pt x="152400" y="635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340600" y="1295400"/>
            <a:ext cx="2400300" cy="228600"/>
          </a:xfrm>
          <a:custGeom>
            <a:avLst/>
            <a:gdLst>
              <a:gd name="connsiteX0" fmla="*/ 0 w 2400300"/>
              <a:gd name="connsiteY0" fmla="*/ 190500 h 228600"/>
              <a:gd name="connsiteX1" fmla="*/ 63500 w 2400300"/>
              <a:gd name="connsiteY1" fmla="*/ 165100 h 228600"/>
              <a:gd name="connsiteX2" fmla="*/ 101600 w 2400300"/>
              <a:gd name="connsiteY2" fmla="*/ 139700 h 228600"/>
              <a:gd name="connsiteX3" fmla="*/ 177800 w 2400300"/>
              <a:gd name="connsiteY3" fmla="*/ 114300 h 228600"/>
              <a:gd name="connsiteX4" fmla="*/ 215900 w 2400300"/>
              <a:gd name="connsiteY4" fmla="*/ 101600 h 228600"/>
              <a:gd name="connsiteX5" fmla="*/ 254000 w 2400300"/>
              <a:gd name="connsiteY5" fmla="*/ 88900 h 228600"/>
              <a:gd name="connsiteX6" fmla="*/ 330200 w 2400300"/>
              <a:gd name="connsiteY6" fmla="*/ 76200 h 228600"/>
              <a:gd name="connsiteX7" fmla="*/ 558800 w 2400300"/>
              <a:gd name="connsiteY7" fmla="*/ 38100 h 228600"/>
              <a:gd name="connsiteX8" fmla="*/ 647700 w 2400300"/>
              <a:gd name="connsiteY8" fmla="*/ 25400 h 228600"/>
              <a:gd name="connsiteX9" fmla="*/ 698500 w 2400300"/>
              <a:gd name="connsiteY9" fmla="*/ 12700 h 228600"/>
              <a:gd name="connsiteX10" fmla="*/ 850900 w 2400300"/>
              <a:gd name="connsiteY10" fmla="*/ 0 h 228600"/>
              <a:gd name="connsiteX11" fmla="*/ 1587500 w 2400300"/>
              <a:gd name="connsiteY11" fmla="*/ 12700 h 228600"/>
              <a:gd name="connsiteX12" fmla="*/ 1625600 w 2400300"/>
              <a:gd name="connsiteY12" fmla="*/ 25400 h 228600"/>
              <a:gd name="connsiteX13" fmla="*/ 1689100 w 2400300"/>
              <a:gd name="connsiteY13" fmla="*/ 38100 h 228600"/>
              <a:gd name="connsiteX14" fmla="*/ 1816100 w 2400300"/>
              <a:gd name="connsiteY14" fmla="*/ 50800 h 228600"/>
              <a:gd name="connsiteX15" fmla="*/ 1866900 w 2400300"/>
              <a:gd name="connsiteY15" fmla="*/ 63500 h 228600"/>
              <a:gd name="connsiteX16" fmla="*/ 2057400 w 2400300"/>
              <a:gd name="connsiteY16" fmla="*/ 88900 h 228600"/>
              <a:gd name="connsiteX17" fmla="*/ 2247900 w 2400300"/>
              <a:gd name="connsiteY17" fmla="*/ 152400 h 228600"/>
              <a:gd name="connsiteX18" fmla="*/ 2286000 w 2400300"/>
              <a:gd name="connsiteY18" fmla="*/ 165100 h 228600"/>
              <a:gd name="connsiteX19" fmla="*/ 2324100 w 2400300"/>
              <a:gd name="connsiteY19" fmla="*/ 177800 h 228600"/>
              <a:gd name="connsiteX20" fmla="*/ 2400300 w 2400300"/>
              <a:gd name="connsiteY20" fmla="*/ 190500 h 228600"/>
              <a:gd name="connsiteX21" fmla="*/ 2374900 w 2400300"/>
              <a:gd name="connsiteY21" fmla="*/ 228600 h 228600"/>
              <a:gd name="connsiteX22" fmla="*/ 2362200 w 2400300"/>
              <a:gd name="connsiteY22" fmla="*/ 190500 h 228600"/>
              <a:gd name="connsiteX23" fmla="*/ 2286000 w 2400300"/>
              <a:gd name="connsiteY23" fmla="*/ 127000 h 228600"/>
              <a:gd name="connsiteX24" fmla="*/ 2260600 w 2400300"/>
              <a:gd name="connsiteY24" fmla="*/ 889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0300" h="228600">
                <a:moveTo>
                  <a:pt x="0" y="190500"/>
                </a:moveTo>
                <a:cubicBezTo>
                  <a:pt x="21167" y="182033"/>
                  <a:pt x="43110" y="175295"/>
                  <a:pt x="63500" y="165100"/>
                </a:cubicBezTo>
                <a:cubicBezTo>
                  <a:pt x="77152" y="158274"/>
                  <a:pt x="87652" y="145899"/>
                  <a:pt x="101600" y="139700"/>
                </a:cubicBezTo>
                <a:cubicBezTo>
                  <a:pt x="126066" y="128826"/>
                  <a:pt x="152400" y="122767"/>
                  <a:pt x="177800" y="114300"/>
                </a:cubicBezTo>
                <a:lnTo>
                  <a:pt x="215900" y="101600"/>
                </a:lnTo>
                <a:cubicBezTo>
                  <a:pt x="228600" y="97367"/>
                  <a:pt x="240795" y="91101"/>
                  <a:pt x="254000" y="88900"/>
                </a:cubicBezTo>
                <a:lnTo>
                  <a:pt x="330200" y="76200"/>
                </a:lnTo>
                <a:cubicBezTo>
                  <a:pt x="450916" y="27914"/>
                  <a:pt x="356521" y="58328"/>
                  <a:pt x="558800" y="38100"/>
                </a:cubicBezTo>
                <a:cubicBezTo>
                  <a:pt x="588586" y="35121"/>
                  <a:pt x="618249" y="30755"/>
                  <a:pt x="647700" y="25400"/>
                </a:cubicBezTo>
                <a:cubicBezTo>
                  <a:pt x="664873" y="22278"/>
                  <a:pt x="681180" y="14865"/>
                  <a:pt x="698500" y="12700"/>
                </a:cubicBezTo>
                <a:cubicBezTo>
                  <a:pt x="749082" y="6377"/>
                  <a:pt x="800100" y="4233"/>
                  <a:pt x="850900" y="0"/>
                </a:cubicBezTo>
                <a:lnTo>
                  <a:pt x="1587500" y="12700"/>
                </a:lnTo>
                <a:cubicBezTo>
                  <a:pt x="1600880" y="13139"/>
                  <a:pt x="1612613" y="22153"/>
                  <a:pt x="1625600" y="25400"/>
                </a:cubicBezTo>
                <a:cubicBezTo>
                  <a:pt x="1646541" y="30635"/>
                  <a:pt x="1667704" y="35247"/>
                  <a:pt x="1689100" y="38100"/>
                </a:cubicBezTo>
                <a:cubicBezTo>
                  <a:pt x="1731271" y="43723"/>
                  <a:pt x="1773767" y="46567"/>
                  <a:pt x="1816100" y="50800"/>
                </a:cubicBezTo>
                <a:cubicBezTo>
                  <a:pt x="1833033" y="55033"/>
                  <a:pt x="1849727" y="60378"/>
                  <a:pt x="1866900" y="63500"/>
                </a:cubicBezTo>
                <a:cubicBezTo>
                  <a:pt x="1905459" y="70511"/>
                  <a:pt x="2022018" y="84477"/>
                  <a:pt x="2057400" y="88900"/>
                </a:cubicBezTo>
                <a:lnTo>
                  <a:pt x="2247900" y="152400"/>
                </a:lnTo>
                <a:lnTo>
                  <a:pt x="2286000" y="165100"/>
                </a:lnTo>
                <a:cubicBezTo>
                  <a:pt x="2298700" y="169333"/>
                  <a:pt x="2310895" y="175599"/>
                  <a:pt x="2324100" y="177800"/>
                </a:cubicBezTo>
                <a:lnTo>
                  <a:pt x="2400300" y="190500"/>
                </a:lnTo>
                <a:cubicBezTo>
                  <a:pt x="2391833" y="203200"/>
                  <a:pt x="2390164" y="228600"/>
                  <a:pt x="2374900" y="228600"/>
                </a:cubicBezTo>
                <a:cubicBezTo>
                  <a:pt x="2361513" y="228600"/>
                  <a:pt x="2369626" y="201639"/>
                  <a:pt x="2362200" y="190500"/>
                </a:cubicBezTo>
                <a:cubicBezTo>
                  <a:pt x="2342643" y="161164"/>
                  <a:pt x="2314113" y="145742"/>
                  <a:pt x="2286000" y="127000"/>
                </a:cubicBezTo>
                <a:lnTo>
                  <a:pt x="2260600" y="889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slider version 0.1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State </a:t>
            </a:r>
          </a:p>
          <a:p>
            <a:pPr lvl="1"/>
            <a:r>
              <a:rPr lang="en-US" dirty="0" smtClean="0"/>
              <a:t>Where the thumb is located. </a:t>
            </a:r>
          </a:p>
          <a:p>
            <a:pPr lvl="1"/>
            <a:r>
              <a:rPr lang="en-US" dirty="0" smtClean="0"/>
              <a:t>Value (0 on the left, 100 on the right).  Calculated from thumb position.  Need to think carefully about where to update this.  Not in </a:t>
            </a:r>
            <a:r>
              <a:rPr lang="en-US" dirty="0" err="1" smtClean="0"/>
              <a:t>CustomPainter</a:t>
            </a:r>
            <a:r>
              <a:rPr lang="en-US" dirty="0" smtClean="0"/>
              <a:t>.  Probably in a method called from Listener</a:t>
            </a:r>
          </a:p>
          <a:p>
            <a:r>
              <a:rPr lang="en-US" dirty="0" smtClean="0"/>
              <a:t>Listener</a:t>
            </a:r>
          </a:p>
          <a:p>
            <a:pPr lvl="1"/>
            <a:r>
              <a:rPr lang="en-US" dirty="0" err="1" smtClean="0"/>
              <a:t>onPointerDown</a:t>
            </a:r>
            <a:r>
              <a:rPr lang="en-US" dirty="0" smtClean="0"/>
              <a:t>:  did they hit the thumb? Close enough? </a:t>
            </a:r>
          </a:p>
          <a:p>
            <a:pPr lvl="1"/>
            <a:r>
              <a:rPr lang="en-US" dirty="0" err="1" smtClean="0"/>
              <a:t>onPointerMove</a:t>
            </a:r>
            <a:r>
              <a:rPr lang="en-US" dirty="0" smtClean="0"/>
              <a:t>: what to do if they slipped off the thumb? </a:t>
            </a:r>
          </a:p>
          <a:p>
            <a:pPr lvl="1"/>
            <a:r>
              <a:rPr lang="en-US" dirty="0" smtClean="0"/>
              <a:t>Update thumb position.  </a:t>
            </a:r>
          </a:p>
          <a:p>
            <a:r>
              <a:rPr lang="en-US" dirty="0" err="1" smtClean="0"/>
              <a:t>CustomPainter</a:t>
            </a:r>
            <a:endParaRPr lang="en-US" dirty="0" smtClean="0"/>
          </a:p>
          <a:p>
            <a:pPr lvl="1"/>
            <a:r>
              <a:rPr lang="en-US" dirty="0" smtClean="0"/>
              <a:t>Update thumb position.  </a:t>
            </a:r>
          </a:p>
          <a:p>
            <a:pPr lvl="1"/>
            <a:r>
              <a:rPr lang="en-US" dirty="0" smtClean="0"/>
              <a:t>Draw the line on which the thumb travels.  Drawing a diagram helps get the positions down. 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A method for getting the slider value.  </a:t>
            </a:r>
          </a:p>
          <a:p>
            <a:pPr lvl="1"/>
            <a:r>
              <a:rPr lang="en-US" dirty="0" smtClean="0"/>
              <a:t>No events yet. </a:t>
            </a:r>
          </a:p>
          <a:p>
            <a:r>
              <a:rPr lang="en-US" dirty="0" smtClean="0"/>
              <a:t>Pretty close to done for project 2 (Just need a way to display the value as it slides along)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6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slider version 0.1.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someone know when the value changes? </a:t>
            </a:r>
          </a:p>
          <a:p>
            <a:r>
              <a:rPr lang="en-US" dirty="0" smtClean="0"/>
              <a:t>We could expose a </a:t>
            </a:r>
            <a:r>
              <a:rPr lang="en-US" dirty="0" err="1" smtClean="0"/>
              <a:t>getSliderValue</a:t>
            </a:r>
            <a:r>
              <a:rPr lang="en-US" dirty="0" smtClean="0"/>
              <a:t> method.  </a:t>
            </a:r>
          </a:p>
          <a:p>
            <a:r>
              <a:rPr lang="en-US" dirty="0" smtClean="0"/>
              <a:t>So they just have to call that </a:t>
            </a:r>
            <a:r>
              <a:rPr lang="en-US" dirty="0" smtClean="0"/>
              <a:t>repeatedly</a:t>
            </a:r>
            <a:endParaRPr lang="en-US" dirty="0" smtClean="0"/>
          </a:p>
          <a:p>
            <a:pPr lvl="1"/>
            <a:r>
              <a:rPr lang="en-US" dirty="0" smtClean="0"/>
              <a:t>This is called “polling”--</a:t>
            </a:r>
            <a:r>
              <a:rPr lang="en-US" i="1" dirty="0" smtClean="0"/>
              <a:t>generally a bad idea </a:t>
            </a:r>
            <a:r>
              <a:rPr lang="en-US" dirty="0" smtClean="0"/>
              <a:t>for a widget to force polling. </a:t>
            </a:r>
          </a:p>
          <a:p>
            <a:r>
              <a:rPr lang="en-US" dirty="0" smtClean="0"/>
              <a:t>The appearance and functionality are also brittle. </a:t>
            </a:r>
          </a:p>
          <a:p>
            <a:pPr lvl="1"/>
            <a:r>
              <a:rPr lang="en-US" dirty="0" smtClean="0"/>
              <a:t>What if someone wants to use the range 0 to 200 instead? </a:t>
            </a:r>
          </a:p>
          <a:p>
            <a:pPr lvl="1"/>
            <a:r>
              <a:rPr lang="en-US" dirty="0" smtClean="0"/>
              <a:t>Smaller thumb?  Only ½ the screen width? </a:t>
            </a:r>
          </a:p>
          <a:p>
            <a:r>
              <a:rPr lang="en-US" dirty="0" smtClean="0"/>
              <a:t>We’ll deal with getting the value first.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6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Vanilla slider version 1.0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 </a:t>
            </a:r>
          </a:p>
          <a:p>
            <a:pPr lvl="1"/>
            <a:r>
              <a:rPr lang="en-US" dirty="0" smtClean="0"/>
              <a:t>No changes. </a:t>
            </a:r>
          </a:p>
          <a:p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No changes</a:t>
            </a:r>
          </a:p>
          <a:p>
            <a:r>
              <a:rPr lang="en-US" dirty="0" err="1" smtClean="0"/>
              <a:t>CustomPainter</a:t>
            </a:r>
            <a:endParaRPr lang="en-US" dirty="0" smtClean="0"/>
          </a:p>
          <a:p>
            <a:pPr lvl="1"/>
            <a:r>
              <a:rPr lang="en-US" dirty="0" smtClean="0"/>
              <a:t>No changes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Expose an interface, use the Flutter convention for this.  A listener must be passed to the constructor for the slider.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4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11646</TotalTime>
  <Words>1247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DIY Sliders</vt:lpstr>
      <vt:lpstr>Objective</vt:lpstr>
      <vt:lpstr>Basic architecture for versions of the project. </vt:lpstr>
      <vt:lpstr>First step: </vt:lpstr>
      <vt:lpstr>Next step: </vt:lpstr>
      <vt:lpstr>Now for sliders. </vt:lpstr>
      <vt:lpstr>Vanilla slider version 0.1</vt:lpstr>
      <vt:lpstr>Vanilla slider version 0.1. </vt:lpstr>
      <vt:lpstr>Vanilla slider version 1.0 </vt:lpstr>
      <vt:lpstr>Exposing an interface</vt:lpstr>
      <vt:lpstr>Vanilla Slider version 1.0 wrapup.</vt:lpstr>
      <vt:lpstr>What about linear interpolation? </vt:lpstr>
      <vt:lpstr>Exposing an interface—Android Java version</vt:lpstr>
      <vt:lpstr>Reflecting on version 1.0</vt:lpstr>
      <vt:lpstr>Generalizing the slider: thumbs</vt:lpstr>
      <vt:lpstr>Generalizing appearance:  padding, thumb diameter etc. (not required for project)</vt:lpstr>
      <vt:lpstr>Curved sliders</vt:lpstr>
      <vt:lpstr>Drawing an arc (in flutter)</vt:lpstr>
      <vt:lpstr>Where is the thumb on the arc?</vt:lpstr>
      <vt:lpstr>Notes from our multi-day discussion in class</vt:lpstr>
      <vt:lpstr>Programming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Sliders</dc:title>
  <dc:creator>Michael Jones</dc:creator>
  <cp:lastModifiedBy>Michael Jones</cp:lastModifiedBy>
  <cp:revision>43</cp:revision>
  <dcterms:created xsi:type="dcterms:W3CDTF">2018-01-11T18:57:33Z</dcterms:created>
  <dcterms:modified xsi:type="dcterms:W3CDTF">2021-01-20T19:22:04Z</dcterms:modified>
</cp:coreProperties>
</file>