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80" r:id="rId23"/>
    <p:sldId id="281" r:id="rId24"/>
    <p:sldId id="284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C79-33A9-4744-A8E3-27495CAB430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CB-C6DA-46A5-9A69-DA4F329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C79-33A9-4744-A8E3-27495CAB430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CB-C6DA-46A5-9A69-DA4F329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C79-33A9-4744-A8E3-27495CAB430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CB-C6DA-46A5-9A69-DA4F329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C79-33A9-4744-A8E3-27495CAB430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CB-C6DA-46A5-9A69-DA4F329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C79-33A9-4744-A8E3-27495CAB430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CB-C6DA-46A5-9A69-DA4F329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C79-33A9-4744-A8E3-27495CAB430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CB-C6DA-46A5-9A69-DA4F329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9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C79-33A9-4744-A8E3-27495CAB430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CB-C6DA-46A5-9A69-DA4F329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C79-33A9-4744-A8E3-27495CAB430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CB-C6DA-46A5-9A69-DA4F329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8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C79-33A9-4744-A8E3-27495CAB430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CB-C6DA-46A5-9A69-DA4F329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5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C79-33A9-4744-A8E3-27495CAB430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CB-C6DA-46A5-9A69-DA4F329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2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BC79-33A9-4744-A8E3-27495CAB430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1FCB-C6DA-46A5-9A69-DA4F329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BC79-33A9-4744-A8E3-27495CAB430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1FCB-C6DA-46A5-9A69-DA4F3299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topics/affordanc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ural_mapping_(interface_design)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guides.sfgate.com/heater-thermostat-need-replacing-60947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ore.com/which-credit-cards-support-contactless-payment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where the term</a:t>
            </a:r>
            <a:r>
              <a:rPr lang="en-US" baseline="0" dirty="0" smtClean="0"/>
              <a:t> comes from. </a:t>
            </a:r>
          </a:p>
          <a:p>
            <a:r>
              <a:rPr lang="en-US" baseline="0" dirty="0" smtClean="0"/>
              <a:t>Every other definition is wrong. </a:t>
            </a:r>
          </a:p>
          <a:p>
            <a:r>
              <a:rPr lang="en-US" baseline="0" dirty="0" smtClean="0"/>
              <a:t>There are many other accepted definitions. </a:t>
            </a:r>
          </a:p>
          <a:p>
            <a:r>
              <a:rPr lang="en-US" baseline="0" dirty="0" smtClean="0"/>
              <a:t>“An affordance is a </a:t>
            </a:r>
            <a:r>
              <a:rPr lang="en-US" b="1" baseline="0" dirty="0" smtClean="0"/>
              <a:t>relationship </a:t>
            </a:r>
            <a:r>
              <a:rPr lang="en-US" baseline="0" dirty="0" smtClean="0"/>
              <a:t>between the properties of an </a:t>
            </a:r>
            <a:r>
              <a:rPr lang="en-US" b="1" baseline="0" dirty="0" smtClean="0"/>
              <a:t>object </a:t>
            </a:r>
            <a:r>
              <a:rPr lang="en-US" baseline="0" dirty="0" smtClean="0"/>
              <a:t>and the capabilities of the </a:t>
            </a:r>
            <a:r>
              <a:rPr lang="en-US" b="1" baseline="0" dirty="0" smtClean="0"/>
              <a:t>agent </a:t>
            </a:r>
            <a:r>
              <a:rPr lang="en-US" baseline="0" dirty="0" smtClean="0"/>
              <a:t>that determine just </a:t>
            </a:r>
            <a:r>
              <a:rPr lang="en-US" b="1" baseline="0" dirty="0" smtClean="0"/>
              <a:t>how the object could possibly be used</a:t>
            </a:r>
            <a:r>
              <a:rPr lang="en-US" baseline="0" dirty="0" smtClean="0"/>
              <a:t>.”</a:t>
            </a:r>
          </a:p>
          <a:p>
            <a:r>
              <a:rPr lang="en-US" baseline="0" dirty="0" smtClean="0"/>
              <a:t>“The presence of an affordance is jointly determined by the qualities of the object and the abilities of the agent that is interacting.”</a:t>
            </a:r>
          </a:p>
          <a:p>
            <a:r>
              <a:rPr lang="en-US" baseline="0" dirty="0" smtClean="0"/>
              <a:t>“But affordance is not a property. An affordance is a relationship. Whether an affordance exists depends upon the properties of both the object and the agent.”</a:t>
            </a:r>
          </a:p>
        </p:txBody>
      </p:sp>
    </p:spTree>
    <p:extLst>
      <p:ext uri="{BB962C8B-B14F-4D97-AF65-F5344CB8AC3E}">
        <p14:creationId xmlns:p14="http://schemas.microsoft.com/office/powerpoint/2010/main" val="303655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Affordance is a relationship </a:t>
            </a:r>
          </a:p>
          <a:p>
            <a:pPr lvl="1"/>
            <a:r>
              <a:rPr lang="en-US" dirty="0" smtClean="0"/>
              <a:t>Between the object an the agent. </a:t>
            </a:r>
          </a:p>
          <a:p>
            <a:r>
              <a:rPr lang="en-US" dirty="0" smtClean="0"/>
              <a:t>Glass affords transparency </a:t>
            </a:r>
          </a:p>
          <a:p>
            <a:r>
              <a:rPr lang="en-US" dirty="0" smtClean="0"/>
              <a:t>A chair affords sitting </a:t>
            </a:r>
          </a:p>
          <a:p>
            <a:r>
              <a:rPr lang="en-US" dirty="0" smtClean="0"/>
              <a:t>Some chairs with some people afford lifting. </a:t>
            </a:r>
          </a:p>
          <a:p>
            <a:pPr lvl="1"/>
            <a:r>
              <a:rPr lang="en-US" dirty="0" smtClean="0"/>
              <a:t>Chair is light enough </a:t>
            </a:r>
          </a:p>
          <a:p>
            <a:pPr lvl="1"/>
            <a:r>
              <a:rPr lang="en-US" dirty="0" smtClean="0"/>
              <a:t>Person is strong enough </a:t>
            </a:r>
          </a:p>
        </p:txBody>
      </p:sp>
    </p:spTree>
    <p:extLst>
      <p:ext uri="{BB962C8B-B14F-4D97-AF65-F5344CB8AC3E}">
        <p14:creationId xmlns:p14="http://schemas.microsoft.com/office/powerpoint/2010/main" val="187604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</a:t>
            </a:r>
            <a:r>
              <a:rPr lang="en-US" baseline="0" dirty="0" smtClean="0"/>
              <a:t> Affordances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Affordances exist</a:t>
            </a:r>
            <a:r>
              <a:rPr lang="en-US" baseline="0" dirty="0" smtClean="0"/>
              <a:t> even if they aren’t visible.</a:t>
            </a:r>
          </a:p>
          <a:p>
            <a:r>
              <a:rPr lang="en-US" dirty="0" smtClean="0"/>
              <a:t>“Perceived affordances help people figure out what actions are possible without the need for labels or instructions.”</a:t>
            </a:r>
            <a:r>
              <a:rPr lang="en-US" baseline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90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Misappropriation of “affordance”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b="1" dirty="0"/>
              <a:t>Affordances are </a:t>
            </a:r>
            <a:r>
              <a:rPr lang="en-US" dirty="0"/>
              <a:t>an object’s </a:t>
            </a:r>
            <a:r>
              <a:rPr lang="en-US" b="1" dirty="0"/>
              <a:t>properties that show the possible actions </a:t>
            </a:r>
            <a:r>
              <a:rPr lang="en-US" dirty="0"/>
              <a:t>users can take with it, thereby suggesting </a:t>
            </a:r>
            <a:r>
              <a:rPr lang="en-US" i="1" dirty="0"/>
              <a:t>how</a:t>
            </a:r>
            <a:r>
              <a:rPr lang="en-US" dirty="0"/>
              <a:t> they may interact with that object. For instance, a button can look as if it needs to be turned or pushed. The characteristics of the button which make it look “</a:t>
            </a:r>
            <a:r>
              <a:rPr lang="en-US" dirty="0" err="1"/>
              <a:t>turnable</a:t>
            </a:r>
            <a:r>
              <a:rPr lang="en-US" dirty="0"/>
              <a:t>” or “</a:t>
            </a:r>
            <a:r>
              <a:rPr lang="en-US" dirty="0" err="1"/>
              <a:t>pushable</a:t>
            </a:r>
            <a:r>
              <a:rPr lang="en-US" dirty="0"/>
              <a:t>” together form its affordances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-- Interaction design foundation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https://www.interaction-design.org/literature/topics/affordances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00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“signifier refers to any mark or sound, any perceivable indicator that communicates appropriate behavior to a person.”</a:t>
            </a:r>
          </a:p>
        </p:txBody>
      </p:sp>
    </p:spTree>
    <p:extLst>
      <p:ext uri="{BB962C8B-B14F-4D97-AF65-F5344CB8AC3E}">
        <p14:creationId xmlns:p14="http://schemas.microsoft.com/office/powerpoint/2010/main" val="297562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Signifiers Fail </a:t>
            </a:r>
            <a:r>
              <a:rPr lang="en-US" baseline="0" dirty="0" smtClean="0"/>
              <a:t> 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81" y="1927225"/>
            <a:ext cx="4105551" cy="4351338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36" y="1927225"/>
            <a:ext cx="4031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2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on signifiers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Signifier: communicates how to use the design. </a:t>
            </a:r>
          </a:p>
          <a:p>
            <a:r>
              <a:rPr lang="en-US" dirty="0" smtClean="0"/>
              <a:t>Affordances: possibilities of how an agent can interact with something.  Sometimes not perceived even if they exist.  </a:t>
            </a:r>
          </a:p>
        </p:txBody>
      </p:sp>
    </p:spTree>
    <p:extLst>
      <p:ext uri="{BB962C8B-B14F-4D97-AF65-F5344CB8AC3E}">
        <p14:creationId xmlns:p14="http://schemas.microsoft.com/office/powerpoint/2010/main" val="241773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control controls which object or function.</a:t>
            </a:r>
          </a:p>
          <a:p>
            <a:r>
              <a:rPr lang="en-US" dirty="0" smtClean="0"/>
              <a:t>Example:  steering wheel on a car.  Motion of the top of the wheel maps to motion of the car.  </a:t>
            </a:r>
          </a:p>
          <a:p>
            <a:r>
              <a:rPr lang="en-US" dirty="0" smtClean="0"/>
              <a:t>Guided by conceptual models. </a:t>
            </a:r>
          </a:p>
          <a:p>
            <a:r>
              <a:rPr lang="en-US" dirty="0" smtClean="0"/>
              <a:t>Mapping between controls, actions and the result.  </a:t>
            </a:r>
          </a:p>
        </p:txBody>
      </p:sp>
    </p:spTree>
    <p:extLst>
      <p:ext uri="{BB962C8B-B14F-4D97-AF65-F5344CB8AC3E}">
        <p14:creationId xmlns:p14="http://schemas.microsoft.com/office/powerpoint/2010/main" val="315332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Mappings on a stove  </a:t>
            </a:r>
            <a:endParaRPr lang="en-US" dirty="0"/>
          </a:p>
        </p:txBody>
      </p:sp>
      <p:pic>
        <p:nvPicPr>
          <p:cNvPr id="1026" name="Picture 2" descr="Image result for oven control mapping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90688"/>
            <a:ext cx="3810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166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en.wikipedia.org/wiki/Natural_mapping_(interface_design)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411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way you can use it is the right way to use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1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 around project.  </a:t>
            </a:r>
          </a:p>
          <a:p>
            <a:pPr lvl="1"/>
            <a:r>
              <a:rPr lang="en-US" dirty="0" smtClean="0"/>
              <a:t>Can be, but does not have to be, related to discomfort project. </a:t>
            </a:r>
          </a:p>
          <a:p>
            <a:pPr lvl="1"/>
            <a:r>
              <a:rPr lang="en-US" dirty="0" smtClean="0"/>
              <a:t>To clarify:  10 hours = full credit. </a:t>
            </a:r>
          </a:p>
          <a:p>
            <a:r>
              <a:rPr lang="en-US" dirty="0" smtClean="0"/>
              <a:t>Discomfort project. </a:t>
            </a:r>
          </a:p>
          <a:p>
            <a:pPr lvl="1"/>
            <a:r>
              <a:rPr lang="en-US" dirty="0" smtClean="0"/>
              <a:t>The vision:  rather than being a time waster, interactive computing can support engaging with discomfort to produce progress.  </a:t>
            </a:r>
          </a:p>
          <a:p>
            <a:pPr lvl="1"/>
            <a:r>
              <a:rPr lang="en-US" dirty="0" smtClean="0"/>
              <a:t>Discomfort is uncomfortable, but triggers adaptation.  </a:t>
            </a:r>
          </a:p>
          <a:p>
            <a:pPr lvl="1"/>
            <a:r>
              <a:rPr lang="en-US" dirty="0" smtClean="0"/>
              <a:t>Pain is uncomfortable too, but reduces function. </a:t>
            </a:r>
          </a:p>
          <a:p>
            <a:pPr lvl="1"/>
            <a:r>
              <a:rPr lang="en-US" dirty="0" err="1" smtClean="0"/>
              <a:t>Discomfortable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adj</a:t>
            </a:r>
            <a:r>
              <a:rPr lang="en-US" dirty="0" smtClean="0"/>
              <a:t>) an experience that produces discomfort. </a:t>
            </a:r>
          </a:p>
          <a:p>
            <a:pPr lvl="1"/>
            <a:r>
              <a:rPr lang="en-US" dirty="0" smtClean="0"/>
              <a:t>Uncomfortable (</a:t>
            </a:r>
            <a:r>
              <a:rPr lang="en-US" dirty="0" err="1" smtClean="0"/>
              <a:t>adj</a:t>
            </a:r>
            <a:r>
              <a:rPr lang="en-US" dirty="0" smtClean="0"/>
              <a:t>) who one feels when experiencing discomfort. </a:t>
            </a:r>
          </a:p>
          <a:p>
            <a:pPr lvl="1"/>
            <a:r>
              <a:rPr lang="en-US" dirty="0" smtClean="0"/>
              <a:t>If you want a variance from this vision for your project, </a:t>
            </a:r>
            <a:r>
              <a:rPr lang="en-US" dirty="0" err="1" smtClean="0"/>
              <a:t>dm</a:t>
            </a:r>
            <a:r>
              <a:rPr lang="en-US" dirty="0" smtClean="0"/>
              <a:t> me </a:t>
            </a:r>
            <a:r>
              <a:rPr lang="en-US" smtClean="0"/>
              <a:t>on slack.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2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martphones, Apple, iphone8, unlock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0" y="1027906"/>
            <a:ext cx="9783317" cy="51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74029" cy="4351338"/>
          </a:xfrm>
        </p:spPr>
        <p:txBody>
          <a:bodyPr/>
          <a:lstStyle/>
          <a:p>
            <a:r>
              <a:rPr lang="en-US" dirty="0" smtClean="0"/>
              <a:t>Communicating the results of an action. </a:t>
            </a:r>
          </a:p>
          <a:p>
            <a:r>
              <a:rPr lang="en-US" dirty="0" smtClean="0"/>
              <a:t>Planned to be unobtrusive and prioritized. </a:t>
            </a:r>
          </a:p>
        </p:txBody>
      </p:sp>
    </p:spTree>
    <p:extLst>
      <p:ext uri="{BB962C8B-B14F-4D97-AF65-F5344CB8AC3E}">
        <p14:creationId xmlns:p14="http://schemas.microsoft.com/office/powerpoint/2010/main" val="1238975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conceptual model is an explanation, usually highly simplified, of how something works”</a:t>
            </a:r>
          </a:p>
        </p:txBody>
      </p:sp>
      <p:pic>
        <p:nvPicPr>
          <p:cNvPr id="3074" name="Picture 2" descr="Older, mechanical thermostats may be ready for an upgrad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84" y="2882106"/>
            <a:ext cx="4907232" cy="32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hlinkClick r:id="rId3"/>
              </a:rPr>
              <a:t>https://homeguides.sfgate.com/heater-thermostat-need-replacing-60947.html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530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55" y="1058049"/>
            <a:ext cx="6462756" cy="4847066"/>
          </a:xfrm>
        </p:spPr>
      </p:pic>
    </p:spTree>
    <p:extLst>
      <p:ext uri="{BB962C8B-B14F-4D97-AF65-F5344CB8AC3E}">
        <p14:creationId xmlns:p14="http://schemas.microsoft.com/office/powerpoint/2010/main" val="3511654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55" y="1058049"/>
            <a:ext cx="6462756" cy="4847066"/>
          </a:xfrm>
        </p:spPr>
      </p:pic>
      <p:pic>
        <p:nvPicPr>
          <p:cNvPr id="1026" name="Picture 2" descr="https://lh3.googleusercontent.com/iHmcD8kJNU-DdwPlTZuZ2V7IDT88MbdfngmwSmv9ag8GuU3qkMJJClutTB0XMXWmGQgWRbmu7beejE7oEdi-DgX93aUg0CKSSoGeSY4a1UWTEnHnyxU0shaA2dhet-APfG-ciP9Nm9xfFH8kdxMvKuH6__Vfp5c_QnSJtXzCRXHx7U_jRpFlIPU0UuXZZ--8XrbfpFdYDrW8AdR0-e8xr1vTFqSGsymR068OMSUfqqPf9Za7l_VF3t6WzitJG33tJYAgiqCx7sCR83SM19KRP8cj9qHrCkSDmUa5fT3vGvx9hDihHj0C1Qn6dCgxdfXUoP2tCuNToUfiZ74Rc77e5ziJV_d_0iB6hZYaUVSKjKAYMDjgyaSiQGbleCvbXfZwckbsbOhIDau_acOkq-_kOCyEhvRhP7Z3K8Iu_Na_mMUojP2PyGhynvB-uKpuHsLYn7Vs4hRoM9-M60mT323GoJ3FmhruQd4kc-wKEADMfKSAxglt30nR74mQFmXE8wR8xbG6x2VO51oQg_9AgQXapVcEzeojk_zX1oZLsKdug5pEmnMlCx-nZJlmA8xclK05eqJhsr9MOX1qw74haqi0XqdAdYgDL-sY9IdZmg1x9DT16YU7CaLIwWujpSv00ANshwVKzCIRjE6wkAOVk3ipH4IQ3SElSkac39xPb8zHj9JAkKbQC2J26mBUVt7J_g=w1075-h1433-no?authuse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79" y="250204"/>
            <a:ext cx="4848194" cy="64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71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pic>
        <p:nvPicPr>
          <p:cNvPr id="1026" name="Picture 2" descr="A Danish Dough Whisk Is the Best Hand Tool for Doughs and Batt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49" y="1690688"/>
            <a:ext cx="7607533" cy="397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27582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Affordances </a:t>
            </a:r>
          </a:p>
          <a:p>
            <a:r>
              <a:rPr lang="en-US" dirty="0"/>
              <a:t>Signifiers 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Mappings</a:t>
            </a:r>
          </a:p>
          <a:p>
            <a:r>
              <a:rPr lang="en-US" dirty="0"/>
              <a:t>Feedback </a:t>
            </a:r>
          </a:p>
          <a:p>
            <a:r>
              <a:rPr lang="en-US" dirty="0"/>
              <a:t>Conceptual model of the system. </a:t>
            </a:r>
          </a:p>
        </p:txBody>
      </p:sp>
    </p:spTree>
    <p:extLst>
      <p:ext uri="{BB962C8B-B14F-4D97-AF65-F5344CB8AC3E}">
        <p14:creationId xmlns:p14="http://schemas.microsoft.com/office/powerpoint/2010/main" val="2980860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6045" cy="1325563"/>
          </a:xfrm>
        </p:spPr>
        <p:txBody>
          <a:bodyPr/>
          <a:lstStyle/>
          <a:p>
            <a:r>
              <a:rPr lang="en-US" dirty="0" smtClean="0"/>
              <a:t>How do you think contactless payments work?</a:t>
            </a:r>
            <a:endParaRPr lang="en-US" dirty="0"/>
          </a:p>
        </p:txBody>
      </p:sp>
      <p:pic>
        <p:nvPicPr>
          <p:cNvPr id="1026" name="Picture 2" descr="Paying with a contactless credit car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83" y="2318485"/>
            <a:ext cx="4562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62461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3"/>
              </a:rPr>
              <a:t>https://www.imore.com/which-credit-cards-support-contactless-payment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06960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Contactless payments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Reader broadcasts RF energy. </a:t>
            </a:r>
          </a:p>
          <a:p>
            <a:pPr marL="514350" indent="-514350">
              <a:buAutoNum type="arabicPeriod"/>
            </a:pPr>
            <a:r>
              <a:rPr lang="en-US" dirty="0" smtClean="0"/>
              <a:t>That energy activates a chip on the card. </a:t>
            </a:r>
          </a:p>
          <a:p>
            <a:pPr marL="514350" indent="-514350">
              <a:buAutoNum type="arabicPeriod"/>
            </a:pPr>
            <a:r>
              <a:rPr lang="en-US" dirty="0" smtClean="0"/>
              <a:t>Reader sends an encryption key signed by the card issuers private key. </a:t>
            </a:r>
          </a:p>
          <a:p>
            <a:pPr marL="514350" indent="-514350">
              <a:buAutoNum type="arabicPeriod"/>
            </a:pPr>
            <a:r>
              <a:rPr lang="en-US" dirty="0" smtClean="0"/>
              <a:t>Card uses issuers public key to decrypt the encryption key. </a:t>
            </a:r>
          </a:p>
          <a:p>
            <a:pPr marL="514350" indent="-514350">
              <a:buAutoNum type="arabicPeriod"/>
            </a:pPr>
            <a:r>
              <a:rPr lang="en-US" dirty="0" smtClean="0"/>
              <a:t>Card uses decrypted encryption key to encrypt all future communication with reader</a:t>
            </a:r>
          </a:p>
          <a:p>
            <a:pPr marL="514350" indent="-514350">
              <a:buAutoNum type="arabicPeriod"/>
            </a:pPr>
            <a:r>
              <a:rPr lang="en-US" dirty="0" smtClean="0"/>
              <a:t>Reader sends transaction details (price, </a:t>
            </a:r>
            <a:r>
              <a:rPr lang="en-US" dirty="0" err="1" smtClean="0"/>
              <a:t>etc</a:t>
            </a:r>
            <a:r>
              <a:rPr lang="en-US" dirty="0" smtClean="0"/>
              <a:t>) to the card. </a:t>
            </a:r>
          </a:p>
          <a:p>
            <a:pPr marL="514350" indent="-514350">
              <a:buAutoNum type="arabicPeriod"/>
            </a:pPr>
            <a:r>
              <a:rPr lang="en-US" dirty="0" smtClean="0"/>
              <a:t>Card creates a message with the details (price) and card number.  Encrypts with card’s private key.  </a:t>
            </a:r>
          </a:p>
          <a:p>
            <a:pPr marL="514350" indent="-514350">
              <a:buAutoNum type="arabicPeriod"/>
            </a:pPr>
            <a:r>
              <a:rPr lang="en-US" dirty="0" smtClean="0"/>
              <a:t> Encrypted message forwarded by reader on to card issuer. </a:t>
            </a:r>
          </a:p>
          <a:p>
            <a:pPr marL="514350" indent="-514350">
              <a:buAutoNum type="arabicPeriod"/>
            </a:pPr>
            <a:r>
              <a:rPr lang="en-US" dirty="0" smtClean="0"/>
              <a:t>Card issuer uses the card’s public key to decrypt the transaction details and card number.  Card issuer accepts or declines the transaction. </a:t>
            </a:r>
          </a:p>
          <a:p>
            <a:pPr marL="514350" indent="-514350">
              <a:buAutoNum type="arabicPeriod"/>
            </a:pPr>
            <a:r>
              <a:rPr lang="en-US" dirty="0" smtClean="0"/>
              <a:t>If card issuer accepts, the issuer sends a receipt to the card reader.  </a:t>
            </a:r>
          </a:p>
          <a:p>
            <a:pPr marL="514350" indent="-514350">
              <a:buAutoNum type="arabicPeriod"/>
            </a:pPr>
            <a:r>
              <a:rPr lang="en-US" dirty="0" smtClean="0"/>
              <a:t>Reference numbers are generated and stored.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9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into Design of Everyday Things (DET). </a:t>
            </a:r>
          </a:p>
          <a:p>
            <a:r>
              <a:rPr lang="en-US" dirty="0" smtClean="0"/>
              <a:t>Look ahead to the unusable widget project. </a:t>
            </a:r>
          </a:p>
          <a:p>
            <a:r>
              <a:rPr lang="en-US" dirty="0" smtClean="0"/>
              <a:t>You’ll intentionally break one or more principles from DET </a:t>
            </a:r>
          </a:p>
          <a:p>
            <a:r>
              <a:rPr lang="en-US" dirty="0" smtClean="0"/>
              <a:t>You’ll demo the widget and say which principle you broke.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6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CS 456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book is about the</a:t>
            </a:r>
            <a:r>
              <a:rPr lang="en-US" baseline="0" dirty="0" smtClean="0"/>
              <a:t> design of everyday products—computational or not. </a:t>
            </a:r>
          </a:p>
          <a:p>
            <a:r>
              <a:rPr lang="en-US" baseline="0" dirty="0" smtClean="0"/>
              <a:t>Computation is drifting into everyday objects. </a:t>
            </a:r>
          </a:p>
          <a:p>
            <a:r>
              <a:rPr lang="en-US" baseline="0" dirty="0" smtClean="0"/>
              <a:t>How should we design interfaces for everyday objects which contain computation? </a:t>
            </a:r>
          </a:p>
          <a:p>
            <a:r>
              <a:rPr lang="en-US" baseline="0" dirty="0" smtClean="0"/>
              <a:t>And, on a different tack, What does it mean for the web</a:t>
            </a:r>
            <a:r>
              <a:rPr lang="en-US" dirty="0" smtClean="0"/>
              <a:t> and for mobile devices</a:t>
            </a:r>
            <a:r>
              <a:rPr lang="en-US" baseline="0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2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Unfindable</a:t>
            </a:r>
            <a:r>
              <a:rPr lang="en-US" baseline="0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don’t the things on the next slide work? </a:t>
            </a:r>
          </a:p>
          <a:p>
            <a:r>
              <a:rPr lang="en-US" dirty="0" smtClean="0"/>
              <a:t>Why can’t the user make</a:t>
            </a:r>
            <a:r>
              <a:rPr lang="en-US" baseline="0" dirty="0" smtClean="0"/>
              <a:t> these things work? </a:t>
            </a:r>
          </a:p>
          <a:p>
            <a:r>
              <a:rPr lang="en-US" baseline="0" dirty="0" smtClean="0"/>
              <a:t>Who’s fault is this?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0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0" y="0"/>
            <a:ext cx="10643139" cy="68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1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Discoverability and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possible to figure out which actions are possible? </a:t>
            </a:r>
          </a:p>
          <a:p>
            <a:r>
              <a:rPr lang="en-US" dirty="0" smtClean="0"/>
              <a:t>And where to perform those actions? </a:t>
            </a:r>
          </a:p>
          <a:p>
            <a:endParaRPr lang="en-US" dirty="0" smtClean="0"/>
          </a:p>
          <a:p>
            <a:r>
              <a:rPr lang="en-US" dirty="0" smtClean="0"/>
              <a:t>What does it all mean? </a:t>
            </a:r>
          </a:p>
          <a:p>
            <a:r>
              <a:rPr lang="en-US" dirty="0" smtClean="0"/>
              <a:t>How is it supposed</a:t>
            </a:r>
            <a:r>
              <a:rPr lang="en-US" baseline="0" dirty="0" smtClean="0"/>
              <a:t> to be used? </a:t>
            </a:r>
          </a:p>
          <a:p>
            <a:r>
              <a:rPr lang="en-US" baseline="0" dirty="0" smtClean="0"/>
              <a:t>What do all the different settings mean? </a:t>
            </a:r>
          </a:p>
          <a:p>
            <a:endParaRPr lang="en-US" dirty="0"/>
          </a:p>
          <a:p>
            <a:r>
              <a:rPr lang="en-US" baseline="0" dirty="0" smtClean="0"/>
              <a:t>In other</a:t>
            </a:r>
            <a:r>
              <a:rPr lang="en-US" dirty="0" smtClean="0"/>
              <a:t> works:  how does this work?  And what can it do for me? 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2233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Discoverability and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possible to figure out which actions are possible? </a:t>
            </a:r>
          </a:p>
          <a:p>
            <a:r>
              <a:rPr lang="en-US" dirty="0" smtClean="0"/>
              <a:t>And where to perform those actions? </a:t>
            </a:r>
          </a:p>
          <a:p>
            <a:endParaRPr lang="en-US" dirty="0" smtClean="0"/>
          </a:p>
          <a:p>
            <a:r>
              <a:rPr lang="en-US" dirty="0" smtClean="0"/>
              <a:t>What does it all mean? </a:t>
            </a:r>
          </a:p>
          <a:p>
            <a:r>
              <a:rPr lang="en-US" dirty="0" smtClean="0"/>
              <a:t>How is it supposed</a:t>
            </a:r>
            <a:r>
              <a:rPr lang="en-US" baseline="0" dirty="0" smtClean="0"/>
              <a:t> to be used? </a:t>
            </a:r>
          </a:p>
          <a:p>
            <a:r>
              <a:rPr lang="en-US" baseline="0" dirty="0" smtClean="0"/>
              <a:t>What do all the different settings mean? </a:t>
            </a:r>
          </a:p>
          <a:p>
            <a:endParaRPr lang="en-US" dirty="0"/>
          </a:p>
          <a:p>
            <a:r>
              <a:rPr lang="en-US" baseline="0" dirty="0" smtClean="0"/>
              <a:t>In other</a:t>
            </a:r>
            <a:r>
              <a:rPr lang="en-US" dirty="0" smtClean="0"/>
              <a:t> works:  how does this work?  And what can it do for me? </a:t>
            </a:r>
            <a:endParaRPr lang="en-US" baseline="0" dirty="0" smtClean="0"/>
          </a:p>
        </p:txBody>
      </p:sp>
      <p:sp>
        <p:nvSpPr>
          <p:cNvPr id="4" name="Freeform 3"/>
          <p:cNvSpPr/>
          <p:nvPr/>
        </p:nvSpPr>
        <p:spPr>
          <a:xfrm>
            <a:off x="6448567" y="2463421"/>
            <a:ext cx="1449865" cy="2879678"/>
          </a:xfrm>
          <a:custGeom>
            <a:avLst/>
            <a:gdLst>
              <a:gd name="connsiteX0" fmla="*/ 0 w 1449865"/>
              <a:gd name="connsiteY0" fmla="*/ 2879678 h 2879678"/>
              <a:gd name="connsiteX1" fmla="*/ 1344305 w 1449865"/>
              <a:gd name="connsiteY1" fmla="*/ 2306472 h 2879678"/>
              <a:gd name="connsiteX2" fmla="*/ 1289714 w 1449865"/>
              <a:gd name="connsiteY2" fmla="*/ 702860 h 2879678"/>
              <a:gd name="connsiteX3" fmla="*/ 702860 w 1449865"/>
              <a:gd name="connsiteY3" fmla="*/ 0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65" h="2879678">
                <a:moveTo>
                  <a:pt x="0" y="2879678"/>
                </a:moveTo>
                <a:cubicBezTo>
                  <a:pt x="564676" y="2774476"/>
                  <a:pt x="1129353" y="2669275"/>
                  <a:pt x="1344305" y="2306472"/>
                </a:cubicBezTo>
                <a:cubicBezTo>
                  <a:pt x="1559257" y="1943669"/>
                  <a:pt x="1396621" y="1087272"/>
                  <a:pt x="1289714" y="702860"/>
                </a:cubicBezTo>
                <a:cubicBezTo>
                  <a:pt x="1182807" y="318448"/>
                  <a:pt x="942833" y="159224"/>
                  <a:pt x="70286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879075" y="3454914"/>
            <a:ext cx="3629614" cy="1942776"/>
          </a:xfrm>
          <a:custGeom>
            <a:avLst/>
            <a:gdLst>
              <a:gd name="connsiteX0" fmla="*/ 3596185 w 3629614"/>
              <a:gd name="connsiteY0" fmla="*/ 1942776 h 1942776"/>
              <a:gd name="connsiteX1" fmla="*/ 3473355 w 3629614"/>
              <a:gd name="connsiteY1" fmla="*/ 762244 h 1942776"/>
              <a:gd name="connsiteX2" fmla="*/ 2367886 w 3629614"/>
              <a:gd name="connsiteY2" fmla="*/ 284573 h 1942776"/>
              <a:gd name="connsiteX3" fmla="*/ 689212 w 3629614"/>
              <a:gd name="connsiteY3" fmla="*/ 4793 h 1942776"/>
              <a:gd name="connsiteX4" fmla="*/ 0 w 3629614"/>
              <a:gd name="connsiteY4" fmla="*/ 134447 h 194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9614" h="1942776">
                <a:moveTo>
                  <a:pt x="3596185" y="1942776"/>
                </a:moveTo>
                <a:cubicBezTo>
                  <a:pt x="3637128" y="1490693"/>
                  <a:pt x="3678071" y="1038611"/>
                  <a:pt x="3473355" y="762244"/>
                </a:cubicBezTo>
                <a:cubicBezTo>
                  <a:pt x="3268639" y="485877"/>
                  <a:pt x="2831910" y="410815"/>
                  <a:pt x="2367886" y="284573"/>
                </a:cubicBezTo>
                <a:cubicBezTo>
                  <a:pt x="1903862" y="158331"/>
                  <a:pt x="1083860" y="29814"/>
                  <a:pt x="689212" y="4793"/>
                </a:cubicBezTo>
                <a:cubicBezTo>
                  <a:pt x="294564" y="-20228"/>
                  <a:pt x="147282" y="57109"/>
                  <a:pt x="0" y="13444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4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Dicoverability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Affordances </a:t>
            </a:r>
          </a:p>
          <a:p>
            <a:r>
              <a:rPr lang="en-US" dirty="0" smtClean="0"/>
              <a:t>Signifiers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Constraints</a:t>
            </a:r>
          </a:p>
          <a:p>
            <a:r>
              <a:rPr lang="en-US" baseline="0" dirty="0" smtClean="0"/>
              <a:t>Mappings</a:t>
            </a:r>
          </a:p>
          <a:p>
            <a:r>
              <a:rPr lang="en-US" baseline="0" dirty="0" smtClean="0"/>
              <a:t>Feedback </a:t>
            </a:r>
          </a:p>
          <a:p>
            <a:r>
              <a:rPr lang="en-US" baseline="0" dirty="0" smtClean="0"/>
              <a:t>Conceptual model of the system. </a:t>
            </a:r>
          </a:p>
        </p:txBody>
      </p:sp>
    </p:spTree>
    <p:extLst>
      <p:ext uri="{BB962C8B-B14F-4D97-AF65-F5344CB8AC3E}">
        <p14:creationId xmlns:p14="http://schemas.microsoft.com/office/powerpoint/2010/main" val="38846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883</Words>
  <Application>Microsoft Office PowerPoint</Application>
  <PresentationFormat>Widescreen</PresentationFormat>
  <Paragraphs>114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For CS 456</vt:lpstr>
      <vt:lpstr>Unfindable Objects</vt:lpstr>
      <vt:lpstr>D</vt:lpstr>
      <vt:lpstr>Discoverability and Understanding</vt:lpstr>
      <vt:lpstr>Discoverability and Understanding</vt:lpstr>
      <vt:lpstr>Dicoverability</vt:lpstr>
      <vt:lpstr>Affordances</vt:lpstr>
      <vt:lpstr>Examples</vt:lpstr>
      <vt:lpstr>Hidden Affordances</vt:lpstr>
      <vt:lpstr>Misappropriation of “affordance”</vt:lpstr>
      <vt:lpstr>Signifiers</vt:lpstr>
      <vt:lpstr>When Signifiers Fail  </vt:lpstr>
      <vt:lpstr>Focusing on signifiers</vt:lpstr>
      <vt:lpstr>Mapping</vt:lpstr>
      <vt:lpstr>Mappings on a stove  </vt:lpstr>
      <vt:lpstr>Constraints</vt:lpstr>
      <vt:lpstr>Feedback </vt:lpstr>
      <vt:lpstr>Conceptual Models</vt:lpstr>
      <vt:lpstr>PowerPoint Presentation</vt:lpstr>
      <vt:lpstr>PowerPoint Presentation</vt:lpstr>
      <vt:lpstr>Example: </vt:lpstr>
      <vt:lpstr>How do you think contactless payments work?</vt:lpstr>
      <vt:lpstr>Contactless payments in a nutshell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Jones</dc:creator>
  <cp:lastModifiedBy>Michael Jones</cp:lastModifiedBy>
  <cp:revision>12</cp:revision>
  <dcterms:created xsi:type="dcterms:W3CDTF">2020-02-04T17:51:23Z</dcterms:created>
  <dcterms:modified xsi:type="dcterms:W3CDTF">2021-02-24T18:49:57Z</dcterms:modified>
</cp:coreProperties>
</file>