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8404800" cy="32918400"/>
  <p:notesSz cx="6715125" cy="923925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034">
          <p15:clr>
            <a:srgbClr val="A4A3A4"/>
          </p15:clr>
        </p15:guide>
        <p15:guide id="2" orient="horz" pos="20196">
          <p15:clr>
            <a:srgbClr val="A4A3A4"/>
          </p15:clr>
        </p15:guide>
        <p15:guide id="3" orient="horz" pos="2148">
          <p15:clr>
            <a:srgbClr val="A4A3A4"/>
          </p15:clr>
        </p15:guide>
        <p15:guide id="4" pos="12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C4978-1BF1-0AE3-26FC-17F84A97D17F}" v="8" dt="2023-03-07T10:35:38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80" autoAdjust="0"/>
    <p:restoredTop sz="94660"/>
  </p:normalViewPr>
  <p:slideViewPr>
    <p:cSldViewPr snapToGrid="0" showGuides="1">
      <p:cViewPr>
        <p:scale>
          <a:sx n="28" d="100"/>
          <a:sy n="28" d="100"/>
        </p:scale>
        <p:origin x="1872" y="-720"/>
      </p:cViewPr>
      <p:guideLst>
        <p:guide orient="horz" pos="5034"/>
        <p:guide orient="horz" pos="20196"/>
        <p:guide orient="horz" pos="2148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36675" y="692150"/>
            <a:ext cx="4043363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F988C1-CF1B-4760-98E2-A0BA1B501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008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621684-0133-42C8-B98A-0C650264A543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47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6" name="Object 12"/>
          <p:cNvGraphicFramePr>
            <a:graphicFrameLocks noChangeAspect="1"/>
          </p:cNvGraphicFramePr>
          <p:nvPr userDrawn="1"/>
        </p:nvGraphicFramePr>
        <p:xfrm>
          <a:off x="31337250" y="32385000"/>
          <a:ext cx="5915025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8828280" imgH="313200" progId="CorelDRAW.Graphic.13">
                  <p:embed/>
                </p:oleObj>
              </mc:Choice>
              <mc:Fallback>
                <p:oleObj name="CorelDRAW" r:id="rId3" imgW="8828280" imgH="313200" progId="CorelDRAW.Graphic.1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0" y="32385000"/>
                        <a:ext cx="5915025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AutoShape 13"/>
          <p:cNvSpPr>
            <a:spLocks noChangeArrowheads="1"/>
          </p:cNvSpPr>
          <p:nvPr userDrawn="1"/>
        </p:nvSpPr>
        <p:spPr bwMode="auto">
          <a:xfrm>
            <a:off x="28736925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AutoShape 14"/>
          <p:cNvSpPr>
            <a:spLocks noChangeArrowheads="1"/>
          </p:cNvSpPr>
          <p:nvPr userDrawn="1"/>
        </p:nvSpPr>
        <p:spPr bwMode="auto">
          <a:xfrm>
            <a:off x="9934575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AutoShape 15"/>
          <p:cNvSpPr>
            <a:spLocks noChangeArrowheads="1"/>
          </p:cNvSpPr>
          <p:nvPr userDrawn="1"/>
        </p:nvSpPr>
        <p:spPr bwMode="auto">
          <a:xfrm>
            <a:off x="19335750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AutoShape 16"/>
          <p:cNvSpPr>
            <a:spLocks noChangeArrowheads="1"/>
          </p:cNvSpPr>
          <p:nvPr userDrawn="1"/>
        </p:nvSpPr>
        <p:spPr bwMode="auto">
          <a:xfrm>
            <a:off x="533400" y="6096000"/>
            <a:ext cx="9067800" cy="2598420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Arial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svg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3064"/>
            </a:gs>
            <a:gs pos="50000">
              <a:srgbClr val="EAEAEA"/>
            </a:gs>
            <a:gs pos="100000">
              <a:srgbClr val="00306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Text Box 51"/>
          <p:cNvSpPr txBox="1">
            <a:spLocks noChangeArrowheads="1"/>
          </p:cNvSpPr>
          <p:nvPr/>
        </p:nvSpPr>
        <p:spPr bwMode="auto">
          <a:xfrm>
            <a:off x="10125075" y="6273800"/>
            <a:ext cx="865822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Methods</a:t>
            </a:r>
          </a:p>
        </p:txBody>
      </p:sp>
      <p:sp>
        <p:nvSpPr>
          <p:cNvPr id="2100" name="Text Box 52"/>
          <p:cNvSpPr txBox="1">
            <a:spLocks noChangeArrowheads="1"/>
          </p:cNvSpPr>
          <p:nvPr/>
        </p:nvSpPr>
        <p:spPr bwMode="auto">
          <a:xfrm>
            <a:off x="28822650" y="6273800"/>
            <a:ext cx="8772525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Conclusions</a:t>
            </a:r>
          </a:p>
        </p:txBody>
      </p:sp>
      <p:sp>
        <p:nvSpPr>
          <p:cNvPr id="2101" name="AutoShape 53"/>
          <p:cNvSpPr>
            <a:spLocks noChangeArrowheads="1"/>
          </p:cNvSpPr>
          <p:nvPr/>
        </p:nvSpPr>
        <p:spPr bwMode="auto">
          <a:xfrm>
            <a:off x="685800" y="381000"/>
            <a:ext cx="36850638" cy="5257800"/>
          </a:xfrm>
          <a:prstGeom prst="roundRect">
            <a:avLst>
              <a:gd name="adj" fmla="val 10870"/>
            </a:avLst>
          </a:prstGeom>
          <a:gradFill rotWithShape="1">
            <a:gsLst>
              <a:gs pos="0">
                <a:srgbClr val="A7C4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102" name="Text Box 54"/>
          <p:cNvSpPr txBox="1">
            <a:spLocks noChangeArrowheads="1"/>
          </p:cNvSpPr>
          <p:nvPr/>
        </p:nvSpPr>
        <p:spPr bwMode="auto">
          <a:xfrm>
            <a:off x="1272381" y="1302810"/>
            <a:ext cx="35860038" cy="333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500" b="1" dirty="0"/>
              <a:t>Analysis of BP1 data</a:t>
            </a:r>
          </a:p>
          <a:p>
            <a:pPr algn="ctr"/>
            <a:r>
              <a:rPr lang="en-US" altLang="en-US" b="1" dirty="0"/>
              <a:t>Heeyeon Yoon</a:t>
            </a:r>
          </a:p>
        </p:txBody>
      </p:sp>
      <p:sp>
        <p:nvSpPr>
          <p:cNvPr id="2104" name="Text Box 56"/>
          <p:cNvSpPr txBox="1">
            <a:spLocks noChangeArrowheads="1"/>
          </p:cNvSpPr>
          <p:nvPr/>
        </p:nvSpPr>
        <p:spPr bwMode="auto">
          <a:xfrm>
            <a:off x="838200" y="13006179"/>
            <a:ext cx="8875051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600" b="1" i="1" dirty="0"/>
              <a:t>Figure 1: Rates of individuals with HYP for each Gender</a:t>
            </a:r>
          </a:p>
        </p:txBody>
      </p:sp>
      <p:sp>
        <p:nvSpPr>
          <p:cNvPr id="2107" name="Text Box 59"/>
          <p:cNvSpPr txBox="1">
            <a:spLocks noChangeArrowheads="1"/>
          </p:cNvSpPr>
          <p:nvPr/>
        </p:nvSpPr>
        <p:spPr bwMode="auto">
          <a:xfrm>
            <a:off x="28979868" y="23644837"/>
            <a:ext cx="83058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6500" dirty="0"/>
              <a:t>References</a:t>
            </a:r>
          </a:p>
        </p:txBody>
      </p:sp>
      <p:sp>
        <p:nvSpPr>
          <p:cNvPr id="2110" name="Text Box 62"/>
          <p:cNvSpPr txBox="1">
            <a:spLocks noChangeArrowheads="1"/>
          </p:cNvSpPr>
          <p:nvPr/>
        </p:nvSpPr>
        <p:spPr bwMode="auto">
          <a:xfrm>
            <a:off x="28982126" y="25035600"/>
            <a:ext cx="8649284" cy="681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170" tIns="30584" rIns="61170" bIns="30584">
            <a:spAutoFit/>
          </a:bodyPr>
          <a:lstStyle>
            <a:lvl1pPr marL="342900" indent="-342900" algn="l" defTabSz="612775">
              <a:defRPr>
                <a:solidFill>
                  <a:schemeClr val="tx1"/>
                </a:solidFill>
                <a:latin typeface="Arial" charset="0"/>
              </a:defRPr>
            </a:lvl1pPr>
            <a:lvl2pPr marL="649288" indent="-342900" algn="l" defTabSz="612775">
              <a:defRPr>
                <a:solidFill>
                  <a:schemeClr val="tx1"/>
                </a:solidFill>
                <a:latin typeface="Arial" charset="0"/>
              </a:defRPr>
            </a:lvl2pPr>
            <a:lvl3pPr marL="955675" indent="-342900" algn="l" defTabSz="612775">
              <a:defRPr>
                <a:solidFill>
                  <a:schemeClr val="tx1"/>
                </a:solidFill>
                <a:latin typeface="Arial" charset="0"/>
              </a:defRPr>
            </a:lvl3pPr>
            <a:lvl4pPr marL="1258888" indent="-342900" algn="l" defTabSz="612775">
              <a:defRPr>
                <a:solidFill>
                  <a:schemeClr val="tx1"/>
                </a:solidFill>
                <a:latin typeface="Arial" charset="0"/>
              </a:defRPr>
            </a:lvl4pPr>
            <a:lvl5pPr marL="1565275" indent="-342900" algn="l" defTabSz="612775">
              <a:defRPr>
                <a:solidFill>
                  <a:schemeClr val="tx1"/>
                </a:solidFill>
                <a:latin typeface="Arial" charset="0"/>
              </a:defRPr>
            </a:lvl5pPr>
            <a:lvl6pPr marL="2022475" indent="-3429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479675" indent="-3429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936875" indent="-3429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394075" indent="-342900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IE" sz="2200" dirty="0">
                <a:effectLst/>
                <a:latin typeface="Times New Roman" panose="02020603050405020304" pitchFamily="18" charset="0"/>
              </a:rPr>
              <a:t>Kumari, K. and Yadav, S. (2018). Linear Regression Analysis Study. </a:t>
            </a:r>
            <a:r>
              <a:rPr lang="en-IE" sz="2200" i="1" dirty="0">
                <a:effectLst/>
                <a:latin typeface="Times New Roman" panose="02020603050405020304" pitchFamily="18" charset="0"/>
              </a:rPr>
              <a:t>Journal of the Practice of Cardiovascular Sciences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, 4(1), pp.33–36. 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doi:https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://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doi.org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/10.4103/jpcs.jpcs_8_18.</a:t>
            </a: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endParaRPr lang="en-IE" sz="2200" dirty="0">
              <a:effectLst/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IE" sz="2200" dirty="0" err="1">
                <a:effectLst/>
                <a:latin typeface="Times New Roman" panose="02020603050405020304" pitchFamily="18" charset="0"/>
              </a:rPr>
              <a:t>Oja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, H. (1983). Descriptive statistics for multivariate distributions. </a:t>
            </a:r>
            <a:r>
              <a:rPr lang="en-IE" sz="2200" i="1" dirty="0">
                <a:effectLst/>
                <a:latin typeface="Times New Roman" panose="02020603050405020304" pitchFamily="18" charset="0"/>
              </a:rPr>
              <a:t>Statistics &amp; Probability Letters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, 1(6), pp.327–332. 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doi:https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://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doi.org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/10.1016/0167-7152(83)90054-8.</a:t>
            </a: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endParaRPr lang="en-IE" sz="2200" dirty="0">
              <a:effectLst/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IE" sz="2200" dirty="0" err="1">
                <a:effectLst/>
                <a:latin typeface="Times New Roman" panose="02020603050405020304" pitchFamily="18" charset="0"/>
              </a:rPr>
              <a:t>Omvik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, P. (1996). How smoking affects blood pressure. </a:t>
            </a:r>
            <a:r>
              <a:rPr lang="en-IE" sz="2200" i="1" dirty="0">
                <a:effectLst/>
                <a:latin typeface="Times New Roman" panose="02020603050405020304" pitchFamily="18" charset="0"/>
              </a:rPr>
              <a:t>Blood Pressure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, [online] 5(2), pp.71–77. 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doi:https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://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doi.org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/10.3109/08037059609062111.</a:t>
            </a: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endParaRPr lang="en-IE" sz="2200" dirty="0">
              <a:effectLst/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IE" sz="2200" dirty="0" err="1">
                <a:effectLst/>
                <a:latin typeface="Times New Roman" panose="02020603050405020304" pitchFamily="18" charset="0"/>
              </a:rPr>
              <a:t>Primatesta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, P., 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Falaschetti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, E., Gupta, S., G. Marmot, M. and R. Poulter, N. (2001). Association Between Smoking and Blood Pressure. </a:t>
            </a:r>
            <a:r>
              <a:rPr lang="en-IE" sz="2200" i="1" dirty="0">
                <a:effectLst/>
                <a:latin typeface="Times New Roman" panose="02020603050405020304" pitchFamily="18" charset="0"/>
              </a:rPr>
              <a:t>Hypertension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, [online] 37(2), pp.187–193. Available at: https://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www.ahajournals.org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/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doi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/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epub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/10.1161/01.HYP.37.2.187 [Accessed 21 Aug. 2000].</a:t>
            </a: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endParaRPr lang="en-IE" sz="2200" dirty="0">
              <a:effectLst/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r>
              <a:rPr lang="en-IE" sz="2200" dirty="0">
                <a:effectLst/>
                <a:latin typeface="Times New Roman" panose="02020603050405020304" pitchFamily="18" charset="0"/>
              </a:rPr>
              <a:t>Wilhelmsen, L. (1996). Smoking and Blood Pressure. </a:t>
            </a:r>
            <a:r>
              <a:rPr lang="en-IE" sz="2200" i="1" dirty="0">
                <a:effectLst/>
                <a:latin typeface="Times New Roman" panose="02020603050405020304" pitchFamily="18" charset="0"/>
              </a:rPr>
              <a:t>Blood Pressure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, 5(2), pp.69–70. 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doi:https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://</a:t>
            </a:r>
            <a:r>
              <a:rPr lang="en-IE" sz="2200" dirty="0" err="1">
                <a:effectLst/>
                <a:latin typeface="Times New Roman" panose="02020603050405020304" pitchFamily="18" charset="0"/>
              </a:rPr>
              <a:t>doi.org</a:t>
            </a:r>
            <a:r>
              <a:rPr lang="en-IE" sz="2200" dirty="0">
                <a:effectLst/>
                <a:latin typeface="Times New Roman" panose="02020603050405020304" pitchFamily="18" charset="0"/>
              </a:rPr>
              <a:t>/10.3109/08037059609062110.</a:t>
            </a:r>
          </a:p>
          <a:p>
            <a:pPr eaLnBrk="0" hangingPunct="0">
              <a:lnSpc>
                <a:spcPct val="95000"/>
              </a:lnSpc>
              <a:buFont typeface="Symbol" pitchFamily="18" charset="2"/>
              <a:buAutoNum type="arabicPeriod"/>
            </a:pPr>
            <a:endParaRPr lang="en-US" altLang="en-US" sz="2200" b="1" dirty="0">
              <a:latin typeface="Times New Roman" pitchFamily="18" charset="0"/>
            </a:endParaRPr>
          </a:p>
        </p:txBody>
      </p:sp>
      <p:sp>
        <p:nvSpPr>
          <p:cNvPr id="2113" name="Text Box 65"/>
          <p:cNvSpPr txBox="1">
            <a:spLocks noChangeArrowheads="1"/>
          </p:cNvSpPr>
          <p:nvPr/>
        </p:nvSpPr>
        <p:spPr bwMode="auto">
          <a:xfrm>
            <a:off x="838200" y="6267450"/>
            <a:ext cx="840105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/>
              <a:t>Introduction</a:t>
            </a:r>
          </a:p>
        </p:txBody>
      </p:sp>
      <p:sp>
        <p:nvSpPr>
          <p:cNvPr id="2114" name="Text Box 66"/>
          <p:cNvSpPr txBox="1">
            <a:spLocks noChangeArrowheads="1"/>
          </p:cNvSpPr>
          <p:nvPr/>
        </p:nvSpPr>
        <p:spPr bwMode="auto">
          <a:xfrm>
            <a:off x="19573875" y="6273800"/>
            <a:ext cx="85725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EB108-EB29-46C0-9AEE-2EC3438F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61" y="685800"/>
            <a:ext cx="4876455" cy="4589604"/>
          </a:xfrm>
          <a:prstGeom prst="rect">
            <a:avLst/>
          </a:prstGeom>
        </p:spPr>
      </p:pic>
      <p:sp>
        <p:nvSpPr>
          <p:cNvPr id="21" name="Text Box 61">
            <a:extLst>
              <a:ext uri="{FF2B5EF4-FFF2-40B4-BE49-F238E27FC236}">
                <a16:creationId xmlns:a16="http://schemas.microsoft.com/office/drawing/2014/main" id="{CCF41786-A8BD-4ED3-A192-A25FC611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060" y="14578100"/>
            <a:ext cx="8650463" cy="123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170" tIns="30584" rIns="61170" bIns="30584">
            <a:spAutoFit/>
          </a:bodyPr>
          <a:lstStyle>
            <a:lvl1pPr algn="l" defTabSz="612775">
              <a:defRPr>
                <a:solidFill>
                  <a:schemeClr val="tx1"/>
                </a:solidFill>
                <a:latin typeface="Arial" charset="0"/>
              </a:defRPr>
            </a:lvl1pPr>
            <a:lvl2pPr marL="306388" algn="l" defTabSz="612775">
              <a:defRPr>
                <a:solidFill>
                  <a:schemeClr val="tx1"/>
                </a:solidFill>
                <a:latin typeface="Arial" charset="0"/>
              </a:defRPr>
            </a:lvl2pPr>
            <a:lvl3pPr marL="612775" algn="l" defTabSz="612775">
              <a:defRPr>
                <a:solidFill>
                  <a:schemeClr val="tx1"/>
                </a:solidFill>
                <a:latin typeface="Arial" charset="0"/>
              </a:defRPr>
            </a:lvl3pPr>
            <a:lvl4pPr marL="915988" algn="l" defTabSz="612775">
              <a:defRPr>
                <a:solidFill>
                  <a:schemeClr val="tx1"/>
                </a:solidFill>
                <a:latin typeface="Arial" charset="0"/>
              </a:defRPr>
            </a:lvl4pPr>
            <a:lvl5pPr marL="1222375" algn="l" defTabSz="612775">
              <a:defRPr>
                <a:solidFill>
                  <a:schemeClr val="tx1"/>
                </a:solidFill>
                <a:latin typeface="Arial" charset="0"/>
              </a:defRPr>
            </a:lvl5pPr>
            <a:lvl6pPr marL="16795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1367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939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0511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US" altLang="en-US" sz="4000" dirty="0">
                <a:latin typeface="Times New Roman" pitchFamily="18" charset="0"/>
              </a:rPr>
              <a:t>HYP levels were approximately 11% higher in females compared to males</a:t>
            </a:r>
          </a:p>
        </p:txBody>
      </p:sp>
      <p:sp>
        <p:nvSpPr>
          <p:cNvPr id="23" name="Text Box 61">
            <a:extLst>
              <a:ext uri="{FF2B5EF4-FFF2-40B4-BE49-F238E27FC236}">
                <a16:creationId xmlns:a16="http://schemas.microsoft.com/office/drawing/2014/main" id="{8687EAAA-CF87-4B84-8142-DFED6295C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31" y="22672503"/>
            <a:ext cx="8875051" cy="123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170" tIns="30584" rIns="61170" bIns="30584">
            <a:spAutoFit/>
          </a:bodyPr>
          <a:lstStyle>
            <a:lvl1pPr algn="l" defTabSz="612775">
              <a:defRPr>
                <a:solidFill>
                  <a:schemeClr val="tx1"/>
                </a:solidFill>
                <a:latin typeface="Arial" charset="0"/>
              </a:defRPr>
            </a:lvl1pPr>
            <a:lvl2pPr marL="306388" algn="l" defTabSz="612775">
              <a:defRPr>
                <a:solidFill>
                  <a:schemeClr val="tx1"/>
                </a:solidFill>
                <a:latin typeface="Arial" charset="0"/>
              </a:defRPr>
            </a:lvl2pPr>
            <a:lvl3pPr marL="612775" algn="l" defTabSz="612775">
              <a:defRPr>
                <a:solidFill>
                  <a:schemeClr val="tx1"/>
                </a:solidFill>
                <a:latin typeface="Arial" charset="0"/>
              </a:defRPr>
            </a:lvl3pPr>
            <a:lvl4pPr marL="915988" algn="l" defTabSz="612775">
              <a:defRPr>
                <a:solidFill>
                  <a:schemeClr val="tx1"/>
                </a:solidFill>
                <a:latin typeface="Arial" charset="0"/>
              </a:defRPr>
            </a:lvl4pPr>
            <a:lvl5pPr marL="1222375" algn="l" defTabSz="612775">
              <a:defRPr>
                <a:solidFill>
                  <a:schemeClr val="tx1"/>
                </a:solidFill>
                <a:latin typeface="Arial" charset="0"/>
              </a:defRPr>
            </a:lvl5pPr>
            <a:lvl6pPr marL="16795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1367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939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0511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US" altLang="en-US" sz="4000" dirty="0">
                <a:latin typeface="Times New Roman" pitchFamily="18" charset="0"/>
              </a:rPr>
              <a:t>Females tended to smoke more cigarettes per day on average than males</a:t>
            </a:r>
            <a:endParaRPr lang="en-US" altLang="en-US" sz="4000" b="1" dirty="0">
              <a:latin typeface="Times New Roman" pitchFamily="18" charset="0"/>
            </a:endParaRPr>
          </a:p>
        </p:txBody>
      </p:sp>
      <p:sp>
        <p:nvSpPr>
          <p:cNvPr id="24" name="Text Box 56">
            <a:extLst>
              <a:ext uri="{FF2B5EF4-FFF2-40B4-BE49-F238E27FC236}">
                <a16:creationId xmlns:a16="http://schemas.microsoft.com/office/drawing/2014/main" id="{F6FE8426-2DFD-4F75-BD38-6D330ECA5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582" y="15550143"/>
            <a:ext cx="88750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600" b="1" i="1" dirty="0"/>
              <a:t>Figure 4: A Scatterplot Matrix for comparative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511A6-9AED-4715-98F1-8056D9C3D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6923" y="801130"/>
            <a:ext cx="4876455" cy="4474274"/>
          </a:xfrm>
          <a:prstGeom prst="rect">
            <a:avLst/>
          </a:prstGeom>
        </p:spPr>
      </p:pic>
      <p:sp>
        <p:nvSpPr>
          <p:cNvPr id="29" name="Text Box 61">
            <a:extLst>
              <a:ext uri="{FF2B5EF4-FFF2-40B4-BE49-F238E27FC236}">
                <a16:creationId xmlns:a16="http://schemas.microsoft.com/office/drawing/2014/main" id="{CDFBD473-4C72-43AB-A44E-FD0DC3BE4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1285" y="29517169"/>
            <a:ext cx="8539955" cy="2431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170" tIns="30584" rIns="61170" bIns="30584">
            <a:spAutoFit/>
          </a:bodyPr>
          <a:lstStyle>
            <a:lvl1pPr algn="l" defTabSz="612775">
              <a:defRPr>
                <a:solidFill>
                  <a:schemeClr val="tx1"/>
                </a:solidFill>
                <a:latin typeface="Arial" charset="0"/>
              </a:defRPr>
            </a:lvl1pPr>
            <a:lvl2pPr marL="306388" algn="l" defTabSz="612775">
              <a:defRPr>
                <a:solidFill>
                  <a:schemeClr val="tx1"/>
                </a:solidFill>
                <a:latin typeface="Arial" charset="0"/>
              </a:defRPr>
            </a:lvl2pPr>
            <a:lvl3pPr marL="612775" algn="l" defTabSz="612775">
              <a:defRPr>
                <a:solidFill>
                  <a:schemeClr val="tx1"/>
                </a:solidFill>
                <a:latin typeface="Arial" charset="0"/>
              </a:defRPr>
            </a:lvl3pPr>
            <a:lvl4pPr marL="915988" algn="l" defTabSz="612775">
              <a:defRPr>
                <a:solidFill>
                  <a:schemeClr val="tx1"/>
                </a:solidFill>
                <a:latin typeface="Arial" charset="0"/>
              </a:defRPr>
            </a:lvl4pPr>
            <a:lvl5pPr marL="1222375" algn="l" defTabSz="612775">
              <a:defRPr>
                <a:solidFill>
                  <a:schemeClr val="tx1"/>
                </a:solidFill>
                <a:latin typeface="Arial" charset="0"/>
              </a:defRPr>
            </a:lvl5pPr>
            <a:lvl6pPr marL="16795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1367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939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0511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US" altLang="en-US" sz="4000" dirty="0">
                <a:latin typeface="Times New Roman" pitchFamily="18" charset="0"/>
              </a:rPr>
              <a:t>Individuals with higher BMIs tended to have more positive BP diagnosis on average</a:t>
            </a:r>
            <a:endParaRPr lang="en-US" altLang="en-US" sz="4000" b="1" dirty="0">
              <a:latin typeface="Times New Roman" pitchFamily="18" charset="0"/>
            </a:endParaRPr>
          </a:p>
          <a:p>
            <a:pPr eaLnBrk="0" hangingPunct="0"/>
            <a:endParaRPr lang="en-US" altLang="en-US" sz="4000" dirty="0">
              <a:latin typeface="Times New Roman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BAC9D4-7CDC-0624-5207-C181C6D65A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47" t="7299" r="21381" b="4582"/>
          <a:stretch/>
        </p:blipFill>
        <p:spPr>
          <a:xfrm>
            <a:off x="740040" y="7731818"/>
            <a:ext cx="4301287" cy="525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481264-834B-CF63-512D-AE1AADCF16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548" t="7803" r="20133" b="9279"/>
          <a:stretch/>
        </p:blipFill>
        <p:spPr>
          <a:xfrm>
            <a:off x="4940565" y="7761693"/>
            <a:ext cx="4522126" cy="4981928"/>
          </a:xfrm>
          <a:prstGeom prst="rect">
            <a:avLst/>
          </a:prstGeom>
        </p:spPr>
      </p:pic>
      <p:sp>
        <p:nvSpPr>
          <p:cNvPr id="16" name="Text Box 56">
            <a:extLst>
              <a:ext uri="{FF2B5EF4-FFF2-40B4-BE49-F238E27FC236}">
                <a16:creationId xmlns:a16="http://schemas.microsoft.com/office/drawing/2014/main" id="{EF8535E8-E1CC-3525-1478-38970C373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036045"/>
            <a:ext cx="8825641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600" b="1" i="1" dirty="0"/>
              <a:t>Figure 2</a:t>
            </a:r>
            <a:r>
              <a:rPr lang="ko-KR" altLang="en-US" sz="4600" b="1" i="1" dirty="0"/>
              <a:t> </a:t>
            </a:r>
            <a:r>
              <a:rPr lang="en-US" altLang="ko-KR" sz="4600" b="1" i="1" dirty="0"/>
              <a:t>:</a:t>
            </a:r>
            <a:r>
              <a:rPr lang="ko-KR" altLang="en-US" sz="4600" b="1" i="1" dirty="0"/>
              <a:t> </a:t>
            </a:r>
            <a:r>
              <a:rPr lang="en-US" altLang="ko-KR" sz="4600" b="1" i="1" dirty="0"/>
              <a:t>Cigarette consumption by gender</a:t>
            </a:r>
            <a:endParaRPr lang="en-US" altLang="en-US" sz="4600" b="1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BE08E09-30E9-5ED7-36A6-0FF123F30A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62" b="5665"/>
          <a:stretch/>
        </p:blipFill>
        <p:spPr>
          <a:xfrm>
            <a:off x="19484044" y="8234078"/>
            <a:ext cx="8808310" cy="571009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C12ABC7-A71F-081A-3F5C-C8BBA104CA8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689" t="1985" r="18516" b="4782"/>
          <a:stretch/>
        </p:blipFill>
        <p:spPr>
          <a:xfrm>
            <a:off x="1614595" y="24303727"/>
            <a:ext cx="6911172" cy="4148124"/>
          </a:xfrm>
          <a:prstGeom prst="rect">
            <a:avLst/>
          </a:prstGeom>
        </p:spPr>
      </p:pic>
      <p:sp>
        <p:nvSpPr>
          <p:cNvPr id="58" name="Text Box 56">
            <a:extLst>
              <a:ext uri="{FF2B5EF4-FFF2-40B4-BE49-F238E27FC236}">
                <a16:creationId xmlns:a16="http://schemas.microsoft.com/office/drawing/2014/main" id="{04A19542-1406-19C2-63BF-65E0B5083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54" y="28561523"/>
            <a:ext cx="839649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600" b="1" i="1" dirty="0"/>
              <a:t>Figure 3 : Average HYP &amp; BP diagnosis by daily cigarette consumption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E26158E-AEDF-06C3-851F-C932427AD3B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739" t="4469" r="18591" b="2981"/>
          <a:stretch/>
        </p:blipFill>
        <p:spPr>
          <a:xfrm>
            <a:off x="28979868" y="8273907"/>
            <a:ext cx="8586732" cy="600405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A6B1530-0D03-D34E-4C6C-69EDDABFC9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36338" y="8715807"/>
            <a:ext cx="8817738" cy="603860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39333E1-ECD9-D7C9-43C8-0D9CBD77BA7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935" t="2334" r="1567" b="3408"/>
          <a:stretch/>
        </p:blipFill>
        <p:spPr>
          <a:xfrm>
            <a:off x="10145624" y="21139988"/>
            <a:ext cx="8708452" cy="5126653"/>
          </a:xfrm>
          <a:prstGeom prst="rect">
            <a:avLst/>
          </a:prstGeom>
        </p:spPr>
      </p:pic>
      <p:sp>
        <p:nvSpPr>
          <p:cNvPr id="20" name="Text Box 61">
            <a:extLst>
              <a:ext uri="{FF2B5EF4-FFF2-40B4-BE49-F238E27FC236}">
                <a16:creationId xmlns:a16="http://schemas.microsoft.com/office/drawing/2014/main" id="{26DFECBB-6254-A007-603B-907DD9AF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02" y="30777514"/>
            <a:ext cx="8875051" cy="1231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170" tIns="30584" rIns="61170" bIns="30584">
            <a:spAutoFit/>
          </a:bodyPr>
          <a:lstStyle>
            <a:lvl1pPr algn="l" defTabSz="612775">
              <a:defRPr>
                <a:solidFill>
                  <a:schemeClr val="tx1"/>
                </a:solidFill>
                <a:latin typeface="Arial" charset="0"/>
              </a:defRPr>
            </a:lvl1pPr>
            <a:lvl2pPr marL="306388" algn="l" defTabSz="612775">
              <a:defRPr>
                <a:solidFill>
                  <a:schemeClr val="tx1"/>
                </a:solidFill>
                <a:latin typeface="Arial" charset="0"/>
              </a:defRPr>
            </a:lvl2pPr>
            <a:lvl3pPr marL="612775" algn="l" defTabSz="612775">
              <a:defRPr>
                <a:solidFill>
                  <a:schemeClr val="tx1"/>
                </a:solidFill>
                <a:latin typeface="Arial" charset="0"/>
              </a:defRPr>
            </a:lvl3pPr>
            <a:lvl4pPr marL="915988" algn="l" defTabSz="612775">
              <a:defRPr>
                <a:solidFill>
                  <a:schemeClr val="tx1"/>
                </a:solidFill>
                <a:latin typeface="Arial" charset="0"/>
              </a:defRPr>
            </a:lvl4pPr>
            <a:lvl5pPr marL="1222375" algn="l" defTabSz="612775">
              <a:defRPr>
                <a:solidFill>
                  <a:schemeClr val="tx1"/>
                </a:solidFill>
                <a:latin typeface="Arial" charset="0"/>
              </a:defRPr>
            </a:lvl5pPr>
            <a:lvl6pPr marL="16795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1367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939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0511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IE" sz="4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proportional relationship between HYP and BP diagnosis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56">
            <a:extLst>
              <a:ext uri="{FF2B5EF4-FFF2-40B4-BE49-F238E27FC236}">
                <a16:creationId xmlns:a16="http://schemas.microsoft.com/office/drawing/2014/main" id="{E1259F38-A6BF-95F4-687B-8704A547D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7310" y="27037132"/>
            <a:ext cx="876524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600" b="1" i="1" dirty="0"/>
              <a:t>Figure 5: Average BMI according to the results of BP diagnosis </a:t>
            </a:r>
          </a:p>
        </p:txBody>
      </p:sp>
      <p:sp>
        <p:nvSpPr>
          <p:cNvPr id="25" name="Text Box 61">
            <a:extLst>
              <a:ext uri="{FF2B5EF4-FFF2-40B4-BE49-F238E27FC236}">
                <a16:creationId xmlns:a16="http://schemas.microsoft.com/office/drawing/2014/main" id="{1C324FAC-8885-6C4B-6BCF-9BFF13CB6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068" y="17322294"/>
            <a:ext cx="8765250" cy="240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170" tIns="30584" rIns="61170" bIns="30584">
            <a:spAutoFit/>
          </a:bodyPr>
          <a:lstStyle>
            <a:lvl1pPr algn="l" defTabSz="612775">
              <a:defRPr>
                <a:solidFill>
                  <a:schemeClr val="tx1"/>
                </a:solidFill>
                <a:latin typeface="Arial" charset="0"/>
              </a:defRPr>
            </a:lvl1pPr>
            <a:lvl2pPr marL="306388" algn="l" defTabSz="612775">
              <a:defRPr>
                <a:solidFill>
                  <a:schemeClr val="tx1"/>
                </a:solidFill>
                <a:latin typeface="Arial" charset="0"/>
              </a:defRPr>
            </a:lvl2pPr>
            <a:lvl3pPr marL="612775" algn="l" defTabSz="612775">
              <a:defRPr>
                <a:solidFill>
                  <a:schemeClr val="tx1"/>
                </a:solidFill>
                <a:latin typeface="Arial" charset="0"/>
              </a:defRPr>
            </a:lvl3pPr>
            <a:lvl4pPr marL="915988" algn="l" defTabSz="612775">
              <a:defRPr>
                <a:solidFill>
                  <a:schemeClr val="tx1"/>
                </a:solidFill>
                <a:latin typeface="Arial" charset="0"/>
              </a:defRPr>
            </a:lvl4pPr>
            <a:lvl5pPr marL="1222375" algn="l" defTabSz="612775">
              <a:defRPr>
                <a:solidFill>
                  <a:schemeClr val="tx1"/>
                </a:solidFill>
                <a:latin typeface="Arial" charset="0"/>
              </a:defRPr>
            </a:lvl5pPr>
            <a:lvl6pPr marL="16795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1367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939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0511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US" altLang="en-US" sz="4000" dirty="0">
                <a:latin typeface="Times New Roman" pitchFamily="18" charset="0"/>
              </a:rPr>
              <a:t>A Scatterplot Matrix that illustrates the two categories (BP diagnosis No/Yes) for three numeric variables (Age, BMI, Cigarettes per day)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5A3D71-6E26-803A-6B1C-717D2FB3B99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8825" y="16211235"/>
            <a:ext cx="7519799" cy="4520212"/>
          </a:xfrm>
          <a:prstGeom prst="rect">
            <a:avLst/>
          </a:prstGeom>
        </p:spPr>
      </p:pic>
      <p:sp>
        <p:nvSpPr>
          <p:cNvPr id="30" name="Text Box 56">
            <a:extLst>
              <a:ext uri="{FF2B5EF4-FFF2-40B4-BE49-F238E27FC236}">
                <a16:creationId xmlns:a16="http://schemas.microsoft.com/office/drawing/2014/main" id="{C17CE083-6899-1B07-15E3-F16BF5E32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005" y="17002003"/>
            <a:ext cx="876525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</a:t>
            </a:r>
          </a:p>
          <a:p>
            <a:pPr>
              <a:spcBef>
                <a:spcPct val="50000"/>
              </a:spcBef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“There is no association between the number of cigarettes smoked per day and BMI ”</a:t>
            </a:r>
          </a:p>
        </p:txBody>
      </p:sp>
      <p:sp>
        <p:nvSpPr>
          <p:cNvPr id="33" name="Text Box 56">
            <a:extLst>
              <a:ext uri="{FF2B5EF4-FFF2-40B4-BE49-F238E27FC236}">
                <a16:creationId xmlns:a16="http://schemas.microsoft.com/office/drawing/2014/main" id="{43F8A6BF-A8DE-C028-CD93-A8D49F260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50674" y="14442147"/>
            <a:ext cx="887505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600" b="1" i="1" dirty="0"/>
              <a:t>Figure 6: Result of t-Test (between Cigarettes per day and BMI)</a:t>
            </a:r>
          </a:p>
        </p:txBody>
      </p:sp>
      <p:sp>
        <p:nvSpPr>
          <p:cNvPr id="35" name="Text Box 61">
            <a:extLst>
              <a:ext uri="{FF2B5EF4-FFF2-40B4-BE49-F238E27FC236}">
                <a16:creationId xmlns:a16="http://schemas.microsoft.com/office/drawing/2014/main" id="{EFE3B757-024D-854F-A156-2A829972F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004" y="20461027"/>
            <a:ext cx="8765250" cy="1816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170" tIns="30584" rIns="61170" bIns="30584">
            <a:spAutoFit/>
          </a:bodyPr>
          <a:lstStyle>
            <a:lvl1pPr algn="l" defTabSz="612775">
              <a:defRPr>
                <a:solidFill>
                  <a:schemeClr val="tx1"/>
                </a:solidFill>
                <a:latin typeface="Arial" charset="0"/>
              </a:defRPr>
            </a:lvl1pPr>
            <a:lvl2pPr marL="306388" algn="l" defTabSz="612775">
              <a:defRPr>
                <a:solidFill>
                  <a:schemeClr val="tx1"/>
                </a:solidFill>
                <a:latin typeface="Arial" charset="0"/>
              </a:defRPr>
            </a:lvl2pPr>
            <a:lvl3pPr marL="612775" algn="l" defTabSz="612775">
              <a:defRPr>
                <a:solidFill>
                  <a:schemeClr val="tx1"/>
                </a:solidFill>
                <a:latin typeface="Arial" charset="0"/>
              </a:defRPr>
            </a:lvl3pPr>
            <a:lvl4pPr marL="915988" algn="l" defTabSz="612775">
              <a:defRPr>
                <a:solidFill>
                  <a:schemeClr val="tx1"/>
                </a:solidFill>
                <a:latin typeface="Arial" charset="0"/>
              </a:defRPr>
            </a:lvl4pPr>
            <a:lvl5pPr marL="1222375" algn="l" defTabSz="612775">
              <a:defRPr>
                <a:solidFill>
                  <a:schemeClr val="tx1"/>
                </a:solidFill>
                <a:latin typeface="Arial" charset="0"/>
              </a:defRPr>
            </a:lvl5pPr>
            <a:lvl6pPr marL="16795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1367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939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0511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IE" altLang="ko-KR" sz="4000" dirty="0">
                <a:latin typeface="Times New Roman" pitchFamily="18" charset="0"/>
              </a:rPr>
              <a:t>P-value is small, specifically 1.2366E-33. Since the value is less than 0.05, the </a:t>
            </a:r>
            <a:r>
              <a:rPr lang="en-IE" altLang="ko-KR" sz="4000" b="1" dirty="0">
                <a:latin typeface="Times New Roman" pitchFamily="18" charset="0"/>
              </a:rPr>
              <a:t>null hypothesis is rejected</a:t>
            </a:r>
            <a:endParaRPr lang="en-US" altLang="en-US" sz="4000" b="1" dirty="0">
              <a:latin typeface="Times New Roman" pitchFamily="18" charset="0"/>
            </a:endParaRPr>
          </a:p>
        </p:txBody>
      </p:sp>
      <p:sp>
        <p:nvSpPr>
          <p:cNvPr id="39" name="Text Box 56">
            <a:extLst>
              <a:ext uri="{FF2B5EF4-FFF2-40B4-BE49-F238E27FC236}">
                <a16:creationId xmlns:a16="http://schemas.microsoft.com/office/drawing/2014/main" id="{CAD32685-7B1F-3E7B-D5F5-644BD47DD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4991" y="27453527"/>
            <a:ext cx="88750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600" b="1" i="1" dirty="0"/>
              <a:t>Figure 7: Result of correlation coefficient for all the variables</a:t>
            </a:r>
          </a:p>
        </p:txBody>
      </p:sp>
      <p:sp>
        <p:nvSpPr>
          <p:cNvPr id="40" name="Text Box 61">
            <a:extLst>
              <a:ext uri="{FF2B5EF4-FFF2-40B4-BE49-F238E27FC236}">
                <a16:creationId xmlns:a16="http://schemas.microsoft.com/office/drawing/2014/main" id="{41B1FD55-402C-F670-E9E5-3020CEC33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2004" y="29136506"/>
            <a:ext cx="8765250" cy="2400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 cmpd="thinThick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1170" tIns="30584" rIns="61170" bIns="30584">
            <a:spAutoFit/>
          </a:bodyPr>
          <a:lstStyle>
            <a:lvl1pPr algn="l" defTabSz="612775">
              <a:defRPr>
                <a:solidFill>
                  <a:schemeClr val="tx1"/>
                </a:solidFill>
                <a:latin typeface="Arial" charset="0"/>
              </a:defRPr>
            </a:lvl1pPr>
            <a:lvl2pPr marL="306388" algn="l" defTabSz="612775">
              <a:defRPr>
                <a:solidFill>
                  <a:schemeClr val="tx1"/>
                </a:solidFill>
                <a:latin typeface="Arial" charset="0"/>
              </a:defRPr>
            </a:lvl2pPr>
            <a:lvl3pPr marL="612775" algn="l" defTabSz="612775">
              <a:defRPr>
                <a:solidFill>
                  <a:schemeClr val="tx1"/>
                </a:solidFill>
                <a:latin typeface="Arial" charset="0"/>
              </a:defRPr>
            </a:lvl3pPr>
            <a:lvl4pPr marL="915988" algn="l" defTabSz="612775">
              <a:defRPr>
                <a:solidFill>
                  <a:schemeClr val="tx1"/>
                </a:solidFill>
                <a:latin typeface="Arial" charset="0"/>
              </a:defRPr>
            </a:lvl4pPr>
            <a:lvl5pPr marL="1222375" algn="l" defTabSz="612775">
              <a:defRPr>
                <a:solidFill>
                  <a:schemeClr val="tx1"/>
                </a:solidFill>
                <a:latin typeface="Arial" charset="0"/>
              </a:defRPr>
            </a:lvl5pPr>
            <a:lvl6pPr marL="16795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1367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5939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051175" defTabSz="6127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lnSpc>
                <a:spcPct val="95000"/>
              </a:lnSpc>
            </a:pPr>
            <a:r>
              <a:rPr lang="en-IE" altLang="ko-KR" sz="4000" dirty="0">
                <a:latin typeface="Times New Roman" pitchFamily="18" charset="0"/>
              </a:rPr>
              <a:t>This matrix displays the highest correlation between HYP and age, and the lowest correlation between gender and age</a:t>
            </a:r>
            <a:endParaRPr lang="en-US" altLang="en-US" sz="4000" b="1" dirty="0">
              <a:latin typeface="Times New Roman" pitchFamily="18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C5E0F9C-19EA-821E-B419-58099945DE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521521" y="22961538"/>
            <a:ext cx="8711782" cy="4148124"/>
          </a:xfrm>
          <a:prstGeom prst="rect">
            <a:avLst/>
          </a:prstGeom>
        </p:spPr>
      </p:pic>
      <p:sp>
        <p:nvSpPr>
          <p:cNvPr id="50" name="Text Box 56">
            <a:extLst>
              <a:ext uri="{FF2B5EF4-FFF2-40B4-BE49-F238E27FC236}">
                <a16:creationId xmlns:a16="http://schemas.microsoft.com/office/drawing/2014/main" id="{2677CDBC-A844-2055-D313-B3C6A66EB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8552" y="16759794"/>
            <a:ext cx="858662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pPr>
              <a:spcBef>
                <a:spcPct val="50000"/>
              </a:spcBef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number of cigarettes smoked per day increases, BMI also tends to increase. </a:t>
            </a:r>
          </a:p>
          <a:p>
            <a:pPr>
              <a:spcBef>
                <a:spcPct val="50000"/>
              </a:spcBef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according to Figure 8, as both BMI and age increase, there is a higher likelihood of receiving a positive blood pressure diagnosis.</a:t>
            </a:r>
          </a:p>
        </p:txBody>
      </p:sp>
      <p:sp>
        <p:nvSpPr>
          <p:cNvPr id="51" name="Text Box 56">
            <a:extLst>
              <a:ext uri="{FF2B5EF4-FFF2-40B4-BE49-F238E27FC236}">
                <a16:creationId xmlns:a16="http://schemas.microsoft.com/office/drawing/2014/main" id="{8E1D7941-0372-1EE0-E8F1-F5E36541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3652" y="14654932"/>
            <a:ext cx="88750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4389438">
              <a:defRPr>
                <a:solidFill>
                  <a:schemeClr val="tx1"/>
                </a:solidFill>
                <a:latin typeface="Arial" charset="0"/>
              </a:defRPr>
            </a:lvl1pPr>
            <a:lvl2pPr algn="l" defTabSz="4389438">
              <a:defRPr>
                <a:solidFill>
                  <a:schemeClr val="tx1"/>
                </a:solidFill>
                <a:latin typeface="Arial" charset="0"/>
              </a:defRPr>
            </a:lvl2pPr>
            <a:lvl3pPr algn="l" defTabSz="4389438">
              <a:defRPr>
                <a:solidFill>
                  <a:schemeClr val="tx1"/>
                </a:solidFill>
                <a:latin typeface="Arial" charset="0"/>
              </a:defRPr>
            </a:lvl3pPr>
            <a:lvl4pPr algn="l" defTabSz="4389438">
              <a:defRPr>
                <a:solidFill>
                  <a:schemeClr val="tx1"/>
                </a:solidFill>
                <a:latin typeface="Arial" charset="0"/>
              </a:defRPr>
            </a:lvl4pPr>
            <a:lvl5pPr algn="l" defTabSz="4389438">
              <a:defRPr>
                <a:solidFill>
                  <a:schemeClr val="tx1"/>
                </a:solidFill>
                <a:latin typeface="Arial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4600" b="1" i="1" dirty="0"/>
              <a:t>Figure 8: Linear regression model for age and BMI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492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Default Design</vt:lpstr>
      <vt:lpstr>CorelDRAW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36x48 Horizontal Poster</dc:title>
  <dc:creator>Ethan Shulda</dc:creator>
  <dc:description>©MegaPrint Inc. 2009</dc:description>
  <cp:lastModifiedBy>D22127506 Heeyeon Yoon</cp:lastModifiedBy>
  <cp:revision>42</cp:revision>
  <dcterms:created xsi:type="dcterms:W3CDTF">2008-12-04T00:20:37Z</dcterms:created>
  <dcterms:modified xsi:type="dcterms:W3CDTF">2024-04-07T16:27:53Z</dcterms:modified>
  <cp:category>Research Poster</cp:category>
</cp:coreProperties>
</file>