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0" r:id="rId4"/>
    <p:sldId id="259" r:id="rId5"/>
    <p:sldId id="267" r:id="rId6"/>
    <p:sldId id="268" r:id="rId7"/>
    <p:sldId id="269" r:id="rId8"/>
    <p:sldId id="270" r:id="rId9"/>
    <p:sldId id="271" r:id="rId10"/>
    <p:sldId id="273" r:id="rId11"/>
    <p:sldId id="261" r:id="rId12"/>
    <p:sldId id="258" r:id="rId13"/>
    <p:sldId id="264" r:id="rId14"/>
    <p:sldId id="274" r:id="rId15"/>
    <p:sldId id="275" r:id="rId16"/>
    <p:sldId id="276" r:id="rId17"/>
    <p:sldId id="282" r:id="rId18"/>
    <p:sldId id="281" r:id="rId19"/>
    <p:sldId id="280" r:id="rId20"/>
    <p:sldId id="279" r:id="rId21"/>
    <p:sldId id="278" r:id="rId22"/>
    <p:sldId id="277" r:id="rId23"/>
    <p:sldId id="283" r:id="rId24"/>
    <p:sldId id="284" r:id="rId25"/>
    <p:sldId id="286" r:id="rId26"/>
    <p:sldId id="285" r:id="rId27"/>
    <p:sldId id="290" r:id="rId28"/>
    <p:sldId id="298" r:id="rId29"/>
    <p:sldId id="294" r:id="rId30"/>
    <p:sldId id="297" r:id="rId31"/>
    <p:sldId id="296" r:id="rId32"/>
    <p:sldId id="287" r:id="rId33"/>
    <p:sldId id="291" r:id="rId34"/>
    <p:sldId id="293" r:id="rId35"/>
    <p:sldId id="292" r:id="rId36"/>
    <p:sldId id="26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희영" initials="임" lastIdx="11" clrIdx="0">
    <p:extLst>
      <p:ext uri="{19B8F6BF-5375-455C-9EA6-DF929625EA0E}">
        <p15:presenceInfo xmlns:p15="http://schemas.microsoft.com/office/powerpoint/2012/main" userId="임희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9T03:52:51.76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9T03:52:51.769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1T02:11:47.468" idx="6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9T03:52:51.769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3T12:45:54.978" idx="10">
    <p:pos x="6847" y="241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9T03:52:51.769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7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0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8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3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59AC5"/>
          </a:fgClr>
          <a:bgClr>
            <a:srgbClr val="858BB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E07F04-FFDC-4EDF-8C94-EF43DC3FE7A5}"/>
              </a:ext>
            </a:extLst>
          </p:cNvPr>
          <p:cNvGrpSpPr/>
          <p:nvPr/>
        </p:nvGrpSpPr>
        <p:grpSpPr>
          <a:xfrm>
            <a:off x="3822180" y="1696949"/>
            <a:ext cx="4547379" cy="3192290"/>
            <a:chOff x="3644899" y="1724942"/>
            <a:chExt cx="4547379" cy="3192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3644899" y="1981200"/>
              <a:ext cx="4547379" cy="293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3795092" y="213705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44532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52498" y="3433051"/>
              <a:ext cx="2592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A59DE0D-6F8B-4B6D-BD64-7E2F0E577FDA}"/>
                </a:ext>
              </a:extLst>
            </p:cNvPr>
            <p:cNvSpPr/>
            <p:nvPr/>
          </p:nvSpPr>
          <p:spPr>
            <a:xfrm>
              <a:off x="3795092" y="243564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69AD2F8-ADBA-4750-8816-278B798EC059}"/>
                </a:ext>
              </a:extLst>
            </p:cNvPr>
            <p:cNvSpPr/>
            <p:nvPr/>
          </p:nvSpPr>
          <p:spPr>
            <a:xfrm>
              <a:off x="3795092" y="273423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B9BF877-A823-499A-BFB9-D72C3E509936}"/>
                </a:ext>
              </a:extLst>
            </p:cNvPr>
            <p:cNvSpPr/>
            <p:nvPr/>
          </p:nvSpPr>
          <p:spPr>
            <a:xfrm>
              <a:off x="3795092" y="303282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F2AEFC4-80C2-4277-B317-0D33968441C1}"/>
                </a:ext>
              </a:extLst>
            </p:cNvPr>
            <p:cNvSpPr/>
            <p:nvPr/>
          </p:nvSpPr>
          <p:spPr>
            <a:xfrm>
              <a:off x="3795092" y="333141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C6F3A71-B2B8-4D6E-B814-2C5BD610945B}"/>
                </a:ext>
              </a:extLst>
            </p:cNvPr>
            <p:cNvSpPr/>
            <p:nvPr/>
          </p:nvSpPr>
          <p:spPr>
            <a:xfrm>
              <a:off x="3795092" y="363000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359E6C-19E4-44BE-A19F-229F18868387}"/>
                </a:ext>
              </a:extLst>
            </p:cNvPr>
            <p:cNvSpPr/>
            <p:nvPr/>
          </p:nvSpPr>
          <p:spPr>
            <a:xfrm>
              <a:off x="3795092" y="392859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C3136B7-2ABC-45C0-8604-A054475B0D84}"/>
                </a:ext>
              </a:extLst>
            </p:cNvPr>
            <p:cNvSpPr/>
            <p:nvPr/>
          </p:nvSpPr>
          <p:spPr>
            <a:xfrm>
              <a:off x="3795092" y="422718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F976E3B-1325-4752-A612-6990C5B4723D}"/>
                </a:ext>
              </a:extLst>
            </p:cNvPr>
            <p:cNvSpPr/>
            <p:nvPr/>
          </p:nvSpPr>
          <p:spPr>
            <a:xfrm>
              <a:off x="3795092" y="452577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F5EAAF0-1873-449B-BC4A-DB51D0C7C60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74489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DB2CD43-F12E-4987-819C-4030E44219C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044467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0AB6868-C9ED-4EF4-B06E-4B9DF7798992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344039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15D6658-2498-4F51-9921-0EFC84F376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643611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C708741-AAC0-4698-A35D-AADC41DA383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94318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78BD7A4-A1E6-486A-A6FE-69A024746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24275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F9E29FC-7A22-4451-8C97-ED738BDDD61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542326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52B1510-2309-45BD-82F8-2471493D5E2B}"/>
                </a:ext>
              </a:extLst>
            </p:cNvPr>
            <p:cNvSpPr/>
            <p:nvPr/>
          </p:nvSpPr>
          <p:spPr>
            <a:xfrm>
              <a:off x="5286359" y="1849728"/>
              <a:ext cx="1186347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rgbClr val="FF7C8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AE71A78-34FE-4219-9C97-7D0681E93C00}"/>
                </a:ext>
              </a:extLst>
            </p:cNvPr>
            <p:cNvSpPr/>
            <p:nvPr/>
          </p:nvSpPr>
          <p:spPr>
            <a:xfrm rot="233864">
              <a:off x="5368477" y="1724942"/>
              <a:ext cx="1018822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C4D19A7-61A7-49CD-93C2-CE57C76A7017}"/>
              </a:ext>
            </a:extLst>
          </p:cNvPr>
          <p:cNvSpPr txBox="1"/>
          <p:nvPr/>
        </p:nvSpPr>
        <p:spPr>
          <a:xfrm>
            <a:off x="4133927" y="2778238"/>
            <a:ext cx="4153348" cy="1131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rgbClr val="FF7C8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Design Pattern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rgbClr val="FF7C8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 rot="21150071">
            <a:off x="5644326" y="4171583"/>
            <a:ext cx="1201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      </a:t>
            </a:r>
            <a:r>
              <a:rPr lang="ko-KR" altLang="en-US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임희영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 rot="21150071">
            <a:off x="6299337" y="4110769"/>
            <a:ext cx="331573" cy="328878"/>
            <a:chOff x="1776100" y="579178"/>
            <a:chExt cx="331573" cy="3288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776100" y="846464"/>
              <a:ext cx="331573" cy="61592"/>
              <a:chOff x="1776100" y="875042"/>
              <a:chExt cx="331573" cy="61592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 rot="233816">
                <a:off x="1795626" y="890915"/>
                <a:ext cx="312047" cy="45719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 rot="234364">
                <a:off x="1776100" y="875042"/>
                <a:ext cx="291913" cy="45719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35627" y="582716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1998129" y="579178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08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B936CA-C519-476A-B265-6C9AD6753AC5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소프트웨어의 가치</a:t>
            </a:r>
            <a:endParaRPr kumimoji="0" lang="en-US" altLang="ko-K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47C74-BC85-4DA0-B266-E4FB1A03E45E}"/>
              </a:ext>
            </a:extLst>
          </p:cNvPr>
          <p:cNvSpPr txBox="1"/>
          <p:nvPr/>
        </p:nvSpPr>
        <p:spPr>
          <a:xfrm>
            <a:off x="2700182" y="2397212"/>
            <a:ext cx="6392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소프트웨어의 가치는 사용자가 요구하는 기능을 올바르게 제공하는 데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요구사항은 언제나 변함으로 </a:t>
            </a:r>
            <a:r>
              <a:rPr lang="ko-KR" altLang="en-US" b="1" dirty="0"/>
              <a:t>변화</a:t>
            </a:r>
            <a:r>
              <a:rPr lang="ko-KR" altLang="en-US" dirty="0"/>
              <a:t>할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</a:t>
            </a:r>
          </a:p>
          <a:p>
            <a:r>
              <a:rPr lang="ko-KR" altLang="en-US" dirty="0"/>
              <a:t>객체지향 </a:t>
            </a:r>
            <a:r>
              <a:rPr lang="en-US" altLang="ko-KR" dirty="0"/>
              <a:t>: </a:t>
            </a:r>
            <a:r>
              <a:rPr lang="ko-KR" altLang="en-US" dirty="0"/>
              <a:t>변화 가능한 유연한 구조를 만들어 주는 핵심 기법 중의 하나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786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59AC5"/>
          </a:fgClr>
          <a:bgClr>
            <a:srgbClr val="858BB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E07F04-FFDC-4EDF-8C94-EF43DC3FE7A5}"/>
              </a:ext>
            </a:extLst>
          </p:cNvPr>
          <p:cNvGrpSpPr/>
          <p:nvPr/>
        </p:nvGrpSpPr>
        <p:grpSpPr>
          <a:xfrm>
            <a:off x="3822180" y="1696949"/>
            <a:ext cx="4547379" cy="3192290"/>
            <a:chOff x="3644899" y="1724942"/>
            <a:chExt cx="4547379" cy="3192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3644899" y="1981200"/>
              <a:ext cx="4547379" cy="293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3795092" y="213705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44532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52498" y="3433051"/>
              <a:ext cx="2592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A59DE0D-6F8B-4B6D-BD64-7E2F0E577FDA}"/>
                </a:ext>
              </a:extLst>
            </p:cNvPr>
            <p:cNvSpPr/>
            <p:nvPr/>
          </p:nvSpPr>
          <p:spPr>
            <a:xfrm>
              <a:off x="3795092" y="243564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69AD2F8-ADBA-4750-8816-278B798EC059}"/>
                </a:ext>
              </a:extLst>
            </p:cNvPr>
            <p:cNvSpPr/>
            <p:nvPr/>
          </p:nvSpPr>
          <p:spPr>
            <a:xfrm>
              <a:off x="3795092" y="273423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B9BF877-A823-499A-BFB9-D72C3E509936}"/>
                </a:ext>
              </a:extLst>
            </p:cNvPr>
            <p:cNvSpPr/>
            <p:nvPr/>
          </p:nvSpPr>
          <p:spPr>
            <a:xfrm>
              <a:off x="3795092" y="303282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F2AEFC4-80C2-4277-B317-0D33968441C1}"/>
                </a:ext>
              </a:extLst>
            </p:cNvPr>
            <p:cNvSpPr/>
            <p:nvPr/>
          </p:nvSpPr>
          <p:spPr>
            <a:xfrm>
              <a:off x="3795092" y="333141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C6F3A71-B2B8-4D6E-B814-2C5BD610945B}"/>
                </a:ext>
              </a:extLst>
            </p:cNvPr>
            <p:cNvSpPr/>
            <p:nvPr/>
          </p:nvSpPr>
          <p:spPr>
            <a:xfrm>
              <a:off x="3795092" y="363000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359E6C-19E4-44BE-A19F-229F18868387}"/>
                </a:ext>
              </a:extLst>
            </p:cNvPr>
            <p:cNvSpPr/>
            <p:nvPr/>
          </p:nvSpPr>
          <p:spPr>
            <a:xfrm>
              <a:off x="3795092" y="392859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C3136B7-2ABC-45C0-8604-A054475B0D84}"/>
                </a:ext>
              </a:extLst>
            </p:cNvPr>
            <p:cNvSpPr/>
            <p:nvPr/>
          </p:nvSpPr>
          <p:spPr>
            <a:xfrm>
              <a:off x="3795092" y="422718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F976E3B-1325-4752-A612-6990C5B4723D}"/>
                </a:ext>
              </a:extLst>
            </p:cNvPr>
            <p:cNvSpPr/>
            <p:nvPr/>
          </p:nvSpPr>
          <p:spPr>
            <a:xfrm>
              <a:off x="3795092" y="452577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F5EAAF0-1873-449B-BC4A-DB51D0C7C60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74489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DB2CD43-F12E-4987-819C-4030E44219C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044467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0AB6868-C9ED-4EF4-B06E-4B9DF7798992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344039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15D6658-2498-4F51-9921-0EFC84F376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643611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C708741-AAC0-4698-A35D-AADC41DA383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94318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78BD7A4-A1E6-486A-A6FE-69A024746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24275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F9E29FC-7A22-4451-8C97-ED738BDDD61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542326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52B1510-2309-45BD-82F8-2471493D5E2B}"/>
                </a:ext>
              </a:extLst>
            </p:cNvPr>
            <p:cNvSpPr/>
            <p:nvPr/>
          </p:nvSpPr>
          <p:spPr>
            <a:xfrm>
              <a:off x="5286359" y="1849728"/>
              <a:ext cx="1186347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rgbClr val="FF7C8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AE71A78-34FE-4219-9C97-7D0681E93C00}"/>
                </a:ext>
              </a:extLst>
            </p:cNvPr>
            <p:cNvSpPr/>
            <p:nvPr/>
          </p:nvSpPr>
          <p:spPr>
            <a:xfrm rot="233864">
              <a:off x="5368477" y="1724942"/>
              <a:ext cx="1018822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C4D19A7-61A7-49CD-93C2-CE57C76A7017}"/>
              </a:ext>
            </a:extLst>
          </p:cNvPr>
          <p:cNvSpPr txBox="1"/>
          <p:nvPr/>
        </p:nvSpPr>
        <p:spPr>
          <a:xfrm>
            <a:off x="4079675" y="3091245"/>
            <a:ext cx="4153348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rPr>
              <a:t>객체 지향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 rot="21150071">
            <a:off x="6299337" y="4110769"/>
            <a:ext cx="331573" cy="328878"/>
            <a:chOff x="1776100" y="579178"/>
            <a:chExt cx="331573" cy="3288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776100" y="846464"/>
              <a:ext cx="331573" cy="61592"/>
              <a:chOff x="1776100" y="875042"/>
              <a:chExt cx="331573" cy="61592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 rot="233816">
                <a:off x="1795626" y="890915"/>
                <a:ext cx="312047" cy="45719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 rot="234364">
                <a:off x="1776100" y="875042"/>
                <a:ext cx="291913" cy="45719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35627" y="582716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1998129" y="579178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02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절차 지향과 객체 지향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1E2C0-2959-4BF6-BCA8-880C0489670C}"/>
              </a:ext>
            </a:extLst>
          </p:cNvPr>
          <p:cNvSpPr txBox="1"/>
          <p:nvPr/>
        </p:nvSpPr>
        <p:spPr>
          <a:xfrm>
            <a:off x="1378847" y="1027473"/>
            <a:ext cx="99074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절차 지향이란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프로시저를 이용한 프로그래밍 기법을 의미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각 프로시저는 데이터를 사용해서 기능을 구현하고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다른 프로시저와 상호작용하기도 함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여러 프로시저가 동일한 데이터를 공유함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	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ACF1B9-B472-4949-96E1-3CB8B3F75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23" y="2157815"/>
            <a:ext cx="5134692" cy="3410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96226-53F8-4423-85B1-C4E51269C841}"/>
              </a:ext>
            </a:extLst>
          </p:cNvPr>
          <p:cNvSpPr txBox="1"/>
          <p:nvPr/>
        </p:nvSpPr>
        <p:spPr>
          <a:xfrm>
            <a:off x="2351574" y="5568241"/>
            <a:ext cx="825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절차 지향은 데이터를 중심으로 한 프로시저로 구성됨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문제점 발생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 타입이나 의미를 변경해야 할 때</a:t>
            </a:r>
            <a:r>
              <a:rPr lang="en-US" altLang="ko-KR" dirty="0"/>
              <a:t>, </a:t>
            </a:r>
            <a:r>
              <a:rPr lang="ko-KR" altLang="en-US" dirty="0"/>
              <a:t>수정할 프로시저 증가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같은 데이터를 프로시저들이 서로 다른 의미로 사용하는 경우</a:t>
            </a:r>
          </a:p>
        </p:txBody>
      </p:sp>
    </p:spTree>
    <p:extLst>
      <p:ext uri="{BB962C8B-B14F-4D97-AF65-F5344CB8AC3E}">
        <p14:creationId xmlns:p14="http://schemas.microsoft.com/office/powerpoint/2010/main" val="132938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B494EAC-8BC8-48E2-9766-BAE7CE308CAD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절차 지향과 객체 지향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91A9F1-2F85-4EAC-8951-681B1DCEE28C}"/>
              </a:ext>
            </a:extLst>
          </p:cNvPr>
          <p:cNvSpPr txBox="1"/>
          <p:nvPr/>
        </p:nvSpPr>
        <p:spPr>
          <a:xfrm>
            <a:off x="1378847" y="1027473"/>
            <a:ext cx="10120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객체 지향이란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자신만의 데이터와 프로시저를 가지는 객체들의 네트워크로 구성됨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객체는 다른 객체와 상호작용을 하기위해 프로시저를 사용하는데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</a:p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이때 프로시저는 자신이 속한 객체의 데이터에만 접근할 수 있고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다른 객체의 데이터에는 접근할 수 없다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866FC2-A407-4770-948C-C1BE3CFD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10" y="2450822"/>
            <a:ext cx="4310273" cy="3454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1CADA-8885-46D4-BAD5-44E3F32CC476}"/>
              </a:ext>
            </a:extLst>
          </p:cNvPr>
          <p:cNvSpPr txBox="1"/>
          <p:nvPr/>
        </p:nvSpPr>
        <p:spPr>
          <a:xfrm>
            <a:off x="2377909" y="5964964"/>
            <a:ext cx="770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데이터와 프로시저를 함께 갖는 객체들의 네트워크로 구성됨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요구 사항의 변화가 발생했을 때 절차 지향 방식보다 쉽게 변경 가능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94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(Object)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1E2C0-2959-4BF6-BCA8-880C0489670C}"/>
              </a:ext>
            </a:extLst>
          </p:cNvPr>
          <p:cNvSpPr txBox="1"/>
          <p:nvPr/>
        </p:nvSpPr>
        <p:spPr>
          <a:xfrm>
            <a:off x="1378847" y="1027473"/>
            <a:ext cx="457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객체의 핵심은 기능을 제공하는 것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전자기기, 벽, 실내, 스피커이(가) 표시된 사진&#10;&#10;자동 생성된 설명">
            <a:extLst>
              <a:ext uri="{FF2B5EF4-FFF2-40B4-BE49-F238E27FC236}">
                <a16:creationId xmlns:a16="http://schemas.microsoft.com/office/drawing/2014/main" id="{1AE91045-6892-4073-AFBE-C305F567D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03" y="1610195"/>
            <a:ext cx="3538738" cy="4750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205FC0-F1A9-4D7D-94C7-83320A78C211}"/>
              </a:ext>
            </a:extLst>
          </p:cNvPr>
          <p:cNvSpPr txBox="1"/>
          <p:nvPr/>
        </p:nvSpPr>
        <p:spPr>
          <a:xfrm>
            <a:off x="6576737" y="4809034"/>
            <a:ext cx="4528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소리 크기 증가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소리 크기 감소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음 소거</a:t>
            </a:r>
            <a:endParaRPr lang="en-US" altLang="ko-KR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/>
              <a:t>기능을 제공하는 것이 중요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3107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(Object)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1E2C0-2959-4BF6-BCA8-880C0489670C}"/>
              </a:ext>
            </a:extLst>
          </p:cNvPr>
          <p:cNvSpPr txBox="1"/>
          <p:nvPr/>
        </p:nvSpPr>
        <p:spPr>
          <a:xfrm>
            <a:off x="1378847" y="1027473"/>
            <a:ext cx="1012090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인터페이스와 클래스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44546A">
                    <a:lumMod val="60000"/>
                    <a:lumOff val="4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44546A">
                    <a:lumMod val="60000"/>
                    <a:lumOff val="4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b="1" dirty="0">
                <a:latin typeface="맑은 고딕" panose="020F0502020204030204"/>
                <a:ea typeface="맑은 고딕" panose="020B0503020000020004" pitchFamily="50" charset="-127"/>
              </a:rPr>
              <a:t>오퍼레이션</a:t>
            </a:r>
            <a:r>
              <a:rPr lang="en-US" altLang="ko-KR" b="1" dirty="0">
                <a:latin typeface="맑은 고딕" panose="020F0502020204030204"/>
                <a:ea typeface="맑은 고딕" panose="020B0503020000020004" pitchFamily="50" charset="-127"/>
              </a:rPr>
              <a:t>(Operation)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객체가 제공하는 기능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		- </a:t>
            </a:r>
            <a:r>
              <a:rPr lang="ko-KR" altLang="en-US" sz="1600" dirty="0">
                <a:latin typeface="맑은 고딕" panose="020F0502020204030204"/>
                <a:ea typeface="맑은 고딕" panose="020B0503020000020004" pitchFamily="50" charset="-127"/>
              </a:rPr>
              <a:t>객체는 오퍼레이션으로 정의</a:t>
            </a:r>
            <a:endParaRPr lang="en-US" altLang="ko-KR" sz="16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-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객체가 제공하는 기능을 사용하다는 것인 객체의 오퍼레이션을 사용한다는 것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객체가 제공하는 오퍼레이션을 사용하려면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오퍼레이션의 사용법을 알아야 함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오퍼레이션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(Operation)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사용법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F0502020204030204"/>
                <a:ea typeface="맑은 고딕" panose="020B0503020000020004" pitchFamily="50" charset="-127"/>
              </a:rPr>
              <a:t>오퍼레이션의 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Signature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-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 식별 이름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		- Parameter</a:t>
            </a:r>
            <a:r>
              <a:rPr lang="ko-KR" altLang="en-US" sz="1600" dirty="0"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Parameter type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-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 실행 결과 값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21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(Object)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1E2C0-2959-4BF6-BCA8-880C0489670C}"/>
              </a:ext>
            </a:extLst>
          </p:cNvPr>
          <p:cNvSpPr txBox="1"/>
          <p:nvPr/>
        </p:nvSpPr>
        <p:spPr>
          <a:xfrm>
            <a:off x="1378847" y="1027473"/>
            <a:ext cx="1012091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인터페이스와 클래스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srgbClr val="44546A">
                  <a:lumMod val="60000"/>
                  <a:lumOff val="40000"/>
                </a:srgb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인터페이스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(Interface)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F0502020204030204"/>
                <a:ea typeface="맑은 고딕" panose="020B0503020000020004" pitchFamily="50" charset="-127"/>
              </a:rPr>
              <a:t>객체가 제공하는 모든 오퍼레이션의 집합</a:t>
            </a:r>
            <a:endParaRPr lang="en-US" altLang="ko-KR" sz="16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-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서로 다른 인터페이스를 구분할 때 사용되는 명칭이 바로 타입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(type)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여기서 명시하는 인터페이스는 특정 프로그래밍 언어에서 사용되는 것이 아닌 객체 지향에서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오퍼레이션 집합을 표현할 때 사용되는 용어이다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(Class)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	- </a:t>
            </a:r>
            <a:r>
              <a:rPr lang="ko-KR" altLang="en-US" sz="1600" dirty="0">
                <a:latin typeface="맑은 고딕" panose="020F0502020204030204"/>
                <a:ea typeface="맑은 고딕" panose="020B0503020000020004" pitchFamily="50" charset="-127"/>
              </a:rPr>
              <a:t>실제 객체의 구현을 정의하는 것</a:t>
            </a:r>
            <a:endParaRPr lang="en-US" altLang="ko-KR" sz="16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		- </a:t>
            </a:r>
            <a:r>
              <a:rPr lang="ko-KR" altLang="en-US" sz="1600" dirty="0">
                <a:latin typeface="맑은 고딕" panose="020F0502020204030204"/>
                <a:ea typeface="맑은 고딕" panose="020B0503020000020004" pitchFamily="50" charset="-127"/>
              </a:rPr>
              <a:t>클래스에는 오퍼레이션을 구현하는데 필요한 데이터 및 오퍼레이션의 구현이 포함된다</a:t>
            </a:r>
            <a:r>
              <a:rPr lang="en-US" altLang="ko-KR" dirty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42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(Object)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1E2C0-2959-4BF6-BCA8-880C0489670C}"/>
              </a:ext>
            </a:extLst>
          </p:cNvPr>
          <p:cNvSpPr txBox="1"/>
          <p:nvPr/>
        </p:nvSpPr>
        <p:spPr>
          <a:xfrm>
            <a:off x="1378847" y="1027473"/>
            <a:ext cx="392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인터페이스와 클래스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69FBBCB-CD2F-48D6-9E3E-A8A31969B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082" y="1243185"/>
            <a:ext cx="5785345" cy="1629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C3E46-DFBF-4CEF-874D-5385CABD10AD}"/>
              </a:ext>
            </a:extLst>
          </p:cNvPr>
          <p:cNvSpPr txBox="1"/>
          <p:nvPr/>
        </p:nvSpPr>
        <p:spPr>
          <a:xfrm>
            <a:off x="4388609" y="930699"/>
            <a:ext cx="488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소리 크기 제어 타입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E81DF97-D90D-45E1-AEAF-D66BD9468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082" y="3437342"/>
            <a:ext cx="3335892" cy="3014990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A13DA38-4696-4D02-8C6B-A6616440F1B2}"/>
              </a:ext>
            </a:extLst>
          </p:cNvPr>
          <p:cNvCxnSpPr/>
          <p:nvPr/>
        </p:nvCxnSpPr>
        <p:spPr>
          <a:xfrm>
            <a:off x="5695406" y="2872392"/>
            <a:ext cx="0" cy="44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7D4FB9E-E852-4BCD-9F34-4457C21EFB24}"/>
              </a:ext>
            </a:extLst>
          </p:cNvPr>
          <p:cNvSpPr txBox="1"/>
          <p:nvPr/>
        </p:nvSpPr>
        <p:spPr>
          <a:xfrm>
            <a:off x="5695407" y="2989025"/>
            <a:ext cx="4411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클래스를 이용해서 인터페이스 구현 제공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033B82-7263-4822-AB56-0B96924725B2}"/>
              </a:ext>
            </a:extLst>
          </p:cNvPr>
          <p:cNvSpPr/>
          <p:nvPr/>
        </p:nvSpPr>
        <p:spPr>
          <a:xfrm>
            <a:off x="1221867" y="2805457"/>
            <a:ext cx="2409382" cy="1768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소리 크기 제어</a:t>
            </a:r>
            <a:endParaRPr lang="en-US" altLang="ko-KR" dirty="0"/>
          </a:p>
          <a:p>
            <a:pPr algn="ctr"/>
            <a:r>
              <a:rPr lang="ko-KR" altLang="en-US" dirty="0"/>
              <a:t>객체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000050D-FF00-43A1-9AB0-4CE321458E05}"/>
              </a:ext>
            </a:extLst>
          </p:cNvPr>
          <p:cNvCxnSpPr>
            <a:endCxn id="51" idx="2"/>
          </p:cNvCxnSpPr>
          <p:nvPr/>
        </p:nvCxnSpPr>
        <p:spPr>
          <a:xfrm rot="10800000">
            <a:off x="2426559" y="4574110"/>
            <a:ext cx="1600903" cy="884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71163BE-20C3-4D4D-8B28-452A2A3E5B5B}"/>
              </a:ext>
            </a:extLst>
          </p:cNvPr>
          <p:cNvCxnSpPr>
            <a:stCxn id="51" idx="0"/>
            <a:endCxn id="6" idx="1"/>
          </p:cNvCxnSpPr>
          <p:nvPr/>
        </p:nvCxnSpPr>
        <p:spPr>
          <a:xfrm rot="5400000" flipH="1" flipV="1">
            <a:off x="2999986" y="1484361"/>
            <a:ext cx="747668" cy="1894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54C5FDA-10AB-4366-8CBE-B3DD787D94FB}"/>
              </a:ext>
            </a:extLst>
          </p:cNvPr>
          <p:cNvSpPr txBox="1"/>
          <p:nvPr/>
        </p:nvSpPr>
        <p:spPr>
          <a:xfrm>
            <a:off x="2333203" y="5488558"/>
            <a:ext cx="190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클래스를 이용해서</a:t>
            </a:r>
            <a:endParaRPr lang="en-US" altLang="ko-KR" sz="1200" dirty="0"/>
          </a:p>
          <a:p>
            <a:r>
              <a:rPr lang="ko-KR" altLang="en-US" sz="1200" dirty="0"/>
              <a:t>메모리에 객체 생성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메모리에 생성된 객체를</a:t>
            </a:r>
            <a:endParaRPr lang="en-US" altLang="ko-KR" sz="1200" dirty="0"/>
          </a:p>
          <a:p>
            <a:r>
              <a:rPr lang="ko-KR" altLang="en-US" sz="1200" dirty="0"/>
              <a:t>인스턴스라고 부름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803667-D4EF-4E6A-9A7E-0D05AE271EFE}"/>
              </a:ext>
            </a:extLst>
          </p:cNvPr>
          <p:cNvSpPr txBox="1"/>
          <p:nvPr/>
        </p:nvSpPr>
        <p:spPr>
          <a:xfrm>
            <a:off x="2406491" y="2127811"/>
            <a:ext cx="179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소리 크기 제어 타입에 정의된 기능을 제공함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153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(Object)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1E2C0-2959-4BF6-BCA8-880C0489670C}"/>
              </a:ext>
            </a:extLst>
          </p:cNvPr>
          <p:cNvSpPr txBox="1"/>
          <p:nvPr/>
        </p:nvSpPr>
        <p:spPr>
          <a:xfrm>
            <a:off x="1378847" y="1027473"/>
            <a:ext cx="8705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메시지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latin typeface="맑은 고딕" panose="020F0502020204030204"/>
                <a:ea typeface="맑은 고딕" panose="020B0503020000020004" pitchFamily="50" charset="-127"/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F0502020204030204"/>
                <a:ea typeface="맑은 고딕" panose="020B0503020000020004" pitchFamily="50" charset="-127"/>
              </a:rPr>
              <a:t>특정 객체에서 오퍼레이션의 실행을 요청하는 것을 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F0502020204030204"/>
                <a:ea typeface="맑은 고딕" panose="020B0503020000020004" pitchFamily="50" charset="-127"/>
              </a:rPr>
              <a:t>메시지를 보낸다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＇</a:t>
            </a:r>
            <a:r>
              <a:rPr lang="ko-KR" altLang="en-US" sz="1600" dirty="0">
                <a:latin typeface="맑은 고딕" panose="020F0502020204030204"/>
                <a:ea typeface="맑은 고딕" panose="020B0503020000020004" pitchFamily="50" charset="-127"/>
              </a:rPr>
              <a:t>고 표현</a:t>
            </a:r>
            <a:endParaRPr lang="en-US" altLang="ko-KR" sz="16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145CD70-DA9B-461B-91EB-611C5A7E2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47" y="2109486"/>
            <a:ext cx="8987682" cy="15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3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객체의 책임과 크기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DB2F49-AE77-4F9E-A236-630A882F3A57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9D268BB-3BA6-4672-85AF-E1EEA98D3F6E}"/>
                </a:ext>
              </a:extLst>
            </p:cNvPr>
            <p:cNvGrpSpPr/>
            <p:nvPr/>
          </p:nvGrpSpPr>
          <p:grpSpPr>
            <a:xfrm>
              <a:off x="441649" y="410547"/>
              <a:ext cx="11308702" cy="6447453"/>
              <a:chOff x="441649" y="410547"/>
              <a:chExt cx="11308702" cy="6447453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37189D5-4BBE-46AA-A3F8-C42E75DACAEC}"/>
                  </a:ext>
                </a:extLst>
              </p:cNvPr>
              <p:cNvSpPr/>
              <p:nvPr/>
            </p:nvSpPr>
            <p:spPr>
              <a:xfrm>
                <a:off x="441649" y="410547"/>
                <a:ext cx="11308702" cy="64474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93700" dist="635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286000" marR="0" lvl="5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Yu Gothic UI Light" panose="020B0300000000000000" pitchFamily="34" charset="-128"/>
                  <a:ea typeface="Yu Gothic UI Light" panose="020B0300000000000000" pitchFamily="34" charset="-128"/>
                  <a:cs typeface="+mn-cs"/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2173844-790D-4843-98FB-04FDB4AC019A}"/>
                  </a:ext>
                </a:extLst>
              </p:cNvPr>
              <p:cNvSpPr/>
              <p:nvPr/>
            </p:nvSpPr>
            <p:spPr>
              <a:xfrm>
                <a:off x="578498" y="643812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76A13EF6-88EC-4F7B-9E31-4F7347E4B206}"/>
                  </a:ext>
                </a:extLst>
              </p:cNvPr>
              <p:cNvSpPr/>
              <p:nvPr/>
            </p:nvSpPr>
            <p:spPr>
              <a:xfrm>
                <a:off x="578498" y="1089528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0A3A91AB-EAB1-4C6B-B377-7D1A49EED214}"/>
                  </a:ext>
                </a:extLst>
              </p:cNvPr>
              <p:cNvSpPr/>
              <p:nvPr/>
            </p:nvSpPr>
            <p:spPr>
              <a:xfrm>
                <a:off x="578498" y="1535244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A4830736-0550-4269-AB9D-783F9D99EE1C}"/>
                  </a:ext>
                </a:extLst>
              </p:cNvPr>
              <p:cNvSpPr/>
              <p:nvPr/>
            </p:nvSpPr>
            <p:spPr>
              <a:xfrm>
                <a:off x="578498" y="1980960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5BEFA5-27C4-41CE-84DE-D56223A0B283}"/>
                  </a:ext>
                </a:extLst>
              </p:cNvPr>
              <p:cNvSpPr/>
              <p:nvPr/>
            </p:nvSpPr>
            <p:spPr>
              <a:xfrm>
                <a:off x="578498" y="2426676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2BA3A53-0458-4E93-848D-D2009E01BE08}"/>
                  </a:ext>
                </a:extLst>
              </p:cNvPr>
              <p:cNvSpPr/>
              <p:nvPr/>
            </p:nvSpPr>
            <p:spPr>
              <a:xfrm>
                <a:off x="578498" y="2872392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BAE4E13-021D-446E-9932-B37150C48701}"/>
                  </a:ext>
                </a:extLst>
              </p:cNvPr>
              <p:cNvSpPr/>
              <p:nvPr/>
            </p:nvSpPr>
            <p:spPr>
              <a:xfrm>
                <a:off x="578498" y="3318108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0B5CBA63-F3D3-4E1C-9996-732F0306C825}"/>
                  </a:ext>
                </a:extLst>
              </p:cNvPr>
              <p:cNvSpPr/>
              <p:nvPr/>
            </p:nvSpPr>
            <p:spPr>
              <a:xfrm>
                <a:off x="578498" y="3763824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5F553926-9E71-4A8F-A716-7DDB2874B3E9}"/>
                  </a:ext>
                </a:extLst>
              </p:cNvPr>
              <p:cNvSpPr/>
              <p:nvPr/>
            </p:nvSpPr>
            <p:spPr>
              <a:xfrm>
                <a:off x="578498" y="4209540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C8B80FF9-9A94-4743-8674-4447D9575A05}"/>
                  </a:ext>
                </a:extLst>
              </p:cNvPr>
              <p:cNvSpPr/>
              <p:nvPr/>
            </p:nvSpPr>
            <p:spPr>
              <a:xfrm>
                <a:off x="578498" y="4655256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71E6F35-9AAC-43A1-8FAB-05B4AE7C8AB3}"/>
                  </a:ext>
                </a:extLst>
              </p:cNvPr>
              <p:cNvSpPr/>
              <p:nvPr/>
            </p:nvSpPr>
            <p:spPr>
              <a:xfrm>
                <a:off x="578498" y="5100972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91176F0-BC4A-49B9-BF37-E558966148E8}"/>
                  </a:ext>
                </a:extLst>
              </p:cNvPr>
              <p:cNvSpPr/>
              <p:nvPr/>
            </p:nvSpPr>
            <p:spPr>
              <a:xfrm>
                <a:off x="578498" y="5546688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1FFE829-8BED-41E9-A99B-1B5E5358FB85}"/>
                  </a:ext>
                </a:extLst>
              </p:cNvPr>
              <p:cNvSpPr/>
              <p:nvPr/>
            </p:nvSpPr>
            <p:spPr>
              <a:xfrm>
                <a:off x="578498" y="5992404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D52D7588-1281-4E7F-A371-888F9352AB07}"/>
                  </a:ext>
                </a:extLst>
              </p:cNvPr>
              <p:cNvSpPr/>
              <p:nvPr/>
            </p:nvSpPr>
            <p:spPr>
              <a:xfrm>
                <a:off x="578498" y="6438119"/>
                <a:ext cx="233266" cy="233266"/>
              </a:xfrm>
              <a:prstGeom prst="roundRect">
                <a:avLst>
                  <a:gd name="adj" fmla="val 10542"/>
                </a:avLst>
              </a:prstGeom>
              <a:solidFill>
                <a:srgbClr val="858BBD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B28C3373-707C-4413-9F71-CBC8231D1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1089528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2441CA8-15C1-4366-B46D-4A89A632E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1535244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CD44B40-9465-47A2-AD75-5DD1EDA0E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1980960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CCF66344-E196-42C7-8733-5F9F8562A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2426676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B107DFA1-8740-4C70-9954-B730EBFD1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2872392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FF7598FB-8681-4DD4-932C-2627ED0DD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3318108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3A4CB44-C0BD-4F2A-BC3E-45F438B7C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3763824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BFF92F3-928B-4D1B-9044-6C85A472C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4209540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AFC4549-6E34-44D7-A966-ECEA61AB6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4655256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BD52B18-F208-4138-9011-4076E6361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5100972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32C5D1E-6C36-48FC-BFB9-374C062DC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5546688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59BB2B5-2FD9-41DB-B9FB-4A99E345A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5992404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DD73AE9-80A8-4B5E-827C-BEF93347F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757" y="6438120"/>
                <a:ext cx="10368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09F0B45-ADE1-4A19-A177-83DE1629AD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27168" y="3720041"/>
                <a:ext cx="6264000" cy="0"/>
              </a:xfrm>
              <a:prstGeom prst="line">
                <a:avLst/>
              </a:prstGeom>
              <a:ln w="19050">
                <a:solidFill>
                  <a:srgbClr val="858BBD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41C3670-76C6-4FBE-8A43-59842573BA8C}"/>
                </a:ext>
              </a:extLst>
            </p:cNvPr>
            <p:cNvSpPr/>
            <p:nvPr/>
          </p:nvSpPr>
          <p:spPr>
            <a:xfrm>
              <a:off x="3979220" y="1634866"/>
              <a:ext cx="4545872" cy="14537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암호화 처리 객체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1188B87-E9A9-4E6F-B2A1-676F7DFFA797}"/>
                </a:ext>
              </a:extLst>
            </p:cNvPr>
            <p:cNvSpPr/>
            <p:nvPr/>
          </p:nvSpPr>
          <p:spPr>
            <a:xfrm>
              <a:off x="6785315" y="3868979"/>
              <a:ext cx="4545872" cy="14537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파일 쓰기 객체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14205DF-845E-45A8-9633-43C2D0F3C26E}"/>
                </a:ext>
              </a:extLst>
            </p:cNvPr>
            <p:cNvSpPr/>
            <p:nvPr/>
          </p:nvSpPr>
          <p:spPr>
            <a:xfrm>
              <a:off x="1378848" y="3882830"/>
              <a:ext cx="4545872" cy="14537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파일 읽기 객체</a:t>
              </a: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EC42CD8-E72D-4E94-933C-96BB4A909147}"/>
              </a:ext>
            </a:extLst>
          </p:cNvPr>
          <p:cNvCxnSpPr/>
          <p:nvPr/>
        </p:nvCxnSpPr>
        <p:spPr>
          <a:xfrm flipV="1">
            <a:off x="3157741" y="3082474"/>
            <a:ext cx="1877786" cy="79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990C965-59F9-4450-8DB9-4F4F8EB5B947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3651784" y="3105658"/>
            <a:ext cx="1764341" cy="77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98FFD4D-8223-44B1-BFBF-41AF37298544}"/>
              </a:ext>
            </a:extLst>
          </p:cNvPr>
          <p:cNvCxnSpPr/>
          <p:nvPr/>
        </p:nvCxnSpPr>
        <p:spPr>
          <a:xfrm>
            <a:off x="7674508" y="3080101"/>
            <a:ext cx="1534806" cy="78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623EAE-2C3A-4706-B2F4-24996A76125D}"/>
              </a:ext>
            </a:extLst>
          </p:cNvPr>
          <p:cNvSpPr txBox="1"/>
          <p:nvPr/>
        </p:nvSpPr>
        <p:spPr>
          <a:xfrm>
            <a:off x="1924233" y="3188264"/>
            <a:ext cx="24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read() </a:t>
            </a:r>
            <a:r>
              <a:rPr lang="ko-KR" altLang="en-US" dirty="0"/>
              <a:t>실행 요청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088BB5-3395-47DE-9C01-C4B9E1BD1C4B}"/>
              </a:ext>
            </a:extLst>
          </p:cNvPr>
          <p:cNvSpPr txBox="1"/>
          <p:nvPr/>
        </p:nvSpPr>
        <p:spPr>
          <a:xfrm>
            <a:off x="4419919" y="3468772"/>
            <a:ext cx="24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byte </a:t>
            </a:r>
            <a:r>
              <a:rPr lang="ko-KR" altLang="en-US" dirty="0"/>
              <a:t>배열 리턴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571DD7-DB42-4667-A1E5-436522DB734C}"/>
              </a:ext>
            </a:extLst>
          </p:cNvPr>
          <p:cNvSpPr txBox="1"/>
          <p:nvPr/>
        </p:nvSpPr>
        <p:spPr>
          <a:xfrm>
            <a:off x="8513522" y="3136560"/>
            <a:ext cx="24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write </a:t>
            </a:r>
            <a:r>
              <a:rPr lang="ko-KR" altLang="en-US" dirty="0"/>
              <a:t>실행 요청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A34787-06C2-4B82-A7E2-F2E36D418C74}"/>
              </a:ext>
            </a:extLst>
          </p:cNvPr>
          <p:cNvSpPr txBox="1"/>
          <p:nvPr/>
        </p:nvSpPr>
        <p:spPr>
          <a:xfrm>
            <a:off x="3651785" y="5455612"/>
            <a:ext cx="767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파일의 </a:t>
            </a:r>
            <a:r>
              <a:rPr lang="en-US" altLang="ko-KR" dirty="0"/>
              <a:t>byte </a:t>
            </a:r>
            <a:r>
              <a:rPr lang="ko-KR" altLang="en-US" dirty="0"/>
              <a:t>데이터를 제공한다</a:t>
            </a:r>
            <a:r>
              <a:rPr lang="en-US" altLang="ko-KR" dirty="0"/>
              <a:t>. ( </a:t>
            </a:r>
            <a:r>
              <a:rPr lang="ko-KR" altLang="en-US" dirty="0"/>
              <a:t>읽기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파일에 </a:t>
            </a:r>
            <a:r>
              <a:rPr lang="en-US" altLang="ko-KR" dirty="0"/>
              <a:t>byte </a:t>
            </a:r>
            <a:r>
              <a:rPr lang="ko-KR" altLang="en-US" dirty="0"/>
              <a:t>데이터를 쓴다</a:t>
            </a:r>
            <a:r>
              <a:rPr lang="en-US" altLang="ko-KR" dirty="0"/>
              <a:t>. ( </a:t>
            </a:r>
            <a:r>
              <a:rPr lang="ko-KR" altLang="en-US" dirty="0"/>
              <a:t>쓰기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byte </a:t>
            </a:r>
            <a:r>
              <a:rPr lang="ko-KR" altLang="en-US" dirty="0"/>
              <a:t>데이터를 암호화해서 새로운 </a:t>
            </a:r>
            <a:r>
              <a:rPr lang="en-US" altLang="ko-KR" dirty="0"/>
              <a:t>byte </a:t>
            </a:r>
            <a:r>
              <a:rPr lang="ko-KR" altLang="en-US" dirty="0"/>
              <a:t>데이터를 생성한다</a:t>
            </a:r>
            <a:r>
              <a:rPr lang="en-US" altLang="ko-KR" dirty="0"/>
              <a:t>. ( </a:t>
            </a:r>
            <a:r>
              <a:rPr lang="ko-KR" altLang="en-US" dirty="0"/>
              <a:t>암호화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 흐름을 제어한다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A4FB9B-29F2-4588-88DF-E267A8D8C1CD}"/>
              </a:ext>
            </a:extLst>
          </p:cNvPr>
          <p:cNvSpPr txBox="1"/>
          <p:nvPr/>
        </p:nvSpPr>
        <p:spPr>
          <a:xfrm>
            <a:off x="1046299" y="647434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5FE519-D056-47B0-9CA3-14A3BEA89CDF}"/>
              </a:ext>
            </a:extLst>
          </p:cNvPr>
          <p:cNvSpPr txBox="1"/>
          <p:nvPr/>
        </p:nvSpPr>
        <p:spPr>
          <a:xfrm>
            <a:off x="2126407" y="629422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객체의 책임과 크기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D86CC5C-1702-47F3-B9EB-2CFDB9B344B6}"/>
              </a:ext>
            </a:extLst>
          </p:cNvPr>
          <p:cNvGrpSpPr/>
          <p:nvPr/>
        </p:nvGrpSpPr>
        <p:grpSpPr>
          <a:xfrm>
            <a:off x="1706643" y="660843"/>
            <a:ext cx="279617" cy="284498"/>
            <a:chOff x="1828006" y="613230"/>
            <a:chExt cx="279617" cy="284498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2169591-907E-4B98-B837-9A7336FFAE3F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8B6ED175-BE6D-4A51-B2BD-275792874053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890BFAAF-91D7-4040-8961-C20011A465FA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D9D2BD9-2D05-4A03-88CA-AD7ECD88F79D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3D3F742-474C-4ACA-A132-2FB79A6B7E1C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73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00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6987749-FD44-4D63-AF76-96402EEC7DB2}"/>
              </a:ext>
            </a:extLst>
          </p:cNvPr>
          <p:cNvSpPr txBox="1"/>
          <p:nvPr/>
        </p:nvSpPr>
        <p:spPr>
          <a:xfrm>
            <a:off x="2920738" y="1697483"/>
            <a:ext cx="3558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들어가기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2.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객체지향</a:t>
            </a:r>
          </a:p>
        </p:txBody>
      </p:sp>
    </p:spTree>
    <p:extLst>
      <p:ext uri="{BB962C8B-B14F-4D97-AF65-F5344CB8AC3E}">
        <p14:creationId xmlns:p14="http://schemas.microsoft.com/office/powerpoint/2010/main" val="850090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객체의 책임과 크기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C1D368-CCA9-4B3B-A979-6043BB49F908}"/>
              </a:ext>
            </a:extLst>
          </p:cNvPr>
          <p:cNvSpPr/>
          <p:nvPr/>
        </p:nvSpPr>
        <p:spPr>
          <a:xfrm>
            <a:off x="1669016" y="1130993"/>
            <a:ext cx="2051662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 제어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byte </a:t>
            </a:r>
            <a:r>
              <a:rPr lang="ko-KR" altLang="en-US" dirty="0">
                <a:solidFill>
                  <a:schemeClr val="tx1"/>
                </a:solidFill>
              </a:rPr>
              <a:t>암호화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20FF30C-5B9B-42BC-AD87-590C84C72EA3}"/>
              </a:ext>
            </a:extLst>
          </p:cNvPr>
          <p:cNvSpPr/>
          <p:nvPr/>
        </p:nvSpPr>
        <p:spPr>
          <a:xfrm>
            <a:off x="4014914" y="1126850"/>
            <a:ext cx="2051662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일기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쓰기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3347F25-E7AB-4713-887B-20E62DC40B31}"/>
              </a:ext>
            </a:extLst>
          </p:cNvPr>
          <p:cNvSpPr/>
          <p:nvPr/>
        </p:nvSpPr>
        <p:spPr>
          <a:xfrm>
            <a:off x="4022391" y="2187923"/>
            <a:ext cx="2051662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읽기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쓰기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BB667F5-586F-4CE6-82EF-E0C5093E8B31}"/>
              </a:ext>
            </a:extLst>
          </p:cNvPr>
          <p:cNvSpPr/>
          <p:nvPr/>
        </p:nvSpPr>
        <p:spPr>
          <a:xfrm>
            <a:off x="1673176" y="2225792"/>
            <a:ext cx="2051662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 제어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703D66D-3630-4A68-B791-344EB0EFD639}"/>
              </a:ext>
            </a:extLst>
          </p:cNvPr>
          <p:cNvSpPr/>
          <p:nvPr/>
        </p:nvSpPr>
        <p:spPr>
          <a:xfrm>
            <a:off x="1669016" y="5456617"/>
            <a:ext cx="2051662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byte </a:t>
            </a:r>
            <a:r>
              <a:rPr lang="ko-KR" altLang="en-US" dirty="0">
                <a:solidFill>
                  <a:schemeClr val="tx1"/>
                </a:solidFill>
              </a:rPr>
              <a:t>암호화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D256C56-1324-4637-9EF6-96F9A6570F14}"/>
              </a:ext>
            </a:extLst>
          </p:cNvPr>
          <p:cNvSpPr/>
          <p:nvPr/>
        </p:nvSpPr>
        <p:spPr>
          <a:xfrm>
            <a:off x="1669016" y="3355976"/>
            <a:ext cx="2051662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byte </a:t>
            </a:r>
            <a:r>
              <a:rPr lang="ko-KR" altLang="en-US" dirty="0">
                <a:solidFill>
                  <a:schemeClr val="tx1"/>
                </a:solidFill>
              </a:rPr>
              <a:t>암호화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99DE811-1558-4D6C-B2A8-14673F013FC5}"/>
              </a:ext>
            </a:extLst>
          </p:cNvPr>
          <p:cNvSpPr/>
          <p:nvPr/>
        </p:nvSpPr>
        <p:spPr>
          <a:xfrm>
            <a:off x="4009696" y="5456616"/>
            <a:ext cx="2051662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쓰기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313570-AC53-4B0B-9CD3-8D0CCA1492AC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3720678" y="1572566"/>
            <a:ext cx="294236" cy="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4E3BED-919C-40B1-A3A6-13D42BFA92D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720678" y="2627561"/>
            <a:ext cx="301713" cy="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6685A78-47C0-400E-8FE9-EB79704A1455}"/>
              </a:ext>
            </a:extLst>
          </p:cNvPr>
          <p:cNvCxnSpPr>
            <a:stCxn id="52" idx="2"/>
            <a:endCxn id="55" idx="0"/>
          </p:cNvCxnSpPr>
          <p:nvPr/>
        </p:nvCxnSpPr>
        <p:spPr>
          <a:xfrm flipH="1">
            <a:off x="2694847" y="3117223"/>
            <a:ext cx="4160" cy="23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A6A2A3B-45EE-4167-9DC1-0C17DB7D4AE9}"/>
              </a:ext>
            </a:extLst>
          </p:cNvPr>
          <p:cNvCxnSpPr>
            <a:cxnSpLocks/>
          </p:cNvCxnSpPr>
          <p:nvPr/>
        </p:nvCxnSpPr>
        <p:spPr>
          <a:xfrm>
            <a:off x="3720678" y="4840571"/>
            <a:ext cx="289018" cy="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850775-3651-4D40-BE12-8F1C1B21F887}"/>
              </a:ext>
            </a:extLst>
          </p:cNvPr>
          <p:cNvCxnSpPr>
            <a:endCxn id="53" idx="0"/>
          </p:cNvCxnSpPr>
          <p:nvPr/>
        </p:nvCxnSpPr>
        <p:spPr>
          <a:xfrm>
            <a:off x="2674947" y="5303947"/>
            <a:ext cx="19900" cy="15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3F55D53-5092-43AB-B547-121497F3E920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3405571" y="5298206"/>
            <a:ext cx="1053791" cy="154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1849D24-5B50-4B45-A26E-4BE6ACCB9323}"/>
              </a:ext>
            </a:extLst>
          </p:cNvPr>
          <p:cNvCxnSpPr>
            <a:cxnSpLocks/>
          </p:cNvCxnSpPr>
          <p:nvPr/>
        </p:nvCxnSpPr>
        <p:spPr>
          <a:xfrm flipV="1">
            <a:off x="1669016" y="2097593"/>
            <a:ext cx="4646741" cy="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F5CE692-B69D-4550-9162-F980F8402388}"/>
              </a:ext>
            </a:extLst>
          </p:cNvPr>
          <p:cNvCxnSpPr>
            <a:cxnSpLocks/>
          </p:cNvCxnSpPr>
          <p:nvPr/>
        </p:nvCxnSpPr>
        <p:spPr>
          <a:xfrm flipV="1">
            <a:off x="1669015" y="4324817"/>
            <a:ext cx="4646741" cy="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C5992AA-75E6-47D3-83DB-43D17C389A61}"/>
              </a:ext>
            </a:extLst>
          </p:cNvPr>
          <p:cNvSpPr/>
          <p:nvPr/>
        </p:nvSpPr>
        <p:spPr>
          <a:xfrm>
            <a:off x="4016259" y="4425635"/>
            <a:ext cx="2051662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읽기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7C57554-BB19-458A-B39B-FE058446CC9D}"/>
              </a:ext>
            </a:extLst>
          </p:cNvPr>
          <p:cNvSpPr/>
          <p:nvPr/>
        </p:nvSpPr>
        <p:spPr>
          <a:xfrm>
            <a:off x="1693802" y="4419516"/>
            <a:ext cx="2051662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 제어</a:t>
            </a:r>
          </a:p>
        </p:txBody>
      </p:sp>
      <p:sp>
        <p:nvSpPr>
          <p:cNvPr id="75" name="화살표: 왼쪽 74">
            <a:extLst>
              <a:ext uri="{FF2B5EF4-FFF2-40B4-BE49-F238E27FC236}">
                <a16:creationId xmlns:a16="http://schemas.microsoft.com/office/drawing/2014/main" id="{821DF6CD-FB25-4C0A-9E9E-67105982F3C6}"/>
              </a:ext>
            </a:extLst>
          </p:cNvPr>
          <p:cNvSpPr/>
          <p:nvPr/>
        </p:nvSpPr>
        <p:spPr>
          <a:xfrm>
            <a:off x="6665715" y="4892368"/>
            <a:ext cx="3958045" cy="989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3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객체의 책임과 크기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65A793-2B49-47A9-B2E7-1D4E138CD0E4}"/>
              </a:ext>
            </a:extLst>
          </p:cNvPr>
          <p:cNvSpPr/>
          <p:nvPr/>
        </p:nvSpPr>
        <p:spPr>
          <a:xfrm>
            <a:off x="2007113" y="1535244"/>
            <a:ext cx="3727481" cy="47286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[</a:t>
            </a:r>
            <a:r>
              <a:rPr lang="ko-KR" altLang="en-US" dirty="0">
                <a:solidFill>
                  <a:sysClr val="windowText" lastClr="000000"/>
                </a:solidFill>
              </a:rPr>
              <a:t>기능</a:t>
            </a:r>
            <a:r>
              <a:rPr lang="en-US" altLang="ko-KR" dirty="0">
                <a:solidFill>
                  <a:sysClr val="windowText" lastClr="000000"/>
                </a:solidFill>
              </a:rPr>
              <a:t>]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흐름 제어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Byte </a:t>
            </a:r>
            <a:r>
              <a:rPr lang="ko-KR" altLang="en-US" dirty="0">
                <a:solidFill>
                  <a:sysClr val="windowText" lastClr="000000"/>
                </a:solidFill>
              </a:rPr>
              <a:t>암호화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파일 쓰기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파일 읽기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[</a:t>
            </a:r>
            <a:r>
              <a:rPr lang="ko-KR" altLang="en-US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dirty="0">
                <a:solidFill>
                  <a:sysClr val="windowText" lastClr="000000"/>
                </a:solidFill>
              </a:rPr>
              <a:t>]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읽기 파일 경로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쓰기 파일 경로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암호 관련 임시 데이터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흐름 제어 위한 변수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…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5E95EA-E25F-45C6-A7BF-7B818D6E3616}"/>
              </a:ext>
            </a:extLst>
          </p:cNvPr>
          <p:cNvCxnSpPr/>
          <p:nvPr/>
        </p:nvCxnSpPr>
        <p:spPr>
          <a:xfrm>
            <a:off x="5852160" y="2560320"/>
            <a:ext cx="1240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1109CC3-241F-4FA7-B509-950D2936AC46}"/>
              </a:ext>
            </a:extLst>
          </p:cNvPr>
          <p:cNvCxnSpPr/>
          <p:nvPr/>
        </p:nvCxnSpPr>
        <p:spPr>
          <a:xfrm>
            <a:off x="7093131" y="2560320"/>
            <a:ext cx="0" cy="298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A98B5A9-5B5A-4456-8FEB-555786306F65}"/>
              </a:ext>
            </a:extLst>
          </p:cNvPr>
          <p:cNvCxnSpPr/>
          <p:nvPr/>
        </p:nvCxnSpPr>
        <p:spPr>
          <a:xfrm flipH="1">
            <a:off x="6309360" y="5546688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FB4013-4AA8-4345-8E95-637E290E84A8}"/>
              </a:ext>
            </a:extLst>
          </p:cNvPr>
          <p:cNvSpPr txBox="1"/>
          <p:nvPr/>
        </p:nvSpPr>
        <p:spPr>
          <a:xfrm>
            <a:off x="7227662" y="2951209"/>
            <a:ext cx="377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프로시저가 </a:t>
            </a:r>
            <a:endParaRPr lang="en-US" altLang="ko-KR" dirty="0"/>
          </a:p>
          <a:p>
            <a:r>
              <a:rPr lang="ko-KR" altLang="en-US" dirty="0"/>
              <a:t>데이터를 공유해서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절차 지향 방식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기능 변경의 문제점 발생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E3FFA8-E1CE-47F5-8DE2-7EFA70285631}"/>
              </a:ext>
            </a:extLst>
          </p:cNvPr>
          <p:cNvSpPr txBox="1"/>
          <p:nvPr/>
        </p:nvSpPr>
        <p:spPr>
          <a:xfrm>
            <a:off x="5734594" y="5546688"/>
            <a:ext cx="5765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객체가 갖는 책임의 크기는 작아질수록 유연함을 얻는다</a:t>
            </a:r>
            <a:r>
              <a:rPr lang="en-US" altLang="ko-KR" dirty="0"/>
              <a:t>. (</a:t>
            </a:r>
            <a:r>
              <a:rPr lang="ko-KR" altLang="en-US" dirty="0"/>
              <a:t>클수록 절차지향적으로 되고 변경이 어려움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단일 책임 원칙 </a:t>
            </a:r>
            <a:r>
              <a:rPr lang="en-US" altLang="ko-KR" dirty="0"/>
              <a:t>: </a:t>
            </a:r>
            <a:r>
              <a:rPr lang="ko-KR" altLang="en-US" dirty="0"/>
              <a:t>객체는 단 한 개의 책임을 가져야 한다</a:t>
            </a:r>
            <a:r>
              <a:rPr lang="en-US" altLang="ko-KR" dirty="0"/>
              <a:t>. ( </a:t>
            </a:r>
            <a:r>
              <a:rPr lang="ko-KR" altLang="en-US" dirty="0"/>
              <a:t>변경해야 할 부분이 한 곳으로 집중됨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05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24D7D5-43FE-4C0C-ABEF-0E1D958C6BC7}"/>
              </a:ext>
            </a:extLst>
          </p:cNvPr>
          <p:cNvSpPr txBox="1"/>
          <p:nvPr/>
        </p:nvSpPr>
        <p:spPr>
          <a:xfrm>
            <a:off x="1378847" y="1027473"/>
            <a:ext cx="101209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의존이란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한 객체가 다른 객체를 생성하거나 다른 객체의 메서드를 호출 또는 파라미터를 전달 받는 경우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511072-80BD-4D30-AC47-48D9709F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04" y="1793430"/>
            <a:ext cx="4459482" cy="2583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3F92F5-4FF7-49CD-9BD6-26FE4FE0D214}"/>
              </a:ext>
            </a:extLst>
          </p:cNvPr>
          <p:cNvSpPr txBox="1"/>
          <p:nvPr/>
        </p:nvSpPr>
        <p:spPr>
          <a:xfrm>
            <a:off x="2304832" y="4447808"/>
            <a:ext cx="793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en-US" altLang="ko-KR" dirty="0" err="1"/>
              <a:t>FlowController</a:t>
            </a:r>
            <a:r>
              <a:rPr lang="ko-KR" altLang="en-US" dirty="0"/>
              <a:t>가 </a:t>
            </a:r>
            <a:r>
              <a:rPr lang="en-US" altLang="ko-KR" dirty="0" err="1"/>
              <a:t>FileDataReader</a:t>
            </a:r>
            <a:r>
              <a:rPr lang="ko-KR" altLang="en-US" dirty="0"/>
              <a:t>에 의존한다고 표현할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17D4C47-AABD-46CB-B6EB-426CAC157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10" y="4929368"/>
            <a:ext cx="5385714" cy="90115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484DC2-2871-4E86-9CB3-E6DE754B8AA1}"/>
              </a:ext>
            </a:extLst>
          </p:cNvPr>
          <p:cNvSpPr txBox="1"/>
          <p:nvPr/>
        </p:nvSpPr>
        <p:spPr>
          <a:xfrm>
            <a:off x="2304832" y="6018241"/>
            <a:ext cx="87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Process </a:t>
            </a:r>
            <a:r>
              <a:rPr lang="ko-KR" altLang="en-US" dirty="0"/>
              <a:t>메서드가 </a:t>
            </a:r>
            <a:r>
              <a:rPr lang="en-US" altLang="ko-KR" dirty="0" err="1"/>
              <a:t>ByteEncryptor</a:t>
            </a:r>
            <a:r>
              <a:rPr lang="ko-KR" altLang="en-US" dirty="0"/>
              <a:t>에 의존한다고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20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의존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8C78A58-947F-47F7-AE3D-33725A9F6D2E}"/>
              </a:ext>
            </a:extLst>
          </p:cNvPr>
          <p:cNvGrpSpPr/>
          <p:nvPr/>
        </p:nvGrpSpPr>
        <p:grpSpPr>
          <a:xfrm>
            <a:off x="1451924" y="1919966"/>
            <a:ext cx="9145669" cy="2814937"/>
            <a:chOff x="1566029" y="2517616"/>
            <a:chExt cx="9145669" cy="281493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F2454F4-A80F-4509-A24B-06D12B746B4C}"/>
                </a:ext>
              </a:extLst>
            </p:cNvPr>
            <p:cNvSpPr/>
            <p:nvPr/>
          </p:nvSpPr>
          <p:spPr>
            <a:xfrm>
              <a:off x="1566029" y="4006889"/>
              <a:ext cx="2743200" cy="13256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A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클래스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C9C9C9C-ED13-4E98-84AE-7131391AEEFC}"/>
                </a:ext>
              </a:extLst>
            </p:cNvPr>
            <p:cNvSpPr/>
            <p:nvPr/>
          </p:nvSpPr>
          <p:spPr>
            <a:xfrm>
              <a:off x="4800812" y="3997090"/>
              <a:ext cx="2743200" cy="13256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B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클래스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6D1B245-74EE-4829-B7F5-59757D5A67F2}"/>
                </a:ext>
              </a:extLst>
            </p:cNvPr>
            <p:cNvSpPr/>
            <p:nvPr/>
          </p:nvSpPr>
          <p:spPr>
            <a:xfrm>
              <a:off x="7968498" y="3997090"/>
              <a:ext cx="2743200" cy="13256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클래스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C6E7683-573D-4825-8BB4-16CA7C3CDE6E}"/>
                </a:ext>
              </a:extLst>
            </p:cNvPr>
            <p:cNvCxnSpPr>
              <a:stCxn id="48" idx="1"/>
              <a:endCxn id="2" idx="3"/>
            </p:cNvCxnSpPr>
            <p:nvPr/>
          </p:nvCxnSpPr>
          <p:spPr>
            <a:xfrm flipH="1">
              <a:off x="4309229" y="4659922"/>
              <a:ext cx="491583" cy="9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EFA20F6-926E-4218-BE35-FDC276CA5646}"/>
                </a:ext>
              </a:extLst>
            </p:cNvPr>
            <p:cNvCxnSpPr>
              <a:stCxn id="49" idx="1"/>
            </p:cNvCxnSpPr>
            <p:nvPr/>
          </p:nvCxnSpPr>
          <p:spPr>
            <a:xfrm flipH="1">
              <a:off x="7544012" y="4659922"/>
              <a:ext cx="424486" cy="9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말풍선: 타원형 27">
              <a:extLst>
                <a:ext uri="{FF2B5EF4-FFF2-40B4-BE49-F238E27FC236}">
                  <a16:creationId xmlns:a16="http://schemas.microsoft.com/office/drawing/2014/main" id="{2951A2AF-84B5-4317-8F1E-5D2A1B391328}"/>
                </a:ext>
              </a:extLst>
            </p:cNvPr>
            <p:cNvSpPr/>
            <p:nvPr/>
          </p:nvSpPr>
          <p:spPr>
            <a:xfrm>
              <a:off x="1777924" y="2517616"/>
              <a:ext cx="2743200" cy="1176083"/>
            </a:xfrm>
            <a:prstGeom prst="wedgeEllipseCallou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 </a:t>
              </a:r>
              <a:r>
                <a:rPr lang="ko-KR" altLang="en-US" dirty="0"/>
                <a:t>클래스의 변화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A57DA80-82A6-484A-B3CA-554CF3EBC17A}"/>
              </a:ext>
            </a:extLst>
          </p:cNvPr>
          <p:cNvSpPr txBox="1"/>
          <p:nvPr/>
        </p:nvSpPr>
        <p:spPr>
          <a:xfrm>
            <a:off x="5963478" y="6185420"/>
            <a:ext cx="53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A </a:t>
            </a:r>
            <a:r>
              <a:rPr lang="ko-KR" altLang="en-US" dirty="0"/>
              <a:t>클래스의 변화로 </a:t>
            </a:r>
            <a:r>
              <a:rPr lang="en-US" altLang="ko-KR" dirty="0"/>
              <a:t>B,C</a:t>
            </a:r>
            <a:r>
              <a:rPr lang="ko-KR" altLang="en-US" dirty="0"/>
              <a:t>클래스에 영향을 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53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의존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15BA50D-46EF-40F2-B951-E996351AD171}"/>
              </a:ext>
            </a:extLst>
          </p:cNvPr>
          <p:cNvSpPr/>
          <p:nvPr/>
        </p:nvSpPr>
        <p:spPr>
          <a:xfrm>
            <a:off x="1451924" y="3409239"/>
            <a:ext cx="2743200" cy="132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 </a:t>
            </a:r>
            <a:r>
              <a:rPr lang="ko-KR" altLang="en-US" dirty="0">
                <a:solidFill>
                  <a:sysClr val="windowText" lastClr="000000"/>
                </a:solidFill>
              </a:rPr>
              <a:t>클래스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CE7E57B-9C16-4CA1-A390-5CAB384E1259}"/>
              </a:ext>
            </a:extLst>
          </p:cNvPr>
          <p:cNvSpPr/>
          <p:nvPr/>
        </p:nvSpPr>
        <p:spPr>
          <a:xfrm>
            <a:off x="4686707" y="3399440"/>
            <a:ext cx="2743200" cy="132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 </a:t>
            </a:r>
            <a:r>
              <a:rPr lang="ko-KR" altLang="en-US" dirty="0">
                <a:solidFill>
                  <a:sysClr val="windowText" lastClr="000000"/>
                </a:solidFill>
              </a:rPr>
              <a:t>클래스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1B71501-3F5B-4CB5-9760-75B323282385}"/>
              </a:ext>
            </a:extLst>
          </p:cNvPr>
          <p:cNvSpPr/>
          <p:nvPr/>
        </p:nvSpPr>
        <p:spPr>
          <a:xfrm>
            <a:off x="7854393" y="3399440"/>
            <a:ext cx="2743200" cy="132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 </a:t>
            </a:r>
            <a:r>
              <a:rPr lang="ko-KR" altLang="en-US" dirty="0">
                <a:solidFill>
                  <a:sysClr val="windowText" lastClr="000000"/>
                </a:solidFill>
              </a:rPr>
              <a:t>클래스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40833C0-4D30-4969-A653-700A7541804A}"/>
              </a:ext>
            </a:extLst>
          </p:cNvPr>
          <p:cNvCxnSpPr>
            <a:cxnSpLocks/>
            <a:stCxn id="52" idx="1"/>
            <a:endCxn id="51" idx="3"/>
          </p:cNvCxnSpPr>
          <p:nvPr/>
        </p:nvCxnSpPr>
        <p:spPr>
          <a:xfrm flipH="1">
            <a:off x="4195124" y="4062272"/>
            <a:ext cx="491583" cy="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BA606AF-0E66-4FFA-A61F-CD63BCE2AB79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429907" y="4062272"/>
            <a:ext cx="424486" cy="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173D4F-D217-458B-8A1C-45499B5A09F5}"/>
              </a:ext>
            </a:extLst>
          </p:cNvPr>
          <p:cNvCxnSpPr>
            <a:stCxn id="51" idx="2"/>
          </p:cNvCxnSpPr>
          <p:nvPr/>
        </p:nvCxnSpPr>
        <p:spPr>
          <a:xfrm flipH="1">
            <a:off x="2822713" y="4734903"/>
            <a:ext cx="811" cy="8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26A2BE-FB0A-4960-89CC-472B5AC19DE4}"/>
              </a:ext>
            </a:extLst>
          </p:cNvPr>
          <p:cNvCxnSpPr>
            <a:cxnSpLocks/>
          </p:cNvCxnSpPr>
          <p:nvPr/>
        </p:nvCxnSpPr>
        <p:spPr>
          <a:xfrm>
            <a:off x="2822713" y="5546688"/>
            <a:ext cx="6599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E16C2E-7DD4-46E2-955E-92986268571A}"/>
              </a:ext>
            </a:extLst>
          </p:cNvPr>
          <p:cNvCxnSpPr>
            <a:cxnSpLocks/>
          </p:cNvCxnSpPr>
          <p:nvPr/>
        </p:nvCxnSpPr>
        <p:spPr>
          <a:xfrm flipV="1">
            <a:off x="9422296" y="4734904"/>
            <a:ext cx="0" cy="81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5CF3B0D-7CF8-4FE1-A8E8-5F4E5D5E7170}"/>
              </a:ext>
            </a:extLst>
          </p:cNvPr>
          <p:cNvSpPr txBox="1"/>
          <p:nvPr/>
        </p:nvSpPr>
        <p:spPr>
          <a:xfrm>
            <a:off x="4558748" y="6185420"/>
            <a:ext cx="67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순환 구성 시 </a:t>
            </a:r>
            <a:r>
              <a:rPr lang="en-US" altLang="ko-KR" dirty="0"/>
              <a:t>A</a:t>
            </a:r>
            <a:r>
              <a:rPr lang="ko-KR" altLang="en-US" dirty="0"/>
              <a:t>클래스의 변화가 다시 </a:t>
            </a:r>
            <a:r>
              <a:rPr lang="en-US" altLang="ko-KR" dirty="0"/>
              <a:t>A</a:t>
            </a:r>
            <a:r>
              <a:rPr lang="ko-KR" altLang="en-US" dirty="0"/>
              <a:t>클래스에 영향을 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1" name="말풍선: 타원형 60">
            <a:extLst>
              <a:ext uri="{FF2B5EF4-FFF2-40B4-BE49-F238E27FC236}">
                <a16:creationId xmlns:a16="http://schemas.microsoft.com/office/drawing/2014/main" id="{B56CEE4A-A714-4962-A845-A4B389C3DA88}"/>
              </a:ext>
            </a:extLst>
          </p:cNvPr>
          <p:cNvSpPr/>
          <p:nvPr/>
        </p:nvSpPr>
        <p:spPr>
          <a:xfrm>
            <a:off x="1663819" y="1919966"/>
            <a:ext cx="2743200" cy="1176083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클래스의 변화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7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의존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CB13C74-CD57-4F74-8D14-CD831072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26" y="1387128"/>
            <a:ext cx="5725324" cy="201958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9D8AC59-8431-4943-B6A7-D4CD5C3B2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56" y="4262877"/>
            <a:ext cx="5439534" cy="207674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A1C44A-84D6-4B6C-9D49-1B63546D0E2A}"/>
              </a:ext>
            </a:extLst>
          </p:cNvPr>
          <p:cNvCxnSpPr/>
          <p:nvPr/>
        </p:nvCxnSpPr>
        <p:spPr>
          <a:xfrm flipV="1">
            <a:off x="5141843" y="3675223"/>
            <a:ext cx="0" cy="44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BAF0217-2C0E-467B-BB44-9E7F9B6EA38B}"/>
              </a:ext>
            </a:extLst>
          </p:cNvPr>
          <p:cNvSpPr txBox="1"/>
          <p:nvPr/>
        </p:nvSpPr>
        <p:spPr>
          <a:xfrm>
            <a:off x="5320078" y="3522821"/>
            <a:ext cx="483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AuthenticationHandler</a:t>
            </a:r>
            <a:r>
              <a:rPr lang="en-US" altLang="ko-KR" dirty="0"/>
              <a:t> </a:t>
            </a:r>
            <a:r>
              <a:rPr lang="ko-KR" altLang="en-US" dirty="0"/>
              <a:t>클래스가 </a:t>
            </a:r>
            <a:r>
              <a:rPr lang="en-US" altLang="ko-KR" dirty="0" err="1"/>
              <a:t>Autehnticator</a:t>
            </a:r>
            <a:r>
              <a:rPr lang="en-US" altLang="ko-KR" dirty="0"/>
              <a:t> </a:t>
            </a:r>
            <a:r>
              <a:rPr lang="ko-KR" altLang="en-US" dirty="0"/>
              <a:t>클래스에 의존하는 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660234-612D-4782-9298-71B9845BA66C}"/>
              </a:ext>
            </a:extLst>
          </p:cNvPr>
          <p:cNvSpPr txBox="1"/>
          <p:nvPr/>
        </p:nvSpPr>
        <p:spPr>
          <a:xfrm>
            <a:off x="6322424" y="6087291"/>
            <a:ext cx="525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Id</a:t>
            </a:r>
            <a:r>
              <a:rPr lang="ko-KR" altLang="en-US" dirty="0"/>
              <a:t>가 </a:t>
            </a:r>
            <a:r>
              <a:rPr lang="ko-KR" altLang="en-US" dirty="0" err="1"/>
              <a:t>잘못된건지</a:t>
            </a:r>
            <a:r>
              <a:rPr lang="ko-KR" altLang="en-US" dirty="0"/>
              <a:t> </a:t>
            </a:r>
            <a:r>
              <a:rPr lang="en-US" altLang="ko-KR" dirty="0"/>
              <a:t>password</a:t>
            </a:r>
            <a:r>
              <a:rPr lang="ko-KR" altLang="en-US" dirty="0"/>
              <a:t>가 </a:t>
            </a:r>
            <a:r>
              <a:rPr lang="ko-KR" altLang="en-US" dirty="0" err="1"/>
              <a:t>잘못된건지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78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2410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의존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E019887-39A6-46F6-9483-82B156B6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18" y="3647834"/>
            <a:ext cx="5461389" cy="2726196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8249A979-7FA4-473D-9C2B-BE2582F06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89" y="1207872"/>
            <a:ext cx="5925377" cy="1933845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2FA64EB-4EDF-4588-887E-F3DDE06507D9}"/>
              </a:ext>
            </a:extLst>
          </p:cNvPr>
          <p:cNvCxnSpPr/>
          <p:nvPr/>
        </p:nvCxnSpPr>
        <p:spPr>
          <a:xfrm flipV="1">
            <a:off x="5695406" y="3141717"/>
            <a:ext cx="0" cy="37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B91C77E-CD87-4FA0-9338-3345FCFB5A8F}"/>
              </a:ext>
            </a:extLst>
          </p:cNvPr>
          <p:cNvSpPr txBox="1"/>
          <p:nvPr/>
        </p:nvSpPr>
        <p:spPr>
          <a:xfrm>
            <a:off x="8276488" y="5229149"/>
            <a:ext cx="347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내가 변경되면 나에게 의존하고 있는 코드에 영향을 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나의 요구가 변경되면 내가 의존하고 있는 타입에 영향을 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캡슐화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098924-0C7F-40C6-B219-D94DA63E0BE7}"/>
              </a:ext>
            </a:extLst>
          </p:cNvPr>
          <p:cNvSpPr txBox="1"/>
          <p:nvPr/>
        </p:nvSpPr>
        <p:spPr>
          <a:xfrm>
            <a:off x="1378847" y="1027473"/>
            <a:ext cx="101209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캡슐화란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객체가 내부적으로 기능을 어떻게 구현하는지를 감추는 것</a:t>
            </a:r>
            <a:endParaRPr lang="en-US" altLang="ko-KR" sz="1600" dirty="0"/>
          </a:p>
          <a:p>
            <a:r>
              <a:rPr lang="en-US" altLang="ko-KR" sz="1600" dirty="0"/>
              <a:t>	=&gt; </a:t>
            </a:r>
            <a:r>
              <a:rPr lang="ko-KR" altLang="en-US" sz="1600" dirty="0"/>
              <a:t>내부의 기능 구현이 변경되더라도 그 기능을 사용하는 코드는 영향을 받지 않음</a:t>
            </a:r>
            <a:endParaRPr lang="en-US" altLang="ko-KR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B82D08-5D32-4785-B8B7-6415DF9322FF}"/>
              </a:ext>
            </a:extLst>
          </p:cNvPr>
          <p:cNvSpPr txBox="1"/>
          <p:nvPr/>
        </p:nvSpPr>
        <p:spPr>
          <a:xfrm>
            <a:off x="1378846" y="2181787"/>
            <a:ext cx="1012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&gt; </a:t>
            </a:r>
            <a:r>
              <a:rPr lang="ko-KR" altLang="en-US" sz="1600" b="1" dirty="0"/>
              <a:t>절차 지향 방식 코드</a:t>
            </a:r>
            <a:endParaRPr lang="en-US" altLang="ko-KR" sz="16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F4FE12F-402E-4507-A809-77285BFB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24" y="3154572"/>
            <a:ext cx="2857899" cy="2629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16C26F-093C-4B6D-89ED-43305776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98" y="2216882"/>
            <a:ext cx="5239481" cy="103837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176BD43E-344F-4B4E-8AC5-168A42B11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31" y="3835454"/>
            <a:ext cx="5706271" cy="2619741"/>
          </a:xfrm>
          <a:prstGeom prst="rect">
            <a:avLst/>
          </a:prstGeom>
        </p:spPr>
      </p:pic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AB5FCF5D-C39A-4A77-A8F8-B41E2C61C9CB}"/>
              </a:ext>
            </a:extLst>
          </p:cNvPr>
          <p:cNvSpPr/>
          <p:nvPr/>
        </p:nvSpPr>
        <p:spPr>
          <a:xfrm>
            <a:off x="7354389" y="3318108"/>
            <a:ext cx="1149531" cy="311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6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캡슐화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3C8BF5-FF93-436E-9F1A-59A6703C349F}"/>
              </a:ext>
            </a:extLst>
          </p:cNvPr>
          <p:cNvSpPr txBox="1"/>
          <p:nvPr/>
        </p:nvSpPr>
        <p:spPr>
          <a:xfrm>
            <a:off x="1378848" y="1069872"/>
            <a:ext cx="1012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&gt; </a:t>
            </a:r>
            <a:r>
              <a:rPr lang="ko-KR" altLang="en-US" sz="1600" b="1" dirty="0"/>
              <a:t>절차 지향 방식 코드</a:t>
            </a:r>
            <a:endParaRPr lang="en-US" altLang="ko-KR" sz="1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8D554F-B022-4BB7-A688-6C3ADAF46E77}"/>
              </a:ext>
            </a:extLst>
          </p:cNvPr>
          <p:cNvSpPr/>
          <p:nvPr/>
        </p:nvSpPr>
        <p:spPr>
          <a:xfrm>
            <a:off x="3111820" y="4077453"/>
            <a:ext cx="2063931" cy="10577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9F3CFF-1544-47DD-8179-719678B8FFF0}"/>
              </a:ext>
            </a:extLst>
          </p:cNvPr>
          <p:cNvSpPr/>
          <p:nvPr/>
        </p:nvSpPr>
        <p:spPr>
          <a:xfrm>
            <a:off x="6553983" y="4071206"/>
            <a:ext cx="2063931" cy="10577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8EF763E-FE31-4AE4-B36E-462370CBB877}"/>
              </a:ext>
            </a:extLst>
          </p:cNvPr>
          <p:cNvCxnSpPr>
            <a:stCxn id="2" idx="3"/>
            <a:endCxn id="51" idx="1"/>
          </p:cNvCxnSpPr>
          <p:nvPr/>
        </p:nvCxnSpPr>
        <p:spPr>
          <a:xfrm flipV="1">
            <a:off x="5175751" y="4600070"/>
            <a:ext cx="1378232" cy="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F117D95-E4FB-42D9-9D22-81C9248519B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143786" y="2600425"/>
            <a:ext cx="0" cy="147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4490FA-E4A2-418C-BAEF-EBBF22C165C0}"/>
              </a:ext>
            </a:extLst>
          </p:cNvPr>
          <p:cNvSpPr/>
          <p:nvPr/>
        </p:nvSpPr>
        <p:spPr>
          <a:xfrm>
            <a:off x="6553985" y="5319985"/>
            <a:ext cx="2063931" cy="10577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CA4221-F61E-4B5D-9B58-8471DA00FF24}"/>
              </a:ext>
            </a:extLst>
          </p:cNvPr>
          <p:cNvSpPr/>
          <p:nvPr/>
        </p:nvSpPr>
        <p:spPr>
          <a:xfrm>
            <a:off x="6553983" y="2743211"/>
            <a:ext cx="2063931" cy="10577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0D3D83C-D474-4AB7-9604-310463802E0B}"/>
              </a:ext>
            </a:extLst>
          </p:cNvPr>
          <p:cNvCxnSpPr/>
          <p:nvPr/>
        </p:nvCxnSpPr>
        <p:spPr>
          <a:xfrm>
            <a:off x="5778637" y="3257701"/>
            <a:ext cx="0" cy="267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76B604F-799D-4A85-9F99-564D02377B23}"/>
              </a:ext>
            </a:extLst>
          </p:cNvPr>
          <p:cNvCxnSpPr>
            <a:endCxn id="60" idx="1"/>
          </p:cNvCxnSpPr>
          <p:nvPr/>
        </p:nvCxnSpPr>
        <p:spPr>
          <a:xfrm>
            <a:off x="5739449" y="3270623"/>
            <a:ext cx="814534" cy="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1FFF9E-4FCF-47E5-BA8F-94E376283E26}"/>
              </a:ext>
            </a:extLst>
          </p:cNvPr>
          <p:cNvCxnSpPr/>
          <p:nvPr/>
        </p:nvCxnSpPr>
        <p:spPr>
          <a:xfrm flipV="1">
            <a:off x="5778637" y="5905555"/>
            <a:ext cx="775346" cy="2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82922E3-FBCA-41B4-BDEA-275FB9F780F8}"/>
              </a:ext>
            </a:extLst>
          </p:cNvPr>
          <p:cNvSpPr txBox="1"/>
          <p:nvPr/>
        </p:nvSpPr>
        <p:spPr>
          <a:xfrm>
            <a:off x="1185668" y="1620026"/>
            <a:ext cx="782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만료 여부 확인 정책에 변화가 생기면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관련 개발자가 변하면</a:t>
            </a:r>
            <a:r>
              <a:rPr lang="en-US" altLang="ko-KR" dirty="0"/>
              <a:t>? </a:t>
            </a:r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많은 시간이 들거나</a:t>
            </a:r>
            <a:r>
              <a:rPr lang="en-US" altLang="ko-KR" dirty="0"/>
              <a:t>, </a:t>
            </a:r>
            <a:r>
              <a:rPr lang="ko-KR" altLang="en-US" dirty="0"/>
              <a:t>완벽하게 고치지 못해 버그가 생길 수가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241232-A23D-40F3-93D1-DDAE96B1B88B}"/>
              </a:ext>
            </a:extLst>
          </p:cNvPr>
          <p:cNvSpPr txBox="1"/>
          <p:nvPr/>
        </p:nvSpPr>
        <p:spPr>
          <a:xfrm>
            <a:off x="1832747" y="3001574"/>
            <a:ext cx="239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요구사항의 변화가 데이터 구조</a:t>
            </a:r>
            <a:r>
              <a:rPr lang="en-US" altLang="ko-KR" dirty="0">
                <a:solidFill>
                  <a:schemeClr val="tx2"/>
                </a:solidFill>
              </a:rPr>
              <a:t>/ </a:t>
            </a:r>
            <a:r>
              <a:rPr lang="ko-KR" altLang="en-US" dirty="0">
                <a:solidFill>
                  <a:schemeClr val="tx2"/>
                </a:solidFill>
              </a:rPr>
              <a:t>사용에 변화를 발생시킴</a:t>
            </a:r>
          </a:p>
        </p:txBody>
      </p:sp>
    </p:spTree>
    <p:extLst>
      <p:ext uri="{BB962C8B-B14F-4D97-AF65-F5344CB8AC3E}">
        <p14:creationId xmlns:p14="http://schemas.microsoft.com/office/powerpoint/2010/main" val="342694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캡슐화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704D73-F81E-466F-9C57-D1658C2BA5F7}"/>
              </a:ext>
            </a:extLst>
          </p:cNvPr>
          <p:cNvSpPr txBox="1"/>
          <p:nvPr/>
        </p:nvSpPr>
        <p:spPr>
          <a:xfrm>
            <a:off x="1378848" y="1069872"/>
            <a:ext cx="1012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&gt; </a:t>
            </a:r>
            <a:r>
              <a:rPr lang="ko-KR" altLang="en-US" sz="1600" b="1" dirty="0"/>
              <a:t>캡슐화 된 기능 구현</a:t>
            </a:r>
            <a:endParaRPr lang="en-US" altLang="ko-KR" sz="16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AB1F72-4375-4038-B4F6-3EE3CB300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48" y="1526438"/>
            <a:ext cx="4610743" cy="1800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8E5CF6-6F64-4F93-A367-B8412F441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391" y="1893326"/>
            <a:ext cx="2391109" cy="790685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CD4B1D56-F92A-4AFC-8D37-40C5AE2FD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48" y="3711992"/>
            <a:ext cx="5344271" cy="257210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F880B53-D9D2-4507-B2C8-60B906785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390" y="4628935"/>
            <a:ext cx="2391109" cy="790685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3F92817-1EAE-4DCB-9AF3-1F91D59B705D}"/>
              </a:ext>
            </a:extLst>
          </p:cNvPr>
          <p:cNvCxnSpPr/>
          <p:nvPr/>
        </p:nvCxnSpPr>
        <p:spPr>
          <a:xfrm>
            <a:off x="5989591" y="2338328"/>
            <a:ext cx="222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2DD51D-186D-4A8D-9C9C-C86A040BDB62}"/>
              </a:ext>
            </a:extLst>
          </p:cNvPr>
          <p:cNvCxnSpPr>
            <a:stCxn id="28" idx="3"/>
            <a:endCxn id="49" idx="1"/>
          </p:cNvCxnSpPr>
          <p:nvPr/>
        </p:nvCxnSpPr>
        <p:spPr>
          <a:xfrm>
            <a:off x="6723119" y="4998047"/>
            <a:ext cx="1315271" cy="2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C35DB918-48F5-42D6-AED4-6D25636D15F6}"/>
              </a:ext>
            </a:extLst>
          </p:cNvPr>
          <p:cNvSpPr/>
          <p:nvPr/>
        </p:nvSpPr>
        <p:spPr>
          <a:xfrm>
            <a:off x="5007301" y="3250866"/>
            <a:ext cx="2155365" cy="340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59AC5"/>
          </a:fgClr>
          <a:bgClr>
            <a:srgbClr val="858BB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E07F04-FFDC-4EDF-8C94-EF43DC3FE7A5}"/>
              </a:ext>
            </a:extLst>
          </p:cNvPr>
          <p:cNvGrpSpPr/>
          <p:nvPr/>
        </p:nvGrpSpPr>
        <p:grpSpPr>
          <a:xfrm>
            <a:off x="3822180" y="1696949"/>
            <a:ext cx="4547379" cy="3192290"/>
            <a:chOff x="3644899" y="1724942"/>
            <a:chExt cx="4547379" cy="3192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3644899" y="1981200"/>
              <a:ext cx="4547379" cy="293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3795092" y="213705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44532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52498" y="3433051"/>
              <a:ext cx="2592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A59DE0D-6F8B-4B6D-BD64-7E2F0E577FDA}"/>
                </a:ext>
              </a:extLst>
            </p:cNvPr>
            <p:cNvSpPr/>
            <p:nvPr/>
          </p:nvSpPr>
          <p:spPr>
            <a:xfrm>
              <a:off x="3795092" y="243564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69AD2F8-ADBA-4750-8816-278B798EC059}"/>
                </a:ext>
              </a:extLst>
            </p:cNvPr>
            <p:cNvSpPr/>
            <p:nvPr/>
          </p:nvSpPr>
          <p:spPr>
            <a:xfrm>
              <a:off x="3795092" y="273423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B9BF877-A823-499A-BFB9-D72C3E509936}"/>
                </a:ext>
              </a:extLst>
            </p:cNvPr>
            <p:cNvSpPr/>
            <p:nvPr/>
          </p:nvSpPr>
          <p:spPr>
            <a:xfrm>
              <a:off x="3795092" y="303282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F2AEFC4-80C2-4277-B317-0D33968441C1}"/>
                </a:ext>
              </a:extLst>
            </p:cNvPr>
            <p:cNvSpPr/>
            <p:nvPr/>
          </p:nvSpPr>
          <p:spPr>
            <a:xfrm>
              <a:off x="3795092" y="333141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C6F3A71-B2B8-4D6E-B814-2C5BD610945B}"/>
                </a:ext>
              </a:extLst>
            </p:cNvPr>
            <p:cNvSpPr/>
            <p:nvPr/>
          </p:nvSpPr>
          <p:spPr>
            <a:xfrm>
              <a:off x="3795092" y="363000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359E6C-19E4-44BE-A19F-229F18868387}"/>
                </a:ext>
              </a:extLst>
            </p:cNvPr>
            <p:cNvSpPr/>
            <p:nvPr/>
          </p:nvSpPr>
          <p:spPr>
            <a:xfrm>
              <a:off x="3795092" y="392859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C3136B7-2ABC-45C0-8604-A054475B0D84}"/>
                </a:ext>
              </a:extLst>
            </p:cNvPr>
            <p:cNvSpPr/>
            <p:nvPr/>
          </p:nvSpPr>
          <p:spPr>
            <a:xfrm>
              <a:off x="3795092" y="422718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F976E3B-1325-4752-A612-6990C5B4723D}"/>
                </a:ext>
              </a:extLst>
            </p:cNvPr>
            <p:cNvSpPr/>
            <p:nvPr/>
          </p:nvSpPr>
          <p:spPr>
            <a:xfrm>
              <a:off x="3795092" y="452577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F5EAAF0-1873-449B-BC4A-DB51D0C7C60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74489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DB2CD43-F12E-4987-819C-4030E44219C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044467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0AB6868-C9ED-4EF4-B06E-4B9DF7798992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344039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15D6658-2498-4F51-9921-0EFC84F376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643611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C708741-AAC0-4698-A35D-AADC41DA383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94318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78BD7A4-A1E6-486A-A6FE-69A024746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24275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F9E29FC-7A22-4451-8C97-ED738BDDD61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542326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52B1510-2309-45BD-82F8-2471493D5E2B}"/>
                </a:ext>
              </a:extLst>
            </p:cNvPr>
            <p:cNvSpPr/>
            <p:nvPr/>
          </p:nvSpPr>
          <p:spPr>
            <a:xfrm>
              <a:off x="5286359" y="1849728"/>
              <a:ext cx="1186347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rgbClr val="FF7C8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AE71A78-34FE-4219-9C97-7D0681E93C00}"/>
                </a:ext>
              </a:extLst>
            </p:cNvPr>
            <p:cNvSpPr/>
            <p:nvPr/>
          </p:nvSpPr>
          <p:spPr>
            <a:xfrm rot="233864">
              <a:off x="5368477" y="1724942"/>
              <a:ext cx="1018822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C4D19A7-61A7-49CD-93C2-CE57C76A7017}"/>
              </a:ext>
            </a:extLst>
          </p:cNvPr>
          <p:cNvSpPr txBox="1"/>
          <p:nvPr/>
        </p:nvSpPr>
        <p:spPr>
          <a:xfrm>
            <a:off x="4127857" y="3065993"/>
            <a:ext cx="4153348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rPr>
              <a:t>들어가기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 rot="21150071">
            <a:off x="6299337" y="4110769"/>
            <a:ext cx="331573" cy="328878"/>
            <a:chOff x="1776100" y="579178"/>
            <a:chExt cx="331573" cy="3288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776100" y="846464"/>
              <a:ext cx="331573" cy="61592"/>
              <a:chOff x="1776100" y="875042"/>
              <a:chExt cx="331573" cy="61592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 rot="233816">
                <a:off x="1795626" y="890915"/>
                <a:ext cx="312047" cy="45719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 rot="234364">
                <a:off x="1776100" y="875042"/>
                <a:ext cx="291913" cy="45719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35627" y="582716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1998129" y="579178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922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캡슐화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A14353-2DAD-473D-AE02-95A1FEEC7A2F}"/>
              </a:ext>
            </a:extLst>
          </p:cNvPr>
          <p:cNvSpPr/>
          <p:nvPr/>
        </p:nvSpPr>
        <p:spPr>
          <a:xfrm>
            <a:off x="3111820" y="4077453"/>
            <a:ext cx="2063931" cy="10577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2B5488-BFEF-430B-B8B9-ED2EE5DFF104}"/>
              </a:ext>
            </a:extLst>
          </p:cNvPr>
          <p:cNvSpPr/>
          <p:nvPr/>
        </p:nvSpPr>
        <p:spPr>
          <a:xfrm>
            <a:off x="6553983" y="4071206"/>
            <a:ext cx="2063931" cy="10577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A6ACC2A-2B75-41B2-BD1E-B02EAB599964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5175751" y="4600070"/>
            <a:ext cx="1378232" cy="62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341568-6F71-4837-922A-993928CCCFA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143786" y="2600425"/>
            <a:ext cx="0" cy="147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729ED0-F86C-4B19-B821-ED89DBDAFD8B}"/>
              </a:ext>
            </a:extLst>
          </p:cNvPr>
          <p:cNvSpPr/>
          <p:nvPr/>
        </p:nvSpPr>
        <p:spPr>
          <a:xfrm>
            <a:off x="6553985" y="5319985"/>
            <a:ext cx="2063931" cy="10577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757DBE-CD32-4578-8B6B-2263BC528231}"/>
              </a:ext>
            </a:extLst>
          </p:cNvPr>
          <p:cNvSpPr/>
          <p:nvPr/>
        </p:nvSpPr>
        <p:spPr>
          <a:xfrm>
            <a:off x="6553983" y="2743211"/>
            <a:ext cx="2063931" cy="10577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9009A92-AF0E-49BF-8ACA-E2ED0B8517C4}"/>
              </a:ext>
            </a:extLst>
          </p:cNvPr>
          <p:cNvCxnSpPr/>
          <p:nvPr/>
        </p:nvCxnSpPr>
        <p:spPr>
          <a:xfrm>
            <a:off x="5778637" y="3257701"/>
            <a:ext cx="0" cy="26776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71406DE-9BDF-472F-AA15-9021F168EA28}"/>
              </a:ext>
            </a:extLst>
          </p:cNvPr>
          <p:cNvCxnSpPr>
            <a:endCxn id="54" idx="1"/>
          </p:cNvCxnSpPr>
          <p:nvPr/>
        </p:nvCxnSpPr>
        <p:spPr>
          <a:xfrm>
            <a:off x="5739449" y="3270623"/>
            <a:ext cx="814534" cy="14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B33BB75-85A9-4E25-A91B-44C49932F103}"/>
              </a:ext>
            </a:extLst>
          </p:cNvPr>
          <p:cNvCxnSpPr/>
          <p:nvPr/>
        </p:nvCxnSpPr>
        <p:spPr>
          <a:xfrm flipV="1">
            <a:off x="5778637" y="5905555"/>
            <a:ext cx="775346" cy="264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DB91860-FB8F-4E42-A523-F2828A2A6D3A}"/>
              </a:ext>
            </a:extLst>
          </p:cNvPr>
          <p:cNvSpPr txBox="1"/>
          <p:nvPr/>
        </p:nvSpPr>
        <p:spPr>
          <a:xfrm>
            <a:off x="1185668" y="1620026"/>
            <a:ext cx="78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isExpired</a:t>
            </a:r>
            <a:r>
              <a:rPr lang="en-US" altLang="ko-KR" dirty="0"/>
              <a:t>() </a:t>
            </a:r>
            <a:r>
              <a:rPr lang="ko-KR" altLang="en-US" dirty="0"/>
              <a:t>메서드만 수정될 뿐</a:t>
            </a:r>
            <a:r>
              <a:rPr lang="en-US" altLang="ko-KR" dirty="0"/>
              <a:t>, </a:t>
            </a:r>
            <a:r>
              <a:rPr lang="ko-KR" altLang="en-US" dirty="0"/>
              <a:t>코드는 변하지 않음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기능 구현 변경의 유연함을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0BF0E0-B0CD-440E-86BA-CCDE1BFC0018}"/>
              </a:ext>
            </a:extLst>
          </p:cNvPr>
          <p:cNvSpPr txBox="1"/>
          <p:nvPr/>
        </p:nvSpPr>
        <p:spPr>
          <a:xfrm>
            <a:off x="1378848" y="1069872"/>
            <a:ext cx="1012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&gt; </a:t>
            </a:r>
            <a:r>
              <a:rPr lang="ko-KR" altLang="en-US" sz="1600" b="1" dirty="0"/>
              <a:t>캡슐화 된 기능 구현</a:t>
            </a:r>
            <a:endParaRPr lang="en-US" altLang="ko-KR" sz="1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2F6947-4FA8-4287-87DD-B9D2FAD05B8E}"/>
              </a:ext>
            </a:extLst>
          </p:cNvPr>
          <p:cNvSpPr txBox="1"/>
          <p:nvPr/>
        </p:nvSpPr>
        <p:spPr>
          <a:xfrm>
            <a:off x="1832747" y="3001574"/>
            <a:ext cx="239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요구사항의 변화가 내부 구현을 변경</a:t>
            </a:r>
          </a:p>
        </p:txBody>
      </p:sp>
    </p:spTree>
    <p:extLst>
      <p:ext uri="{BB962C8B-B14F-4D97-AF65-F5344CB8AC3E}">
        <p14:creationId xmlns:p14="http://schemas.microsoft.com/office/powerpoint/2010/main" val="4213232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캡슐화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76F07-F691-41A9-A331-126935DEA580}"/>
              </a:ext>
            </a:extLst>
          </p:cNvPr>
          <p:cNvSpPr txBox="1"/>
          <p:nvPr/>
        </p:nvSpPr>
        <p:spPr>
          <a:xfrm>
            <a:off x="1378848" y="1069872"/>
            <a:ext cx="1012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&gt; </a:t>
            </a:r>
            <a:r>
              <a:rPr lang="ko-KR" altLang="en-US" sz="1600" b="1" dirty="0"/>
              <a:t>캡슐화를 위한 두 개의 규칙</a:t>
            </a:r>
            <a:endParaRPr lang="en-US" altLang="ko-KR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5811C-9931-44A9-AF3C-4CFCF3AFED61}"/>
              </a:ext>
            </a:extLst>
          </p:cNvPr>
          <p:cNvSpPr txBox="1"/>
          <p:nvPr/>
        </p:nvSpPr>
        <p:spPr>
          <a:xfrm>
            <a:off x="1451924" y="1632857"/>
            <a:ext cx="928815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Tell,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Don’t Ask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물어보지 않고</a:t>
            </a:r>
            <a:r>
              <a:rPr lang="en-US" altLang="ko-KR" dirty="0"/>
              <a:t>, </a:t>
            </a:r>
            <a:r>
              <a:rPr lang="ko-KR" altLang="en-US" dirty="0"/>
              <a:t>기능을 실행해 달라고 </a:t>
            </a:r>
            <a:r>
              <a:rPr lang="ko-KR" altLang="en-US"/>
              <a:t>말하는 규칙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기능 실행을 요청하는 방식으로 코드를 작성하다 보면</a:t>
            </a:r>
            <a:r>
              <a:rPr lang="en-US" altLang="ko-KR" dirty="0"/>
              <a:t>, </a:t>
            </a:r>
            <a:r>
              <a:rPr lang="ko-KR" altLang="en-US" dirty="0"/>
              <a:t>자연스럽게 해당 기능</a:t>
            </a:r>
            <a:r>
              <a:rPr lang="en-US" altLang="ko-KR" dirty="0"/>
              <a:t>	  </a:t>
            </a:r>
            <a:r>
              <a:rPr lang="ko-KR" altLang="en-US" dirty="0"/>
              <a:t>을 어떻게 구현했는지 여부가 </a:t>
            </a:r>
            <a:r>
              <a:rPr lang="ko-KR" altLang="en-US" dirty="0" err="1"/>
              <a:t>감춰짐</a:t>
            </a:r>
            <a:r>
              <a:rPr lang="en-US" altLang="ko-KR" dirty="0"/>
              <a:t>. ( </a:t>
            </a:r>
            <a:r>
              <a:rPr lang="ko-KR" altLang="en-US" dirty="0"/>
              <a:t>캡슐화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AutoNum type="arabicPeriod" startAt="2"/>
            </a:pPr>
            <a:r>
              <a:rPr lang="ko-KR" altLang="en-US" sz="2000" b="1" dirty="0" err="1"/>
              <a:t>데미테르의</a:t>
            </a:r>
            <a:r>
              <a:rPr lang="ko-KR" altLang="en-US" sz="2000" b="1" dirty="0"/>
              <a:t> 법칙</a:t>
            </a:r>
            <a:r>
              <a:rPr lang="en-US" altLang="ko-KR" sz="2000" b="1" dirty="0"/>
              <a:t>(Law of </a:t>
            </a:r>
            <a:r>
              <a:rPr lang="en-US" altLang="ko-KR" sz="2000" b="1" dirty="0" err="1"/>
              <a:t>Demete</a:t>
            </a:r>
            <a:r>
              <a:rPr lang="en-US" altLang="ko-KR" sz="2000" b="1" dirty="0"/>
              <a:t>)</a:t>
            </a:r>
          </a:p>
          <a:p>
            <a:pPr lvl="1"/>
            <a:r>
              <a:rPr lang="en-US" altLang="ko-KR" sz="2000" b="1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메서드에서 생성한 객체의 메서드만 호출</a:t>
            </a:r>
            <a:endParaRPr lang="en-US" altLang="ko-KR" dirty="0"/>
          </a:p>
          <a:p>
            <a:pPr lvl="1"/>
            <a:r>
              <a:rPr lang="en-US" altLang="ko-KR" sz="2000" b="1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파라미터로 받은 객체의 메서드만 호출</a:t>
            </a:r>
            <a:endParaRPr lang="en-US" altLang="ko-KR" dirty="0"/>
          </a:p>
          <a:p>
            <a:pPr lvl="1"/>
            <a:r>
              <a:rPr lang="en-US" altLang="ko-KR" dirty="0"/>
              <a:t>	- </a:t>
            </a:r>
            <a:r>
              <a:rPr lang="ko-KR" altLang="en-US" dirty="0"/>
              <a:t>필드로 참조하는 객체의 메서드만 호출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0A24EC8-0839-4E54-A40C-8490ED956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35" y="4993030"/>
            <a:ext cx="4668252" cy="112038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72A73B5-33F4-44E4-8AAA-DFD840BE4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62" y="5046555"/>
            <a:ext cx="3324689" cy="1000265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E0DE7D6-3F77-4984-AA0D-F4A72CCC1CAB}"/>
              </a:ext>
            </a:extLst>
          </p:cNvPr>
          <p:cNvSpPr/>
          <p:nvPr/>
        </p:nvSpPr>
        <p:spPr>
          <a:xfrm>
            <a:off x="6096000" y="5322756"/>
            <a:ext cx="877084" cy="465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39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지향 설계 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F141B-C571-4A9B-9BA9-B2C26E1F3475}"/>
              </a:ext>
            </a:extLst>
          </p:cNvPr>
          <p:cNvSpPr txBox="1"/>
          <p:nvPr/>
        </p:nvSpPr>
        <p:spPr>
          <a:xfrm>
            <a:off x="1672046" y="2214226"/>
            <a:ext cx="93881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제공해야 할 기능을 찾고 또는 세분화하고</a:t>
            </a:r>
            <a:r>
              <a:rPr lang="en-US" altLang="ko-KR" b="1" dirty="0"/>
              <a:t>, </a:t>
            </a:r>
            <a:r>
              <a:rPr lang="ko-KR" altLang="en-US" b="1" dirty="0"/>
              <a:t>그 기능을 알맞은 객체에 할당한다</a:t>
            </a:r>
            <a:r>
              <a:rPr lang="en-US" altLang="ko-KR" b="1" dirty="0"/>
              <a:t>.</a:t>
            </a:r>
          </a:p>
          <a:p>
            <a:pPr marL="800100" lvl="1" indent="-342900">
              <a:buAutoNum type="alphaUcPeriod"/>
            </a:pPr>
            <a:r>
              <a:rPr lang="ko-KR" altLang="en-US" dirty="0"/>
              <a:t>기능을 구현하는데 필요한 데이터를 객체에 추가한다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객체에 데이터를 먼저 추가하고 그 데이터를 이용하는 기능을 넣을 수도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B.</a:t>
            </a:r>
            <a:r>
              <a:rPr lang="ko-KR" altLang="en-US" dirty="0"/>
              <a:t>  기능을 최대한 캡슐화해서 구현한다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lphaUcPeriod"/>
            </a:pPr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ko-KR" altLang="en-US" b="1" dirty="0"/>
              <a:t>객체 간에 어떻게 메시지를 주고받을 지 결정한다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 startAt="2"/>
            </a:pPr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ko-KR" altLang="en-US" b="1" dirty="0"/>
              <a:t>과정 </a:t>
            </a:r>
            <a:r>
              <a:rPr lang="en-US" altLang="ko-KR" b="1" dirty="0"/>
              <a:t>1</a:t>
            </a:r>
            <a:r>
              <a:rPr lang="ko-KR" altLang="en-US" b="1" dirty="0"/>
              <a:t>과 과정</a:t>
            </a:r>
            <a:r>
              <a:rPr lang="en-US" altLang="ko-KR" b="1" dirty="0"/>
              <a:t>2</a:t>
            </a:r>
            <a:r>
              <a:rPr lang="ko-KR" altLang="en-US" b="1" dirty="0"/>
              <a:t>를 개발하는 동안 지속적으로 반복한다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936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지향 설계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DFAEF5C-EF4D-4989-8BA0-90093DF2D7CE}"/>
              </a:ext>
            </a:extLst>
          </p:cNvPr>
          <p:cNvSpPr/>
          <p:nvPr/>
        </p:nvSpPr>
        <p:spPr>
          <a:xfrm>
            <a:off x="4302759" y="2554513"/>
            <a:ext cx="2651755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암호화 객체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6FDC4C2-1B75-4DAE-AA75-00110545DA41}"/>
              </a:ext>
            </a:extLst>
          </p:cNvPr>
          <p:cNvSpPr/>
          <p:nvPr/>
        </p:nvSpPr>
        <p:spPr>
          <a:xfrm>
            <a:off x="6516635" y="3997090"/>
            <a:ext cx="2651755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읽기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C1AAA0D-5E60-4953-B41A-32016BC37AFA}"/>
              </a:ext>
            </a:extLst>
          </p:cNvPr>
          <p:cNvSpPr/>
          <p:nvPr/>
        </p:nvSpPr>
        <p:spPr>
          <a:xfrm>
            <a:off x="2231755" y="3983243"/>
            <a:ext cx="2651755" cy="8914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쓰기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658927A-B29A-45C8-9E51-146630869131}"/>
              </a:ext>
            </a:extLst>
          </p:cNvPr>
          <p:cNvCxnSpPr>
            <a:stCxn id="49" idx="0"/>
          </p:cNvCxnSpPr>
          <p:nvPr/>
        </p:nvCxnSpPr>
        <p:spPr>
          <a:xfrm flipV="1">
            <a:off x="3557633" y="3445944"/>
            <a:ext cx="1981018" cy="53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4DA999-3BF1-4121-8BC9-7C3E16794A8F}"/>
              </a:ext>
            </a:extLst>
          </p:cNvPr>
          <p:cNvCxnSpPr/>
          <p:nvPr/>
        </p:nvCxnSpPr>
        <p:spPr>
          <a:xfrm>
            <a:off x="5969726" y="3445944"/>
            <a:ext cx="1920240" cy="53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A3B13A5-ED5A-4B08-BDD5-2F0C339C76E0}"/>
              </a:ext>
            </a:extLst>
          </p:cNvPr>
          <p:cNvCxnSpPr>
            <a:stCxn id="49" idx="3"/>
            <a:endCxn id="48" idx="1"/>
          </p:cNvCxnSpPr>
          <p:nvPr/>
        </p:nvCxnSpPr>
        <p:spPr>
          <a:xfrm>
            <a:off x="4883510" y="4428959"/>
            <a:ext cx="1633125" cy="1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46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지향 설계 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8DD1A2-BAE8-4AD0-8D1A-4D7F0C5A9AE6}"/>
              </a:ext>
            </a:extLst>
          </p:cNvPr>
          <p:cNvSpPr/>
          <p:nvPr/>
        </p:nvSpPr>
        <p:spPr>
          <a:xfrm>
            <a:off x="6296297" y="1980960"/>
            <a:ext cx="2403566" cy="917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읽기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7F884E-ED49-4403-82B1-E1D840B05F39}"/>
              </a:ext>
            </a:extLst>
          </p:cNvPr>
          <p:cNvSpPr/>
          <p:nvPr/>
        </p:nvSpPr>
        <p:spPr>
          <a:xfrm>
            <a:off x="2333203" y="3244902"/>
            <a:ext cx="2403566" cy="917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암호화 객체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2C3BF6-5F08-4686-A896-5D22DE3429DE}"/>
              </a:ext>
            </a:extLst>
          </p:cNvPr>
          <p:cNvSpPr/>
          <p:nvPr/>
        </p:nvSpPr>
        <p:spPr>
          <a:xfrm>
            <a:off x="6296297" y="4676791"/>
            <a:ext cx="2403566" cy="917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쓰기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4C8871-374D-4563-BBCF-94B943ED1EA5}"/>
              </a:ext>
            </a:extLst>
          </p:cNvPr>
          <p:cNvCxnSpPr/>
          <p:nvPr/>
        </p:nvCxnSpPr>
        <p:spPr>
          <a:xfrm flipV="1">
            <a:off x="3540034" y="2426676"/>
            <a:ext cx="0" cy="79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FA184D3-0798-4588-B680-701476278AD2}"/>
              </a:ext>
            </a:extLst>
          </p:cNvPr>
          <p:cNvCxnSpPr/>
          <p:nvPr/>
        </p:nvCxnSpPr>
        <p:spPr>
          <a:xfrm>
            <a:off x="3540034" y="2426676"/>
            <a:ext cx="275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9F96779-69E1-4C6B-8E3D-5C2FD94D30DC}"/>
              </a:ext>
            </a:extLst>
          </p:cNvPr>
          <p:cNvCxnSpPr/>
          <p:nvPr/>
        </p:nvCxnSpPr>
        <p:spPr>
          <a:xfrm>
            <a:off x="3540034" y="4162170"/>
            <a:ext cx="0" cy="938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5A911E-D335-46F6-A597-2D841FB637C7}"/>
              </a:ext>
            </a:extLst>
          </p:cNvPr>
          <p:cNvCxnSpPr/>
          <p:nvPr/>
        </p:nvCxnSpPr>
        <p:spPr>
          <a:xfrm>
            <a:off x="3540034" y="5100972"/>
            <a:ext cx="275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5E83112-E417-4902-98B0-D7C873635A95}"/>
              </a:ext>
            </a:extLst>
          </p:cNvPr>
          <p:cNvSpPr txBox="1"/>
          <p:nvPr/>
        </p:nvSpPr>
        <p:spPr>
          <a:xfrm>
            <a:off x="3860028" y="1806182"/>
            <a:ext cx="201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이름은 </a:t>
            </a:r>
            <a:r>
              <a:rPr lang="en-US" altLang="ko-KR" dirty="0"/>
              <a:t>read()</a:t>
            </a:r>
          </a:p>
          <a:p>
            <a:r>
              <a:rPr lang="ko-KR" altLang="en-US" dirty="0" err="1"/>
              <a:t>리턴타입은</a:t>
            </a:r>
            <a:r>
              <a:rPr lang="ko-KR" altLang="en-US" dirty="0"/>
              <a:t> </a:t>
            </a:r>
            <a:r>
              <a:rPr lang="en-US" altLang="ko-KR" dirty="0"/>
              <a:t>byte[]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3E6C51-4587-448A-9BCA-DC9A3B023E7B}"/>
              </a:ext>
            </a:extLst>
          </p:cNvPr>
          <p:cNvSpPr txBox="1"/>
          <p:nvPr/>
        </p:nvSpPr>
        <p:spPr>
          <a:xfrm>
            <a:off x="3860027" y="4463110"/>
            <a:ext cx="201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이름은 </a:t>
            </a:r>
            <a:r>
              <a:rPr lang="en-US" altLang="ko-KR" dirty="0"/>
              <a:t>write()</a:t>
            </a:r>
          </a:p>
          <a:p>
            <a:r>
              <a:rPr lang="ko-KR" altLang="en-US" dirty="0"/>
              <a:t>파라미터는 </a:t>
            </a:r>
            <a:r>
              <a:rPr lang="en-US" altLang="ko-KR" dirty="0"/>
              <a:t>byte[]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4B5B4E8-F878-46F3-ADF2-81BC6ACA548D}"/>
              </a:ext>
            </a:extLst>
          </p:cNvPr>
          <p:cNvSpPr/>
          <p:nvPr/>
        </p:nvSpPr>
        <p:spPr>
          <a:xfrm>
            <a:off x="3666260" y="1530284"/>
            <a:ext cx="2403565" cy="120382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0117AC1-6605-488B-A128-384A6751F2A4}"/>
              </a:ext>
            </a:extLst>
          </p:cNvPr>
          <p:cNvCxnSpPr>
            <a:stCxn id="58" idx="0"/>
          </p:cNvCxnSpPr>
          <p:nvPr/>
        </p:nvCxnSpPr>
        <p:spPr>
          <a:xfrm flipV="1">
            <a:off x="4868043" y="1063693"/>
            <a:ext cx="0" cy="466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03316D-53A7-41EB-8D54-44317EA9A6C0}"/>
              </a:ext>
            </a:extLst>
          </p:cNvPr>
          <p:cNvCxnSpPr/>
          <p:nvPr/>
        </p:nvCxnSpPr>
        <p:spPr>
          <a:xfrm>
            <a:off x="4868042" y="1089528"/>
            <a:ext cx="253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5069B654-EA20-4D6E-84A6-4AACF0FD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52" y="621745"/>
            <a:ext cx="2724530" cy="99073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6EEF4E9-FEDA-431A-A206-EA01B5A27DC4}"/>
              </a:ext>
            </a:extLst>
          </p:cNvPr>
          <p:cNvSpPr txBox="1"/>
          <p:nvPr/>
        </p:nvSpPr>
        <p:spPr>
          <a:xfrm>
            <a:off x="5072805" y="688884"/>
            <a:ext cx="2057604" cy="3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인터페이스 도출</a:t>
            </a:r>
          </a:p>
        </p:txBody>
      </p:sp>
    </p:spTree>
    <p:extLst>
      <p:ext uri="{BB962C8B-B14F-4D97-AF65-F5344CB8AC3E}">
        <p14:creationId xmlns:p14="http://schemas.microsoft.com/office/powerpoint/2010/main" val="695595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E5EDD4-7F8D-499C-A454-B1E478B97AF9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지향 설계 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EEA4D-519D-4571-B3CC-3DF085ABB428}"/>
              </a:ext>
            </a:extLst>
          </p:cNvPr>
          <p:cNvSpPr/>
          <p:nvPr/>
        </p:nvSpPr>
        <p:spPr>
          <a:xfrm>
            <a:off x="1850449" y="3105658"/>
            <a:ext cx="1898592" cy="787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암호화 객체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A5E367-4704-4A7A-8DAC-B4580DD0F042}"/>
              </a:ext>
            </a:extLst>
          </p:cNvPr>
          <p:cNvSpPr/>
          <p:nvPr/>
        </p:nvSpPr>
        <p:spPr>
          <a:xfrm>
            <a:off x="6823055" y="3043787"/>
            <a:ext cx="1898592" cy="787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 제어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F4AF8E-6290-4B25-BB19-15390A7FF766}"/>
              </a:ext>
            </a:extLst>
          </p:cNvPr>
          <p:cNvSpPr/>
          <p:nvPr/>
        </p:nvSpPr>
        <p:spPr>
          <a:xfrm>
            <a:off x="4168016" y="4482855"/>
            <a:ext cx="1898592" cy="787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쓰기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34A8F2-A303-4683-9960-5E84F8CEEF60}"/>
              </a:ext>
            </a:extLst>
          </p:cNvPr>
          <p:cNvSpPr/>
          <p:nvPr/>
        </p:nvSpPr>
        <p:spPr>
          <a:xfrm>
            <a:off x="4086231" y="1828441"/>
            <a:ext cx="1898592" cy="787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읽기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8ACFB42-A7F1-4D8B-8553-21CCCB827ED8}"/>
              </a:ext>
            </a:extLst>
          </p:cNvPr>
          <p:cNvSpPr/>
          <p:nvPr/>
        </p:nvSpPr>
        <p:spPr>
          <a:xfrm>
            <a:off x="9325306" y="4451059"/>
            <a:ext cx="1898592" cy="787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쓰기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9F02AE-C9E6-45FA-8881-D660A59F593A}"/>
              </a:ext>
            </a:extLst>
          </p:cNvPr>
          <p:cNvSpPr/>
          <p:nvPr/>
        </p:nvSpPr>
        <p:spPr>
          <a:xfrm>
            <a:off x="9352957" y="3075977"/>
            <a:ext cx="1898592" cy="787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암호화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36C8C5-5921-4DC5-8CA0-CB83C40C5D7F}"/>
              </a:ext>
            </a:extLst>
          </p:cNvPr>
          <p:cNvSpPr/>
          <p:nvPr/>
        </p:nvSpPr>
        <p:spPr>
          <a:xfrm>
            <a:off x="9373973" y="1869025"/>
            <a:ext cx="1898592" cy="787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읽기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11422CC-54BB-4490-90A9-A976BB09762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759216" y="2214226"/>
            <a:ext cx="40529" cy="89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0CB84A-5EE1-459F-AEB6-A643F3F7B9B4}"/>
              </a:ext>
            </a:extLst>
          </p:cNvPr>
          <p:cNvCxnSpPr/>
          <p:nvPr/>
        </p:nvCxnSpPr>
        <p:spPr>
          <a:xfrm>
            <a:off x="2799745" y="3900482"/>
            <a:ext cx="0" cy="111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1114755-78C1-499B-B4A7-BB768F33111F}"/>
              </a:ext>
            </a:extLst>
          </p:cNvPr>
          <p:cNvCxnSpPr/>
          <p:nvPr/>
        </p:nvCxnSpPr>
        <p:spPr>
          <a:xfrm>
            <a:off x="7772351" y="2262560"/>
            <a:ext cx="0" cy="843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8049427-B656-4132-8142-5D45A1BD4C40}"/>
              </a:ext>
            </a:extLst>
          </p:cNvPr>
          <p:cNvCxnSpPr/>
          <p:nvPr/>
        </p:nvCxnSpPr>
        <p:spPr>
          <a:xfrm>
            <a:off x="7772351" y="3830860"/>
            <a:ext cx="0" cy="98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2C170E8-4BF4-4381-82E1-2980D9A56754}"/>
              </a:ext>
            </a:extLst>
          </p:cNvPr>
          <p:cNvCxnSpPr/>
          <p:nvPr/>
        </p:nvCxnSpPr>
        <p:spPr>
          <a:xfrm>
            <a:off x="2752855" y="2214226"/>
            <a:ext cx="133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6B374ED-2F54-469A-AB1E-E7EE312F9135}"/>
              </a:ext>
            </a:extLst>
          </p:cNvPr>
          <p:cNvCxnSpPr/>
          <p:nvPr/>
        </p:nvCxnSpPr>
        <p:spPr>
          <a:xfrm>
            <a:off x="2817192" y="5012624"/>
            <a:ext cx="1350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73722A8-ACC6-45D2-B5CF-29D5EC903079}"/>
              </a:ext>
            </a:extLst>
          </p:cNvPr>
          <p:cNvCxnSpPr/>
          <p:nvPr/>
        </p:nvCxnSpPr>
        <p:spPr>
          <a:xfrm>
            <a:off x="7772351" y="2262560"/>
            <a:ext cx="1580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F87DCD8-CC45-4F9A-93E6-668DA2449C7B}"/>
              </a:ext>
            </a:extLst>
          </p:cNvPr>
          <p:cNvCxnSpPr>
            <a:endCxn id="53" idx="1"/>
          </p:cNvCxnSpPr>
          <p:nvPr/>
        </p:nvCxnSpPr>
        <p:spPr>
          <a:xfrm>
            <a:off x="8721647" y="3469513"/>
            <a:ext cx="631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F018DFB-7738-409E-8620-C4F3D3BFFD16}"/>
              </a:ext>
            </a:extLst>
          </p:cNvPr>
          <p:cNvCxnSpPr>
            <a:endCxn id="52" idx="1"/>
          </p:cNvCxnSpPr>
          <p:nvPr/>
        </p:nvCxnSpPr>
        <p:spPr>
          <a:xfrm>
            <a:off x="7772351" y="4812405"/>
            <a:ext cx="1552955" cy="3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11EC8E28-A430-4F97-A6B8-8DE512CA50A5}"/>
              </a:ext>
            </a:extLst>
          </p:cNvPr>
          <p:cNvSpPr/>
          <p:nvPr/>
        </p:nvSpPr>
        <p:spPr>
          <a:xfrm>
            <a:off x="6006600" y="2929411"/>
            <a:ext cx="758537" cy="103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34FE20-7133-486B-B8FD-2EBB269CD477}"/>
              </a:ext>
            </a:extLst>
          </p:cNvPr>
          <p:cNvSpPr txBox="1"/>
          <p:nvPr/>
        </p:nvSpPr>
        <p:spPr>
          <a:xfrm>
            <a:off x="5035527" y="5546688"/>
            <a:ext cx="618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클래스에 여러 책임이 섞여 있다는 것을 알게 됨</a:t>
            </a:r>
            <a:r>
              <a:rPr lang="en-US" altLang="ko-KR" dirty="0"/>
              <a:t>. (</a:t>
            </a:r>
            <a:r>
              <a:rPr lang="ko-KR" altLang="en-US" dirty="0"/>
              <a:t>분리</a:t>
            </a:r>
            <a:r>
              <a:rPr lang="en-US" altLang="ko-KR" dirty="0"/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객체 설계는 구현을 진행해 나가면서 점진적으로 완성</a:t>
            </a:r>
            <a:r>
              <a:rPr lang="en-US" altLang="ko-KR" dirty="0"/>
              <a:t>.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유연함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15390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59AC5"/>
          </a:fgClr>
          <a:bgClr>
            <a:srgbClr val="858BB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E07F04-FFDC-4EDF-8C94-EF43DC3FE7A5}"/>
              </a:ext>
            </a:extLst>
          </p:cNvPr>
          <p:cNvGrpSpPr/>
          <p:nvPr/>
        </p:nvGrpSpPr>
        <p:grpSpPr>
          <a:xfrm>
            <a:off x="3822180" y="1696949"/>
            <a:ext cx="4547379" cy="3192290"/>
            <a:chOff x="3644899" y="1724942"/>
            <a:chExt cx="4547379" cy="3192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3644899" y="1981200"/>
              <a:ext cx="4547379" cy="293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3795092" y="213705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44532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52498" y="3433051"/>
              <a:ext cx="2592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A59DE0D-6F8B-4B6D-BD64-7E2F0E577FDA}"/>
                </a:ext>
              </a:extLst>
            </p:cNvPr>
            <p:cNvSpPr/>
            <p:nvPr/>
          </p:nvSpPr>
          <p:spPr>
            <a:xfrm>
              <a:off x="3795092" y="243564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69AD2F8-ADBA-4750-8816-278B798EC059}"/>
                </a:ext>
              </a:extLst>
            </p:cNvPr>
            <p:cNvSpPr/>
            <p:nvPr/>
          </p:nvSpPr>
          <p:spPr>
            <a:xfrm>
              <a:off x="3795092" y="273423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B9BF877-A823-499A-BFB9-D72C3E509936}"/>
                </a:ext>
              </a:extLst>
            </p:cNvPr>
            <p:cNvSpPr/>
            <p:nvPr/>
          </p:nvSpPr>
          <p:spPr>
            <a:xfrm>
              <a:off x="3795092" y="303282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F2AEFC4-80C2-4277-B317-0D33968441C1}"/>
                </a:ext>
              </a:extLst>
            </p:cNvPr>
            <p:cNvSpPr/>
            <p:nvPr/>
          </p:nvSpPr>
          <p:spPr>
            <a:xfrm>
              <a:off x="3795092" y="333141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C6F3A71-B2B8-4D6E-B814-2C5BD610945B}"/>
                </a:ext>
              </a:extLst>
            </p:cNvPr>
            <p:cNvSpPr/>
            <p:nvPr/>
          </p:nvSpPr>
          <p:spPr>
            <a:xfrm>
              <a:off x="3795092" y="363000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359E6C-19E4-44BE-A19F-229F18868387}"/>
                </a:ext>
              </a:extLst>
            </p:cNvPr>
            <p:cNvSpPr/>
            <p:nvPr/>
          </p:nvSpPr>
          <p:spPr>
            <a:xfrm>
              <a:off x="3795092" y="392859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C3136B7-2ABC-45C0-8604-A054475B0D84}"/>
                </a:ext>
              </a:extLst>
            </p:cNvPr>
            <p:cNvSpPr/>
            <p:nvPr/>
          </p:nvSpPr>
          <p:spPr>
            <a:xfrm>
              <a:off x="3795092" y="422718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F976E3B-1325-4752-A612-6990C5B4723D}"/>
                </a:ext>
              </a:extLst>
            </p:cNvPr>
            <p:cNvSpPr/>
            <p:nvPr/>
          </p:nvSpPr>
          <p:spPr>
            <a:xfrm>
              <a:off x="3795092" y="452577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F5EAAF0-1873-449B-BC4A-DB51D0C7C60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74489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DB2CD43-F12E-4987-819C-4030E44219C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044467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0AB6868-C9ED-4EF4-B06E-4B9DF7798992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344039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15D6658-2498-4F51-9921-0EFC84F376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643611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C708741-AAC0-4698-A35D-AADC41DA383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94318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78BD7A4-A1E6-486A-A6FE-69A024746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24275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F9E29FC-7A22-4451-8C97-ED738BDDD61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542326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52B1510-2309-45BD-82F8-2471493D5E2B}"/>
                </a:ext>
              </a:extLst>
            </p:cNvPr>
            <p:cNvSpPr/>
            <p:nvPr/>
          </p:nvSpPr>
          <p:spPr>
            <a:xfrm>
              <a:off x="5286359" y="1849728"/>
              <a:ext cx="1186347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rgbClr val="FF7C8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AE71A78-34FE-4219-9C97-7D0681E93C00}"/>
                </a:ext>
              </a:extLst>
            </p:cNvPr>
            <p:cNvSpPr/>
            <p:nvPr/>
          </p:nvSpPr>
          <p:spPr>
            <a:xfrm rot="233864">
              <a:off x="5368477" y="1724942"/>
              <a:ext cx="1018822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C4D19A7-61A7-49CD-93C2-CE57C76A7017}"/>
              </a:ext>
            </a:extLst>
          </p:cNvPr>
          <p:cNvSpPr txBox="1"/>
          <p:nvPr/>
        </p:nvSpPr>
        <p:spPr>
          <a:xfrm>
            <a:off x="4079675" y="3091245"/>
            <a:ext cx="4153348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rPr>
              <a:t>감사합니다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rPr>
              <a:t>!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 rot="21150071">
            <a:off x="6299337" y="4110769"/>
            <a:ext cx="331573" cy="328878"/>
            <a:chOff x="1776100" y="579178"/>
            <a:chExt cx="331573" cy="3288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776100" y="846464"/>
              <a:ext cx="331573" cy="61592"/>
              <a:chOff x="1776100" y="875042"/>
              <a:chExt cx="331573" cy="61592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 rot="233816">
                <a:off x="1795626" y="890915"/>
                <a:ext cx="312047" cy="45719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 rot="234364">
                <a:off x="1776100" y="875042"/>
                <a:ext cx="291913" cy="45719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35627" y="582716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1998129" y="579178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7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B936CA-C519-476A-B265-6C9AD6753AC5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들어가기</a:t>
            </a:r>
            <a:endParaRPr lang="en-US" altLang="ko-KR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8019F-416B-48A5-9947-B12F51E17673}"/>
              </a:ext>
            </a:extLst>
          </p:cNvPr>
          <p:cNvSpPr txBox="1"/>
          <p:nvPr/>
        </p:nvSpPr>
        <p:spPr>
          <a:xfrm>
            <a:off x="1850448" y="2198215"/>
            <a:ext cx="8828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처음에는 빠르게 요구 사항을 반영해 주었는데</a:t>
            </a:r>
            <a:r>
              <a:rPr lang="en-US" altLang="ko-KR" dirty="0"/>
              <a:t>, </a:t>
            </a:r>
            <a:r>
              <a:rPr lang="ko-KR" altLang="en-US" dirty="0"/>
              <a:t>시간이 지날수록 간단한 요구 사항 조차도 제때 개발이 안되고 있어요</a:t>
            </a:r>
            <a:r>
              <a:rPr lang="en-US" altLang="ko-KR" dirty="0"/>
              <a:t>. (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겉보기엔 간단하지만</a:t>
            </a:r>
            <a:r>
              <a:rPr lang="en-US" altLang="ko-KR" dirty="0"/>
              <a:t>, </a:t>
            </a:r>
            <a:r>
              <a:rPr lang="ko-KR" altLang="en-US" dirty="0"/>
              <a:t>변경해야 할 곳이 너무 많습니다</a:t>
            </a:r>
            <a:r>
              <a:rPr lang="en-US" altLang="ko-KR" dirty="0"/>
              <a:t>. </a:t>
            </a:r>
            <a:r>
              <a:rPr lang="ko-KR" altLang="en-US" dirty="0"/>
              <a:t>게다가 </a:t>
            </a:r>
            <a:r>
              <a:rPr lang="ko-KR" altLang="en-US" dirty="0" err="1"/>
              <a:t>어딜</a:t>
            </a:r>
            <a:r>
              <a:rPr lang="ko-KR" altLang="en-US" dirty="0"/>
              <a:t> 변경해야 할지도 다 알 수 없어서</a:t>
            </a:r>
            <a:r>
              <a:rPr lang="en-US" altLang="ko-KR" dirty="0"/>
              <a:t>, </a:t>
            </a:r>
            <a:r>
              <a:rPr lang="ko-KR" altLang="en-US" dirty="0"/>
              <a:t>변경 이후에 어떤 기능에 문제가 생길지 </a:t>
            </a:r>
            <a:r>
              <a:rPr lang="ko-KR" altLang="en-US" dirty="0" err="1"/>
              <a:t>모르겠어요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개발자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547C0-7D77-49CE-93DB-C753A3CD7732}"/>
              </a:ext>
            </a:extLst>
          </p:cNvPr>
          <p:cNvSpPr txBox="1"/>
          <p:nvPr/>
        </p:nvSpPr>
        <p:spPr>
          <a:xfrm>
            <a:off x="1378848" y="1414664"/>
            <a:ext cx="3150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들어본적</a:t>
            </a:r>
            <a:r>
              <a:rPr lang="ko-KR" altLang="en-US" sz="2800" b="1" dirty="0"/>
              <a:t> 있나요</a:t>
            </a:r>
            <a:r>
              <a:rPr lang="en-US" altLang="ko-KR" sz="2800" b="1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6EE01-F0B5-4E70-999A-321448C11449}"/>
              </a:ext>
            </a:extLst>
          </p:cNvPr>
          <p:cNvSpPr txBox="1"/>
          <p:nvPr/>
        </p:nvSpPr>
        <p:spPr>
          <a:xfrm>
            <a:off x="1792083" y="5478655"/>
            <a:ext cx="89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=&gt; </a:t>
            </a:r>
            <a:r>
              <a:rPr lang="ko-KR" altLang="en-US" i="1" dirty="0"/>
              <a:t>소프트웨어의 설계가 엉망일 때 발생하는 전형적인 증상</a:t>
            </a:r>
          </a:p>
        </p:txBody>
      </p:sp>
    </p:spTree>
    <p:extLst>
      <p:ext uri="{BB962C8B-B14F-4D97-AF65-F5344CB8AC3E}">
        <p14:creationId xmlns:p14="http://schemas.microsoft.com/office/powerpoint/2010/main" val="85646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B936CA-C519-476A-B265-6C9AD6753AC5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코드의 구성</a:t>
            </a:r>
            <a:endParaRPr kumimoji="0" lang="en-US" altLang="ko-K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1472C7-136B-4EE3-893B-7183A7CD38D1}"/>
              </a:ext>
            </a:extLst>
          </p:cNvPr>
          <p:cNvSpPr/>
          <p:nvPr/>
        </p:nvSpPr>
        <p:spPr>
          <a:xfrm>
            <a:off x="1828006" y="1535244"/>
            <a:ext cx="8680968" cy="42447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05A583-EAAA-4203-A70D-D71B7824AACC}"/>
              </a:ext>
            </a:extLst>
          </p:cNvPr>
          <p:cNvSpPr/>
          <p:nvPr/>
        </p:nvSpPr>
        <p:spPr>
          <a:xfrm>
            <a:off x="2107623" y="1768510"/>
            <a:ext cx="2318603" cy="3772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54E88-C8F8-499E-8998-71FE51699D1D}"/>
              </a:ext>
            </a:extLst>
          </p:cNvPr>
          <p:cNvSpPr/>
          <p:nvPr/>
        </p:nvSpPr>
        <p:spPr>
          <a:xfrm>
            <a:off x="4821575" y="1747697"/>
            <a:ext cx="5262797" cy="1681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20EB9B-0146-482A-96B0-812707E5D5F9}"/>
              </a:ext>
            </a:extLst>
          </p:cNvPr>
          <p:cNvSpPr/>
          <p:nvPr/>
        </p:nvSpPr>
        <p:spPr>
          <a:xfrm>
            <a:off x="4821575" y="3763823"/>
            <a:ext cx="5262797" cy="17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7F616F-0908-46E0-968C-47F70ACFEEEC}"/>
              </a:ext>
            </a:extLst>
          </p:cNvPr>
          <p:cNvSpPr txBox="1"/>
          <p:nvPr/>
        </p:nvSpPr>
        <p:spPr>
          <a:xfrm>
            <a:off x="2304832" y="1980960"/>
            <a:ext cx="186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[</a:t>
            </a:r>
            <a:r>
              <a:rPr lang="ko-KR" altLang="en-US" dirty="0"/>
              <a:t>메뉴 영역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EC3C35-F381-442E-81E1-B9561014732D}"/>
              </a:ext>
            </a:extLst>
          </p:cNvPr>
          <p:cNvSpPr txBox="1"/>
          <p:nvPr/>
        </p:nvSpPr>
        <p:spPr>
          <a:xfrm>
            <a:off x="6168490" y="1892612"/>
            <a:ext cx="217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[</a:t>
            </a:r>
            <a:r>
              <a:rPr lang="ko-KR" altLang="en-US" dirty="0"/>
              <a:t>공통버튼 영역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181208-B653-4789-A72F-A35A826567C6}"/>
              </a:ext>
            </a:extLst>
          </p:cNvPr>
          <p:cNvSpPr txBox="1"/>
          <p:nvPr/>
        </p:nvSpPr>
        <p:spPr>
          <a:xfrm>
            <a:off x="6406901" y="4420635"/>
            <a:ext cx="186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[</a:t>
            </a:r>
            <a:r>
              <a:rPr lang="ko-KR" altLang="en-US" dirty="0"/>
              <a:t>화면 영역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C5B2260-D13D-4ECC-9861-04C634095847}"/>
              </a:ext>
            </a:extLst>
          </p:cNvPr>
          <p:cNvSpPr/>
          <p:nvPr/>
        </p:nvSpPr>
        <p:spPr>
          <a:xfrm>
            <a:off x="5122475" y="2420706"/>
            <a:ext cx="1758713" cy="6849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버튼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64A4B59-D100-4331-B485-9FE547F1F488}"/>
              </a:ext>
            </a:extLst>
          </p:cNvPr>
          <p:cNvSpPr/>
          <p:nvPr/>
        </p:nvSpPr>
        <p:spPr>
          <a:xfrm>
            <a:off x="2408845" y="2465746"/>
            <a:ext cx="1758713" cy="6849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1B15104-2786-4B6A-8368-05D57228239F}"/>
              </a:ext>
            </a:extLst>
          </p:cNvPr>
          <p:cNvSpPr/>
          <p:nvPr/>
        </p:nvSpPr>
        <p:spPr>
          <a:xfrm>
            <a:off x="2408845" y="3345907"/>
            <a:ext cx="1758713" cy="6849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87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B936CA-C519-476A-B265-6C9AD6753AC5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지저분해지는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코드</a:t>
            </a:r>
            <a:endParaRPr kumimoji="0" lang="en-US" altLang="ko-K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CD937B-F1D0-40A3-8525-B08BEF02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02" y="1529291"/>
            <a:ext cx="3324225" cy="4381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70A044-D1E9-4A82-B263-FB8BFFFD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47" y="520360"/>
            <a:ext cx="3676650" cy="574357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B8BDBE-AC31-447E-B9B0-9364D21B1BC4}"/>
              </a:ext>
            </a:extLst>
          </p:cNvPr>
          <p:cNvCxnSpPr>
            <a:cxnSpLocks/>
          </p:cNvCxnSpPr>
          <p:nvPr/>
        </p:nvCxnSpPr>
        <p:spPr>
          <a:xfrm>
            <a:off x="5212080" y="3763824"/>
            <a:ext cx="1201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965A996-45D5-4E6A-9643-E702F1323333}"/>
              </a:ext>
            </a:extLst>
          </p:cNvPr>
          <p:cNvCxnSpPr/>
          <p:nvPr/>
        </p:nvCxnSpPr>
        <p:spPr>
          <a:xfrm>
            <a:off x="6413863" y="4573643"/>
            <a:ext cx="0" cy="1337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4F79BFF-E376-4D4D-B6EA-764004318DBF}"/>
              </a:ext>
            </a:extLst>
          </p:cNvPr>
          <p:cNvSpPr txBox="1"/>
          <p:nvPr/>
        </p:nvSpPr>
        <p:spPr>
          <a:xfrm>
            <a:off x="5042402" y="5029054"/>
            <a:ext cx="147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동일 코드의 반복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7E5C4C-31A3-4DA5-B1F0-5B7B6226EF7D}"/>
              </a:ext>
            </a:extLst>
          </p:cNvPr>
          <p:cNvSpPr txBox="1"/>
          <p:nvPr/>
        </p:nvSpPr>
        <p:spPr>
          <a:xfrm>
            <a:off x="4880147" y="6396288"/>
            <a:ext cx="68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메뉴가 </a:t>
            </a:r>
            <a:r>
              <a:rPr lang="en-US" altLang="ko-KR" dirty="0"/>
              <a:t>5</a:t>
            </a:r>
            <a:r>
              <a:rPr lang="ko-KR" altLang="en-US" dirty="0"/>
              <a:t>개로 늘어나고 버튼이 </a:t>
            </a:r>
            <a:r>
              <a:rPr lang="en-US" altLang="ko-KR" dirty="0"/>
              <a:t>5</a:t>
            </a:r>
            <a:r>
              <a:rPr lang="ko-KR" altLang="en-US" dirty="0"/>
              <a:t>개로 늘어나면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15CDE9-C5ED-4B28-975B-89F7C0A82D57}"/>
              </a:ext>
            </a:extLst>
          </p:cNvPr>
          <p:cNvSpPr txBox="1"/>
          <p:nvPr/>
        </p:nvSpPr>
        <p:spPr>
          <a:xfrm>
            <a:off x="1447446" y="1087459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버튼</a:t>
            </a:r>
            <a:r>
              <a:rPr lang="en-US" altLang="ko-KR" b="1" dirty="0"/>
              <a:t>2 </a:t>
            </a:r>
            <a:r>
              <a:rPr lang="ko-KR" altLang="en-US" b="1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74287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B936CA-C519-476A-B265-6C9AD6753AC5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수정하기 좋은 구조를 가진 코드</a:t>
            </a:r>
            <a:endParaRPr kumimoji="0" lang="en-US" altLang="ko-K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631ECFE1-FFE8-4112-B324-917D35BEB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08" y="1544982"/>
            <a:ext cx="2934109" cy="1019317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31DADE5-4878-497A-9F54-E870FEC16A2D}"/>
              </a:ext>
            </a:extLst>
          </p:cNvPr>
          <p:cNvCxnSpPr>
            <a:cxnSpLocks/>
          </p:cNvCxnSpPr>
          <p:nvPr/>
        </p:nvCxnSpPr>
        <p:spPr>
          <a:xfrm>
            <a:off x="2944937" y="2564299"/>
            <a:ext cx="8420" cy="8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3A3FAE17-582D-4A46-95F7-22B9031E0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90" y="1194041"/>
            <a:ext cx="3915921" cy="487772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221DE7-BA86-49BA-9649-8A3CB4385E5F}"/>
              </a:ext>
            </a:extLst>
          </p:cNvPr>
          <p:cNvSpPr/>
          <p:nvPr/>
        </p:nvSpPr>
        <p:spPr>
          <a:xfrm>
            <a:off x="6944069" y="4809166"/>
            <a:ext cx="4355302" cy="737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344B2B-FE70-41F0-AA5C-E35183B45793}"/>
              </a:ext>
            </a:extLst>
          </p:cNvPr>
          <p:cNvSpPr txBox="1"/>
          <p:nvPr/>
        </p:nvSpPr>
        <p:spPr>
          <a:xfrm>
            <a:off x="9166674" y="5543709"/>
            <a:ext cx="240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코드와 다른 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7" name="그림 66" descr="텍스트이(가) 표시된 사진&#10;&#10;자동 생성된 설명">
            <a:extLst>
              <a:ext uri="{FF2B5EF4-FFF2-40B4-BE49-F238E27FC236}">
                <a16:creationId xmlns:a16="http://schemas.microsoft.com/office/drawing/2014/main" id="{0C52A402-6140-4A4B-8147-84A2A9EE3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69" y="3398500"/>
            <a:ext cx="523948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B936CA-C519-476A-B265-6C9AD6753AC5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수정하기 좋은 구조를 가진 코드</a:t>
            </a:r>
            <a:endParaRPr kumimoji="0" lang="en-US" altLang="ko-K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5484E0E-D177-49F1-B2F5-F97B71D7A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48" y="1120305"/>
            <a:ext cx="4344006" cy="5410955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06037F23-66EC-404E-82F6-24603AA94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22" y="404587"/>
            <a:ext cx="3730550" cy="6447454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80D797-791E-4243-ADC2-FA3FB5A573A6}"/>
              </a:ext>
            </a:extLst>
          </p:cNvPr>
          <p:cNvSpPr/>
          <p:nvPr/>
        </p:nvSpPr>
        <p:spPr>
          <a:xfrm>
            <a:off x="5863829" y="2989025"/>
            <a:ext cx="1190114" cy="169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0" marR="0" lvl="5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page.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Segoe Script" panose="030B0504020000000003" pitchFamily="66" charset="0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Segoe Script" panose="030B0504020000000003" pitchFamily="66" charset="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B936CA-C519-476A-B265-6C9AD6753AC5}"/>
              </a:ext>
            </a:extLst>
          </p:cNvPr>
          <p:cNvSpPr txBox="1"/>
          <p:nvPr/>
        </p:nvSpPr>
        <p:spPr>
          <a:xfrm>
            <a:off x="2333203" y="594065"/>
            <a:ext cx="54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수정하기 좋은 구조를 가진 코드</a:t>
            </a:r>
            <a:endParaRPr kumimoji="0" lang="en-US" altLang="ko-K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B0B61-B1F9-417A-AB8C-413610FBB84A}"/>
              </a:ext>
            </a:extLst>
          </p:cNvPr>
          <p:cNvSpPr txBox="1"/>
          <p:nvPr/>
        </p:nvSpPr>
        <p:spPr>
          <a:xfrm>
            <a:off x="1447446" y="1087459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버튼</a:t>
            </a:r>
            <a:r>
              <a:rPr lang="en-US" altLang="ko-KR" b="1" dirty="0"/>
              <a:t>2 </a:t>
            </a:r>
            <a:r>
              <a:rPr lang="ko-KR" altLang="en-US" b="1" dirty="0"/>
              <a:t>추가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6662AF3-FD1D-4CAD-94DB-0D259F505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0" y="3377019"/>
            <a:ext cx="4421196" cy="3219965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407FCC7-D379-49B9-A87F-602C4EFCC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42" y="4209315"/>
            <a:ext cx="3172268" cy="1105054"/>
          </a:xfrm>
          <a:prstGeom prst="rect">
            <a:avLst/>
          </a:prstGeom>
        </p:spPr>
      </p:pic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161CAA53-D90E-42EF-B719-0A729B602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42" y="2243857"/>
            <a:ext cx="2934109" cy="1019317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E9E5A23-FB6F-45F6-B3D2-774332F39B74}"/>
              </a:ext>
            </a:extLst>
          </p:cNvPr>
          <p:cNvCxnSpPr/>
          <p:nvPr/>
        </p:nvCxnSpPr>
        <p:spPr>
          <a:xfrm>
            <a:off x="2823396" y="3312149"/>
            <a:ext cx="0" cy="89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 descr="텍스트이(가) 표시된 사진&#10;&#10;자동 생성된 설명">
            <a:extLst>
              <a:ext uri="{FF2B5EF4-FFF2-40B4-BE49-F238E27FC236}">
                <a16:creationId xmlns:a16="http://schemas.microsoft.com/office/drawing/2014/main" id="{3017AAC4-335E-4736-BABD-F5E06464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0" y="778731"/>
            <a:ext cx="4423440" cy="2211720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3B7BB97-170B-42E6-A0CE-E17C8100F584}"/>
              </a:ext>
            </a:extLst>
          </p:cNvPr>
          <p:cNvCxnSpPr>
            <a:stCxn id="53" idx="2"/>
          </p:cNvCxnSpPr>
          <p:nvPr/>
        </p:nvCxnSpPr>
        <p:spPr>
          <a:xfrm>
            <a:off x="8589940" y="2990451"/>
            <a:ext cx="0" cy="31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F6050B-2D27-407D-BF47-642A2CDAF6B9}"/>
              </a:ext>
            </a:extLst>
          </p:cNvPr>
          <p:cNvSpPr txBox="1"/>
          <p:nvPr/>
        </p:nvSpPr>
        <p:spPr>
          <a:xfrm>
            <a:off x="1131757" y="5566488"/>
            <a:ext cx="5197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>
                <a:solidFill>
                  <a:srgbClr val="C00000"/>
                </a:solidFill>
              </a:rPr>
              <a:t>구조는 다소 </a:t>
            </a:r>
            <a:r>
              <a:rPr lang="ko-KR" altLang="en-US" dirty="0" err="1">
                <a:solidFill>
                  <a:srgbClr val="C00000"/>
                </a:solidFill>
              </a:rPr>
              <a:t>복잡해졌지만</a:t>
            </a:r>
            <a:r>
              <a:rPr lang="en-US" altLang="ko-KR" dirty="0">
                <a:solidFill>
                  <a:srgbClr val="C00000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요구 사항이 바뀔 때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그 변화를 수월하게 적용할 수 있다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 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객체 지향 기법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)!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170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1305</Words>
  <Application>Microsoft Office PowerPoint</Application>
  <PresentationFormat>와이드스크린</PresentationFormat>
  <Paragraphs>280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Yu Gothic UI Light</vt:lpstr>
      <vt:lpstr>맑은 고딕</vt:lpstr>
      <vt:lpstr>Arial</vt:lpstr>
      <vt:lpstr>Segoe Script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임희영</cp:lastModifiedBy>
  <cp:revision>145</cp:revision>
  <dcterms:created xsi:type="dcterms:W3CDTF">2021-06-07T14:34:22Z</dcterms:created>
  <dcterms:modified xsi:type="dcterms:W3CDTF">2021-07-13T10:11:17Z</dcterms:modified>
</cp:coreProperties>
</file>