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98" r:id="rId33"/>
    <p:sldId id="299" r:id="rId34"/>
    <p:sldId id="29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9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700" kern="0" dirty="0">
                  <a:ln w="1270">
                    <a:noFill/>
                  </a:ln>
                  <a:solidFill>
                    <a:prstClr val="white"/>
                  </a:solidFill>
                </a:rPr>
                <a:t>Stylish business and campus life with BIZCAM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400" b="1" kern="0" dirty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프로세스</a:t>
            </a:r>
            <a:endParaRPr lang="en-US" altLang="ko-KR" sz="800" b="1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20171693 </a:t>
            </a:r>
            <a:r>
              <a:rPr lang="ko-KR" altLang="en-US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임희영</a:t>
            </a:r>
            <a:endParaRPr lang="ko-KR" altLang="en-US" sz="4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3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21087B5-01C7-4DD5-9688-F91FEE9F3569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3.2 </a:t>
            </a:r>
            <a:r>
              <a:rPr lang="ko-KR" altLang="en-US" dirty="0">
                <a:solidFill>
                  <a:srgbClr val="00B0F0"/>
                </a:solidFill>
              </a:rPr>
              <a:t>프로세스 스케줄링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B9DF2-EF2B-49FF-9170-259AA3CEC2A3}"/>
              </a:ext>
            </a:extLst>
          </p:cNvPr>
          <p:cNvSpPr txBox="1"/>
          <p:nvPr/>
        </p:nvSpPr>
        <p:spPr>
          <a:xfrm>
            <a:off x="1135554" y="1606836"/>
            <a:ext cx="10246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프로세스가 시스템에 들어가면 준비 큐에 들어가서 준비 상태가 되어 </a:t>
            </a:r>
            <a:r>
              <a:rPr lang="en-US" altLang="ko-KR" sz="1600" dirty="0"/>
              <a:t>CPU</a:t>
            </a:r>
            <a:r>
              <a:rPr lang="ko-KR" altLang="en-US" sz="1600" dirty="0"/>
              <a:t>코어에서 실행되기를 기다린다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큐는 일반적으로 연결 리스트로 저장된다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</a:t>
            </a:r>
          </a:p>
          <a:p>
            <a:r>
              <a:rPr lang="ko-KR" altLang="en-US" sz="1600" dirty="0">
                <a:solidFill>
                  <a:srgbClr val="C00000"/>
                </a:solidFill>
              </a:rPr>
              <a:t>준비 큐 </a:t>
            </a:r>
            <a:r>
              <a:rPr lang="ko-KR" altLang="en-US" sz="1600" dirty="0"/>
              <a:t>헤더에는 리스트의 첫 번째 </a:t>
            </a:r>
            <a:r>
              <a:rPr lang="en-US" altLang="ko-KR" sz="1600" dirty="0"/>
              <a:t>PCB</a:t>
            </a:r>
            <a:r>
              <a:rPr lang="ko-KR" altLang="en-US" sz="1600" dirty="0"/>
              <a:t>에 대한 포인터가 저장되고 각 </a:t>
            </a:r>
            <a:r>
              <a:rPr lang="en-US" altLang="ko-KR" sz="1600" dirty="0"/>
              <a:t>PCB</a:t>
            </a:r>
            <a:r>
              <a:rPr lang="ko-KR" altLang="en-US" sz="1600" dirty="0"/>
              <a:t>에는 준비 큐의 다음 </a:t>
            </a:r>
            <a:r>
              <a:rPr lang="en-US" altLang="ko-KR" sz="1600" dirty="0"/>
              <a:t>PCB</a:t>
            </a:r>
            <a:r>
              <a:rPr lang="ko-KR" altLang="en-US" sz="1600" dirty="0"/>
              <a:t>를 가리키는 포인터 필드가 포함된다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프로세스에 </a:t>
            </a:r>
            <a:r>
              <a:rPr lang="en-US" altLang="ko-KR" sz="1600" dirty="0"/>
              <a:t>CPU</a:t>
            </a:r>
            <a:r>
              <a:rPr lang="ko-KR" altLang="en-US" sz="1600" dirty="0"/>
              <a:t>코어가 할당되면 프로세스는 잠시동안 실행되어 결국 종료되거나 인터럽트 되거나 </a:t>
            </a:r>
            <a:r>
              <a:rPr lang="en-US" altLang="ko-KR" sz="1600" dirty="0"/>
              <a:t>I/O </a:t>
            </a:r>
            <a:r>
              <a:rPr lang="ko-KR" altLang="en-US" sz="1600" dirty="0"/>
              <a:t>요청의 완료와 같은 특정 이벤트가 발생할 때까지 기다린다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큐는 </a:t>
            </a:r>
            <a:r>
              <a:rPr lang="ko-KR" altLang="en-US" sz="1600" dirty="0">
                <a:solidFill>
                  <a:srgbClr val="C00000"/>
                </a:solidFill>
              </a:rPr>
              <a:t>대기 큐</a:t>
            </a:r>
            <a:r>
              <a:rPr lang="ko-KR" altLang="en-US" sz="1600" dirty="0"/>
              <a:t>에 삽입된다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BDDDE-B6A2-4EE1-98DD-9D601BB9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0" y="3705309"/>
            <a:ext cx="5015688" cy="24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5E0155F-BEC1-4125-A06F-0BDCE939B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58" y="1806123"/>
            <a:ext cx="5947929" cy="3139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1FE06-DD33-4367-A375-CD2E5AE98FB4}"/>
              </a:ext>
            </a:extLst>
          </p:cNvPr>
          <p:cNvSpPr txBox="1"/>
          <p:nvPr/>
        </p:nvSpPr>
        <p:spPr>
          <a:xfrm>
            <a:off x="1349040" y="1456179"/>
            <a:ext cx="585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큐잉</a:t>
            </a:r>
            <a:r>
              <a:rPr lang="ko-KR" altLang="en-US" dirty="0"/>
              <a:t> 다이어그램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66979-D007-4F20-87F9-478035894857}"/>
              </a:ext>
            </a:extLst>
          </p:cNvPr>
          <p:cNvSpPr txBox="1"/>
          <p:nvPr/>
        </p:nvSpPr>
        <p:spPr>
          <a:xfrm>
            <a:off x="1347787" y="4751585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프로세스가 </a:t>
            </a:r>
            <a:r>
              <a:rPr lang="en-US" altLang="ko-KR" sz="1600" dirty="0"/>
              <a:t>I/O </a:t>
            </a:r>
            <a:r>
              <a:rPr lang="ko-KR" altLang="en-US" sz="1600" dirty="0"/>
              <a:t>요청을 공표한 다음 </a:t>
            </a:r>
            <a:r>
              <a:rPr lang="en-US" altLang="ko-KR" sz="1600" dirty="0"/>
              <a:t>I/O </a:t>
            </a:r>
            <a:r>
              <a:rPr lang="ko-KR" altLang="en-US" sz="1600" dirty="0"/>
              <a:t>대기 큐에 놓일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프로세스는 새 자식 프로세스를 만든 다음 자식의 종료를 기다리는 동안 대기 큐에 놓일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인터럽트 또는 타임 슬라이스가 만료되어 프로세스가 코어에서 강제로 제거되어 준비 큐로 돌아갈 수 있다</a:t>
            </a:r>
            <a:r>
              <a:rPr lang="en-US" altLang="ko-KR" sz="1600" dirty="0"/>
              <a:t>.</a:t>
            </a:r>
          </a:p>
          <a:p>
            <a:pPr lvl="7"/>
            <a:r>
              <a:rPr lang="en-US" altLang="ko-KR" sz="1600" dirty="0"/>
              <a:t>		</a:t>
            </a:r>
            <a:r>
              <a:rPr lang="en-US" altLang="ko-KR" sz="1600" dirty="0">
                <a:solidFill>
                  <a:srgbClr val="C00000"/>
                </a:solidFill>
              </a:rPr>
              <a:t>=&gt; </a:t>
            </a:r>
            <a:r>
              <a:rPr lang="ko-KR" altLang="en-US" sz="1600" dirty="0">
                <a:solidFill>
                  <a:srgbClr val="C00000"/>
                </a:solidFill>
              </a:rPr>
              <a:t>프로세스가 종료될 때까지 이 주기를 계속한다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10152-BF9B-4F9F-9DA0-50B81FEB7A8F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3.2 </a:t>
            </a:r>
            <a:r>
              <a:rPr lang="ko-KR" altLang="en-US" dirty="0">
                <a:solidFill>
                  <a:srgbClr val="00B0F0"/>
                </a:solidFill>
              </a:rPr>
              <a:t>프로세스 스케줄링</a:t>
            </a:r>
          </a:p>
        </p:txBody>
      </p:sp>
    </p:spTree>
    <p:extLst>
      <p:ext uri="{BB962C8B-B14F-4D97-AF65-F5344CB8AC3E}">
        <p14:creationId xmlns:p14="http://schemas.microsoft.com/office/powerpoint/2010/main" val="94114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D11515-5E6B-41B3-9F09-40BBEE547CA2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3.2 </a:t>
            </a:r>
            <a:r>
              <a:rPr lang="ko-KR" altLang="en-US" dirty="0">
                <a:solidFill>
                  <a:srgbClr val="00B0F0"/>
                </a:solidFill>
              </a:rPr>
              <a:t>프로세스 스케줄링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2EEEA-9B6F-4DCC-8CF6-EBC2A410DF4F}"/>
              </a:ext>
            </a:extLst>
          </p:cNvPr>
          <p:cNvSpPr txBox="1"/>
          <p:nvPr/>
        </p:nvSpPr>
        <p:spPr>
          <a:xfrm>
            <a:off x="1135554" y="1606836"/>
            <a:ext cx="10246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프로세스는 수명 주기 동안 준비 큐와 대기 큐를 이주한다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CPU</a:t>
            </a:r>
            <a:r>
              <a:rPr lang="ko-KR" altLang="en-US" sz="1600" dirty="0">
                <a:solidFill>
                  <a:srgbClr val="C00000"/>
                </a:solidFill>
              </a:rPr>
              <a:t> 스케줄러의 역할은 </a:t>
            </a:r>
            <a:r>
              <a:rPr lang="ko-KR" altLang="en-US" sz="1600" dirty="0"/>
              <a:t>준비 큐에 있는 프로세스 중에서 선택된 하나의 프로세스에 </a:t>
            </a:r>
            <a:r>
              <a:rPr lang="en-US" altLang="ko-KR" sz="1600" dirty="0"/>
              <a:t>CPU </a:t>
            </a:r>
            <a:r>
              <a:rPr lang="ko-KR" altLang="en-US" sz="1600" dirty="0" err="1"/>
              <a:t>코러를</a:t>
            </a:r>
            <a:r>
              <a:rPr lang="ko-KR" altLang="en-US" sz="1600" dirty="0"/>
              <a:t> 할당하여는 것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C00000"/>
                </a:solidFill>
              </a:rPr>
              <a:t>스와핑 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600" dirty="0"/>
              <a:t> 일부 운영체제는 스와핑으로 알려진 중간 형태의 스케줄링을 가지고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핵심 아이디어는 때로는 메모리에서 프로세르를 제거하여 다중 프로그래밍의 정도를 감소시키는 것이 유리할 수 있다는 것</a:t>
            </a:r>
            <a:endParaRPr lang="en-US" altLang="ko-KR" sz="1600" dirty="0"/>
          </a:p>
          <a:p>
            <a:r>
              <a:rPr lang="ko-KR" altLang="en-US" sz="1600" dirty="0"/>
              <a:t>나중에 프로세스를 메모리에 다시 적재될 수 </a:t>
            </a:r>
            <a:r>
              <a:rPr lang="ko-KR" altLang="en-US" sz="1600" dirty="0" err="1"/>
              <a:t>잇으며</a:t>
            </a:r>
            <a:r>
              <a:rPr lang="ko-KR" altLang="en-US" sz="1600" dirty="0"/>
              <a:t> 중단된 위치에서 실행을 계속할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프로세스를 메모르에서 디스크로 </a:t>
            </a:r>
            <a:r>
              <a:rPr lang="en-US" altLang="ko-KR" sz="1600" dirty="0"/>
              <a:t>“</a:t>
            </a:r>
            <a:r>
              <a:rPr lang="ko-KR" altLang="en-US" sz="1600" dirty="0" err="1"/>
              <a:t>스왑아웃</a:t>
            </a:r>
            <a:r>
              <a:rPr lang="en-US" altLang="ko-KR" sz="1600" dirty="0"/>
              <a:t>”</a:t>
            </a:r>
            <a:r>
              <a:rPr lang="ko-KR" altLang="en-US" sz="1600" dirty="0"/>
              <a:t>하고 현재 상태를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이후 디스크에서 메모리로 </a:t>
            </a:r>
            <a:r>
              <a:rPr lang="en-US" altLang="ko-KR" sz="1600" dirty="0"/>
              <a:t>“</a:t>
            </a:r>
            <a:r>
              <a:rPr lang="ko-KR" altLang="en-US" sz="1600" dirty="0" err="1"/>
              <a:t>스왑인</a:t>
            </a:r>
            <a:r>
              <a:rPr lang="en-US" altLang="ko-KR" sz="1600" dirty="0"/>
              <a:t>”</a:t>
            </a:r>
            <a:r>
              <a:rPr lang="ko-KR" altLang="en-US" sz="1600" dirty="0"/>
              <a:t>하여</a:t>
            </a:r>
            <a:r>
              <a:rPr lang="en-US" altLang="ko-KR" sz="1600" dirty="0"/>
              <a:t> </a:t>
            </a:r>
            <a:r>
              <a:rPr lang="ko-KR" altLang="en-US" sz="1600" dirty="0"/>
              <a:t>상태를 복원할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스와핑은 일반적으로 메모리가 초과 사용되어 가용 공간을 확보해야 할 때만 필요하다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21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E80F03-3C7B-4E9B-A818-0AB88DD9E622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3.2 </a:t>
            </a:r>
            <a:r>
              <a:rPr lang="ko-KR" altLang="en-US" dirty="0">
                <a:solidFill>
                  <a:srgbClr val="00B0F0"/>
                </a:solidFill>
              </a:rPr>
              <a:t>프로세스 스케줄링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AF9E1-A4D0-402C-ACE4-F22573D2AFA8}"/>
              </a:ext>
            </a:extLst>
          </p:cNvPr>
          <p:cNvSpPr txBox="1"/>
          <p:nvPr/>
        </p:nvSpPr>
        <p:spPr>
          <a:xfrm>
            <a:off x="1135554" y="1606836"/>
            <a:ext cx="102468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문맥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프로세스의 </a:t>
            </a:r>
            <a:r>
              <a:rPr lang="en-US" altLang="ko-KR" sz="1600" dirty="0"/>
              <a:t>PCB</a:t>
            </a:r>
            <a:r>
              <a:rPr lang="ko-KR" altLang="en-US" sz="1600" dirty="0"/>
              <a:t>에 표현된다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CPU </a:t>
            </a:r>
            <a:r>
              <a:rPr lang="ko-KR" altLang="en-US" sz="1600" dirty="0"/>
              <a:t>레지스터의 값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 상태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관리 정보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>
                <a:solidFill>
                  <a:srgbClr val="C00000"/>
                </a:solidFill>
              </a:rPr>
              <a:t>문맥 교환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일반적으로 커널 모드이건 사용자 모드이건 </a:t>
            </a:r>
            <a:r>
              <a:rPr lang="en-US" altLang="ko-KR" sz="1600" dirty="0"/>
              <a:t>CPU</a:t>
            </a:r>
            <a:r>
              <a:rPr lang="ko-KR" altLang="en-US" sz="1600" dirty="0"/>
              <a:t>의 현재 상태를 저장하는 작업을 수행하고 나중에 연산을 재개하기 위하여 상태 복구 작업을 수행하는 것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문맥 교환이 진행될 동안 시스템이 아무런 유용한 일을 못하기 때문에 문맥 교환 시간은 순수한 오버헤드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문맥 교환 시간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하드 </a:t>
            </a:r>
            <a:r>
              <a:rPr lang="ko-KR" altLang="en-US" sz="1600" dirty="0" err="1"/>
              <a:t>웨어의</a:t>
            </a:r>
            <a:r>
              <a:rPr lang="ko-KR" altLang="en-US" sz="1600" dirty="0"/>
              <a:t> 지원에 크게 좌우된다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메모리의 속도</a:t>
            </a:r>
            <a:r>
              <a:rPr lang="en-US" altLang="ko-KR" sz="1600" dirty="0"/>
              <a:t>, </a:t>
            </a:r>
            <a:r>
              <a:rPr lang="ko-KR" altLang="en-US" sz="1600" dirty="0"/>
              <a:t>레지스터의 수</a:t>
            </a:r>
            <a:r>
              <a:rPr lang="en-US" altLang="ko-KR" sz="1600" dirty="0"/>
              <a:t>, </a:t>
            </a:r>
            <a:r>
              <a:rPr lang="ko-KR" altLang="en-US" sz="1600" dirty="0"/>
              <a:t>특수 명령어의 존재에 좌우되므로 기계마다 다르다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운영 체제가 복잡할수록 문맥 교환에 더 많은 작업이 요구된다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4591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630E040-3B27-408C-AC78-EDE8E9926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30" y="1967785"/>
            <a:ext cx="6635772" cy="42154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761BE-F508-449F-BC9C-06F774D692E1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3.2 </a:t>
            </a:r>
            <a:r>
              <a:rPr lang="ko-KR" altLang="en-US" dirty="0">
                <a:solidFill>
                  <a:srgbClr val="00B0F0"/>
                </a:solidFill>
              </a:rPr>
              <a:t>프로세스 스케줄링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D13D5-7397-4166-AD27-225FB280252A}"/>
              </a:ext>
            </a:extLst>
          </p:cNvPr>
          <p:cNvSpPr txBox="1"/>
          <p:nvPr/>
        </p:nvSpPr>
        <p:spPr>
          <a:xfrm>
            <a:off x="1360231" y="1528274"/>
            <a:ext cx="7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프로세스에서 프로세스로의 </a:t>
            </a:r>
            <a:r>
              <a:rPr lang="ko-KR" altLang="en-US" dirty="0"/>
              <a:t>문맥 교환을 보여주는 </a:t>
            </a:r>
            <a:r>
              <a:rPr lang="ko-KR" altLang="en-US" dirty="0" err="1"/>
              <a:t>다이어</a:t>
            </a:r>
            <a:r>
              <a:rPr lang="ko-KR" altLang="en-US" dirty="0"/>
              <a:t> 그램</a:t>
            </a:r>
          </a:p>
        </p:txBody>
      </p:sp>
    </p:spTree>
    <p:extLst>
      <p:ext uri="{BB962C8B-B14F-4D97-AF65-F5344CB8AC3E}">
        <p14:creationId xmlns:p14="http://schemas.microsoft.com/office/powerpoint/2010/main" val="243437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F88026-9242-435F-B920-EEBCBB222AD7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3.3 </a:t>
            </a:r>
            <a:r>
              <a:rPr lang="ko-KR" altLang="en-US" dirty="0">
                <a:solidFill>
                  <a:srgbClr val="00B0F0"/>
                </a:solidFill>
              </a:rPr>
              <a:t>프로세스에 대한 연산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32D86-12AD-4245-A7C3-D56E89D3D2B5}"/>
              </a:ext>
            </a:extLst>
          </p:cNvPr>
          <p:cNvSpPr txBox="1"/>
          <p:nvPr/>
        </p:nvSpPr>
        <p:spPr>
          <a:xfrm>
            <a:off x="1135554" y="1606836"/>
            <a:ext cx="102468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실행되는 동안 프로세스는 여러 개의 새로운 프로세스들을 생성할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부모 프로세스 </a:t>
            </a:r>
            <a:r>
              <a:rPr lang="en-US" altLang="ko-KR" sz="1600" dirty="0"/>
              <a:t>: </a:t>
            </a:r>
            <a:r>
              <a:rPr lang="ko-KR" altLang="en-US" sz="1600" dirty="0"/>
              <a:t>생성하는 프로세스</a:t>
            </a:r>
            <a:endParaRPr lang="en-US" altLang="ko-KR" sz="1600" dirty="0"/>
          </a:p>
          <a:p>
            <a:r>
              <a:rPr lang="ko-KR" altLang="en-US" sz="1600" dirty="0"/>
              <a:t>자식 프로세스 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 프로세스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각각의 프로세스들이 다른 프로세스들을 생성하면서 트리를 형성한다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현대 대부분의 운영체제는 유일한 식별자인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를 사용하여 프로세스를 구분한다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식별자는 보통 정수이며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는 시스템의 각 프로세스에 고유한 값을 가지도록 할당된다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C47C04-12DE-4CE4-9948-030A3A5B1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76" y="3975662"/>
            <a:ext cx="4807976" cy="22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F89B20-3547-497C-93E1-6C3FC3EEE5EA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3.3 </a:t>
            </a:r>
            <a:r>
              <a:rPr lang="ko-KR" altLang="en-US" dirty="0">
                <a:solidFill>
                  <a:srgbClr val="00B0F0"/>
                </a:solidFill>
              </a:rPr>
              <a:t>프로세스에 대한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9AEA4-6C5A-42B4-9A51-5D819523905E}"/>
              </a:ext>
            </a:extLst>
          </p:cNvPr>
          <p:cNvSpPr txBox="1"/>
          <p:nvPr/>
        </p:nvSpPr>
        <p:spPr>
          <a:xfrm>
            <a:off x="1238865" y="1755058"/>
            <a:ext cx="940947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일반적으로 프로세스가 자식 프로세스를 생성할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그 자식 프로세스는 자신의 임무를 달성하기 위해 어떤 자원이 필요하다</a:t>
            </a:r>
            <a:r>
              <a:rPr lang="en-US" altLang="ko-KR" sz="1600" dirty="0"/>
              <a:t>.(CPU </a:t>
            </a:r>
            <a:r>
              <a:rPr lang="ko-KR" altLang="en-US" sz="1600" dirty="0"/>
              <a:t>시간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</a:t>
            </a:r>
            <a:r>
              <a:rPr lang="en-US" altLang="ko-KR" sz="1600" dirty="0"/>
              <a:t>, </a:t>
            </a:r>
            <a:r>
              <a:rPr lang="ko-KR" altLang="en-US" sz="1600" dirty="0"/>
              <a:t>파일</a:t>
            </a:r>
            <a:r>
              <a:rPr lang="en-US" altLang="ko-KR" sz="1600" dirty="0"/>
              <a:t>, </a:t>
            </a:r>
            <a:r>
              <a:rPr lang="ko-KR" altLang="en-US" sz="1600" dirty="0"/>
              <a:t>입출력 장치 등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자식 프로세스는 이 자원을 운영체제로부터 직접 얻거나</a:t>
            </a:r>
            <a:r>
              <a:rPr lang="en-US" altLang="ko-KR" sz="1600" dirty="0"/>
              <a:t>, </a:t>
            </a:r>
            <a:r>
              <a:rPr lang="ko-KR" altLang="en-US" sz="1600" dirty="0"/>
              <a:t>부모 프로세스가 가진 자원의 부분 집합만을 사용하도록 제한될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부모 프로세스는 자원을 분할하여 자식 프로세스들에게 나누어 주거나 메모리 나 파일과 같은 몇몇 자원들은 자식 프로세스들이 같이 사용하게 할 수도 있다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프로세스가 새로운 프로세스를 생성할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두 프로세스를 실행시키는 데 두가지 가능한 방법</a:t>
            </a:r>
            <a:endParaRPr lang="en-US" altLang="ko-KR" sz="1600" dirty="0"/>
          </a:p>
          <a:p>
            <a:r>
              <a:rPr lang="en-US" altLang="ko-KR" sz="1600" dirty="0"/>
              <a:t>	1. </a:t>
            </a:r>
            <a:r>
              <a:rPr lang="ko-KR" altLang="en-US" sz="1600" dirty="0"/>
              <a:t>부모는 자식과 병행하게 실행을 계속한다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	2. </a:t>
            </a:r>
            <a:r>
              <a:rPr lang="ko-KR" altLang="en-US" sz="1600" dirty="0"/>
              <a:t>부모는 일부 또는 모든 자식이 실행을 종료할 때까지 기다린다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새로운 프로세스들의 주소 공간 측면에서의 두 가지 가능성 </a:t>
            </a:r>
            <a:endParaRPr lang="en-US" altLang="ko-KR" sz="1600" dirty="0"/>
          </a:p>
          <a:p>
            <a:r>
              <a:rPr lang="en-US" altLang="ko-KR" sz="1600" dirty="0"/>
              <a:t>	1. </a:t>
            </a:r>
            <a:r>
              <a:rPr lang="ko-KR" altLang="en-US" sz="1600" dirty="0"/>
              <a:t>자식 프로세스는 부모 프로세스의 복사본이다</a:t>
            </a:r>
            <a:r>
              <a:rPr lang="en-US" altLang="ko-KR" sz="1600" dirty="0"/>
              <a:t>.(</a:t>
            </a:r>
            <a:r>
              <a:rPr lang="ko-KR" altLang="en-US" sz="1600" dirty="0"/>
              <a:t>자식 프로세스는 부모와 똑같은 프로그램</a:t>
            </a:r>
            <a:r>
              <a:rPr lang="en-US" altLang="ko-KR" sz="1600" dirty="0"/>
              <a:t>	</a:t>
            </a:r>
            <a:r>
              <a:rPr lang="ko-KR" altLang="en-US" sz="1600" dirty="0"/>
              <a:t>과 데이터를 가진다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/>
              <a:t>	2. </a:t>
            </a:r>
            <a:r>
              <a:rPr lang="ko-KR" altLang="en-US" sz="1600" dirty="0"/>
              <a:t>자식 프로세스가 자신에게 적재될 새로운 프로그램을 가지고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626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2000" y="397592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3CC239-0278-45DF-AA4F-66916927ADC5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3.3 </a:t>
            </a:r>
            <a:r>
              <a:rPr lang="ko-KR" altLang="en-US" dirty="0">
                <a:solidFill>
                  <a:srgbClr val="00B0F0"/>
                </a:solidFill>
              </a:rPr>
              <a:t>프로세스에 대한 연산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46246-D9A6-4BB3-8FB1-9C5134EC6E00}"/>
              </a:ext>
            </a:extLst>
          </p:cNvPr>
          <p:cNvSpPr txBox="1"/>
          <p:nvPr/>
        </p:nvSpPr>
        <p:spPr>
          <a:xfrm>
            <a:off x="1355010" y="1635696"/>
            <a:ext cx="669760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UNIX</a:t>
            </a:r>
            <a:r>
              <a:rPr lang="ko-KR" altLang="en-US" sz="1600" dirty="0"/>
              <a:t> 운영체제에서의 프로세스 생성</a:t>
            </a:r>
            <a:endParaRPr lang="en-US" altLang="ko-KR" sz="16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fork() : </a:t>
            </a:r>
            <a:r>
              <a:rPr lang="ko-KR" altLang="en-US" sz="1200" dirty="0"/>
              <a:t>새로운 프로세스의 생성</a:t>
            </a:r>
            <a:endParaRPr lang="en-US" altLang="ko-KR" sz="1200" dirty="0"/>
          </a:p>
          <a:p>
            <a:r>
              <a:rPr lang="en-US" altLang="ko-KR" sz="1200" dirty="0"/>
              <a:t>exec() : </a:t>
            </a:r>
            <a:r>
              <a:rPr lang="ko-KR" altLang="en-US" sz="1200" dirty="0"/>
              <a:t>기억 장치 공간을 새로운 프로그램으로 대치</a:t>
            </a:r>
            <a:endParaRPr lang="en-US" altLang="ko-KR" sz="1200" dirty="0"/>
          </a:p>
          <a:p>
            <a:r>
              <a:rPr lang="en-US" altLang="ko-KR" sz="1200" dirty="0"/>
              <a:t>wait() : </a:t>
            </a:r>
            <a:r>
              <a:rPr lang="ko-KR" altLang="en-US" sz="1200" dirty="0"/>
              <a:t>자식이 종료될 때까지 대기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동일한 프로그램의 복사본을 실행하는 두 개의 서로 다른 프로 </a:t>
            </a:r>
            <a:r>
              <a:rPr lang="ko-KR" altLang="en-US" sz="1200" dirty="0" err="1"/>
              <a:t>세스를</a:t>
            </a:r>
            <a:r>
              <a:rPr lang="ko-KR" altLang="en-US" sz="1200" dirty="0"/>
              <a:t> 갖는다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때 차이점은 자식 프로세스의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0</a:t>
            </a:r>
            <a:r>
              <a:rPr lang="ko-KR" altLang="en-US" sz="1200" dirty="0"/>
              <a:t>이고</a:t>
            </a:r>
            <a:r>
              <a:rPr lang="en-US" altLang="ko-KR" sz="1200" dirty="0"/>
              <a:t>, </a:t>
            </a:r>
            <a:r>
              <a:rPr lang="ko-KR" altLang="en-US" sz="1200" dirty="0"/>
              <a:t>부모 프로세스의 </a:t>
            </a:r>
            <a:r>
              <a:rPr lang="en-US" altLang="ko-KR" sz="1200" dirty="0" err="1"/>
              <a:t>pid</a:t>
            </a:r>
            <a:r>
              <a:rPr lang="ko-KR" altLang="en-US" sz="1200" dirty="0"/>
              <a:t>는 </a:t>
            </a:r>
            <a:r>
              <a:rPr lang="en-US" altLang="ko-KR" sz="1200" dirty="0"/>
              <a:t>0</a:t>
            </a:r>
            <a:r>
              <a:rPr lang="ko-KR" altLang="en-US" sz="1200" dirty="0"/>
              <a:t>보다 큰 </a:t>
            </a:r>
            <a:r>
              <a:rPr lang="ko-KR" altLang="en-US" sz="1200" dirty="0" err="1"/>
              <a:t>정수값이다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자식 프로세스는 열린 파일과 같은 </a:t>
            </a:r>
            <a:r>
              <a:rPr lang="ko-KR" altLang="en-US" sz="1200" dirty="0" err="1"/>
              <a:t>자원뿐</a:t>
            </a:r>
            <a:r>
              <a:rPr lang="ko-KR" altLang="en-US" sz="1200" dirty="0"/>
              <a:t>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특권과 스케줄링 속성을 부모로부터 상속받고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execlp</a:t>
            </a:r>
            <a:r>
              <a:rPr lang="en-US" altLang="ko-KR" sz="1200" dirty="0"/>
              <a:t>() </a:t>
            </a:r>
            <a:r>
              <a:rPr lang="ko-KR" altLang="en-US" sz="1200" dirty="0"/>
              <a:t>시스템 콜을 사용하여 자신의 주소 공간을 </a:t>
            </a:r>
            <a:r>
              <a:rPr lang="en-US" altLang="ko-KR" sz="1200" dirty="0"/>
              <a:t>UNIX </a:t>
            </a:r>
            <a:r>
              <a:rPr lang="ko-KR" altLang="en-US" sz="1200" dirty="0"/>
              <a:t>명령어로 덮어쓴다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부모는 </a:t>
            </a:r>
            <a:r>
              <a:rPr lang="en-US" altLang="ko-KR" sz="1200" dirty="0"/>
              <a:t>wait() </a:t>
            </a:r>
            <a:r>
              <a:rPr lang="ko-KR" altLang="en-US" sz="1200" dirty="0" err="1"/>
              <a:t>시스템콜로</a:t>
            </a:r>
            <a:r>
              <a:rPr lang="ko-KR" altLang="en-US" sz="1200" dirty="0"/>
              <a:t> 자식 프로세스가 끝나기를 기다리고</a:t>
            </a:r>
            <a:r>
              <a:rPr lang="en-US" altLang="ko-KR" sz="1200" dirty="0"/>
              <a:t>, </a:t>
            </a:r>
            <a:r>
              <a:rPr lang="ko-KR" altLang="en-US" sz="1200" dirty="0"/>
              <a:t>끝나면 부모는 </a:t>
            </a:r>
            <a:r>
              <a:rPr lang="en-US" altLang="ko-KR" sz="1200" dirty="0"/>
              <a:t>wait()</a:t>
            </a:r>
            <a:r>
              <a:rPr lang="ko-KR" altLang="en-US" sz="1200" dirty="0" err="1"/>
              <a:t>호출로부터</a:t>
            </a:r>
            <a:r>
              <a:rPr lang="ko-KR" altLang="en-US" sz="1200" dirty="0"/>
              <a:t> 재개하여 </a:t>
            </a:r>
            <a:r>
              <a:rPr lang="en-US" altLang="ko-KR" sz="1200" dirty="0"/>
              <a:t>exit() </a:t>
            </a:r>
            <a:r>
              <a:rPr lang="ko-KR" altLang="en-US" sz="1200" dirty="0"/>
              <a:t>시스템 콜을 사용해 끝낸다</a:t>
            </a:r>
            <a:r>
              <a:rPr lang="en-US" altLang="ko-KR" sz="1600" dirty="0"/>
              <a:t>.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16E5A-2649-4F70-8F67-65CBA1835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14" y="4564695"/>
            <a:ext cx="583964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4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AF604AE-DCB7-4C80-A150-E61C50A2DB76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3.3 </a:t>
            </a:r>
            <a:r>
              <a:rPr lang="ko-KR" altLang="en-US" dirty="0">
                <a:solidFill>
                  <a:srgbClr val="00B0F0"/>
                </a:solidFill>
              </a:rPr>
              <a:t>프로세스에 대한 연산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F1CF851-6B3A-4AE2-BAE3-F9584FC02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26" y="1911441"/>
            <a:ext cx="4523606" cy="4231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CBE54-A783-44C5-B571-6181EE39DD8A}"/>
              </a:ext>
            </a:extLst>
          </p:cNvPr>
          <p:cNvSpPr txBox="1"/>
          <p:nvPr/>
        </p:nvSpPr>
        <p:spPr>
          <a:xfrm>
            <a:off x="1578077" y="1540676"/>
            <a:ext cx="58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fork() </a:t>
            </a:r>
            <a:r>
              <a:rPr lang="ko-KR" altLang="en-US" dirty="0"/>
              <a:t>시스템 콜을 사용하여 별도의 프로세스를 생성</a:t>
            </a:r>
          </a:p>
        </p:txBody>
      </p:sp>
    </p:spTree>
    <p:extLst>
      <p:ext uri="{BB962C8B-B14F-4D97-AF65-F5344CB8AC3E}">
        <p14:creationId xmlns:p14="http://schemas.microsoft.com/office/powerpoint/2010/main" val="401456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B0F322-7207-4D41-8D28-6709FB3EB051}"/>
              </a:ext>
            </a:extLst>
          </p:cNvPr>
          <p:cNvSpPr txBox="1"/>
          <p:nvPr/>
        </p:nvSpPr>
        <p:spPr>
          <a:xfrm>
            <a:off x="1355011" y="1635696"/>
            <a:ext cx="427887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Windows API</a:t>
            </a:r>
            <a:r>
              <a:rPr lang="ko-KR" altLang="en-US" sz="1600" dirty="0"/>
              <a:t>를 이용한 새로운 프로세스의 생성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</a:p>
          <a:p>
            <a:r>
              <a:rPr lang="ko-KR" altLang="en-US" sz="1200" dirty="0"/>
              <a:t>프로세스는 </a:t>
            </a:r>
            <a:r>
              <a:rPr lang="en-US" altLang="ko-KR" sz="1200" dirty="0"/>
              <a:t>Windows API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CreateProcess</a:t>
            </a:r>
            <a:r>
              <a:rPr lang="en-US" altLang="ko-KR" sz="1200" dirty="0"/>
              <a:t>()</a:t>
            </a:r>
            <a:r>
              <a:rPr lang="ko-KR" altLang="en-US" sz="1200" dirty="0"/>
              <a:t>함수를 이용하여 생성된다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부모 프로세스가 새로운 자식 프로세스를 생성한다는 점에서 </a:t>
            </a:r>
            <a:r>
              <a:rPr lang="en-US" altLang="ko-KR" sz="1200" dirty="0"/>
              <a:t>fork()</a:t>
            </a:r>
            <a:r>
              <a:rPr lang="ko-KR" altLang="en-US" sz="1200" dirty="0"/>
              <a:t>와 유사하다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차이점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fork()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부모 프로세스로부터 주소 공간을 상속받는 자식 프로세스를 생성한다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아무런 인자가 전달되지 않는다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CreateProcess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자식 프로세스가 생성될 때 주소 공간에 명시된 프로그램을 적재한다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- 10</a:t>
            </a:r>
            <a:r>
              <a:rPr lang="ko-KR" altLang="en-US" sz="1200" dirty="0"/>
              <a:t>개 이상의 매개변수를 요구한다</a:t>
            </a:r>
            <a:r>
              <a:rPr lang="en-US" altLang="ko-KR" sz="1200" dirty="0"/>
              <a:t>.</a:t>
            </a:r>
            <a:r>
              <a:rPr lang="en-US" altLang="ko-KR" sz="1600" dirty="0"/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2F0B6-1148-4C34-A859-557A2CF130E6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3.3 </a:t>
            </a:r>
            <a:r>
              <a:rPr lang="ko-KR" altLang="en-US" dirty="0">
                <a:solidFill>
                  <a:srgbClr val="00B0F0"/>
                </a:solidFill>
              </a:rPr>
              <a:t>프로세스에 대한 연산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63D187-2CF5-440F-B092-2ADA480FF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70" y="1333167"/>
            <a:ext cx="399153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6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DD5EC2-429C-444F-A64A-E35EB2481EAE}"/>
              </a:ext>
            </a:extLst>
          </p:cNvPr>
          <p:cNvSpPr txBox="1"/>
          <p:nvPr/>
        </p:nvSpPr>
        <p:spPr>
          <a:xfrm>
            <a:off x="1271239" y="1824758"/>
            <a:ext cx="879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프로세스</a:t>
            </a:r>
            <a:r>
              <a:rPr lang="ko-KR" altLang="en-US" sz="3600" dirty="0"/>
              <a:t>란</a:t>
            </a:r>
            <a:r>
              <a:rPr lang="en-US" altLang="ko-KR" sz="3600" dirty="0"/>
              <a:t>? </a:t>
            </a:r>
            <a:r>
              <a:rPr lang="ko-KR" altLang="en-US" sz="3600" dirty="0"/>
              <a:t>실행 중인 프로그램을 말함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DCE44-1914-4A3E-9507-4C58BE7840AB}"/>
              </a:ext>
            </a:extLst>
          </p:cNvPr>
          <p:cNvSpPr txBox="1"/>
          <p:nvPr/>
        </p:nvSpPr>
        <p:spPr>
          <a:xfrm>
            <a:off x="1497979" y="2971322"/>
            <a:ext cx="8363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현대의 컴퓨팅 시스템에서 작업의 단위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하나의 시스템은 일부는 사용자 코드를 실행하고 일부는 운영체제 코드를 실행하는 프로세스의 집합체이다</a:t>
            </a:r>
            <a:r>
              <a:rPr lang="en-US" altLang="ko-KR" sz="1600" dirty="0"/>
              <a:t>. (</a:t>
            </a:r>
            <a:r>
              <a:rPr lang="ko-KR" altLang="en-US" sz="1600" dirty="0"/>
              <a:t>이들 모두 병행 실행이 가능하고</a:t>
            </a:r>
            <a:r>
              <a:rPr lang="en-US" altLang="ko-KR" sz="1600" dirty="0"/>
              <a:t>, CPU</a:t>
            </a:r>
            <a:r>
              <a:rPr lang="ko-KR" altLang="en-US" sz="1600" dirty="0"/>
              <a:t>는 이들 프로세스 가운데서 다중화 된다</a:t>
            </a:r>
            <a:r>
              <a:rPr lang="en-US" altLang="ko-KR" sz="1600" dirty="0"/>
              <a:t>.)</a:t>
            </a:r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929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6FC687-6FB4-46C4-BC9E-BF37319B45BC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3.3 </a:t>
            </a:r>
            <a:r>
              <a:rPr lang="ko-KR" altLang="en-US" dirty="0">
                <a:solidFill>
                  <a:srgbClr val="00B0F0"/>
                </a:solidFill>
              </a:rPr>
              <a:t>프로세스에 대한 연산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1D34C-E169-4EE3-AFA0-4AAC2E39436C}"/>
              </a:ext>
            </a:extLst>
          </p:cNvPr>
          <p:cNvSpPr txBox="1"/>
          <p:nvPr/>
        </p:nvSpPr>
        <p:spPr>
          <a:xfrm>
            <a:off x="1355010" y="1695107"/>
            <a:ext cx="100273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프로세스는 마지막 문장의 실행을 끝내고 </a:t>
            </a:r>
            <a:r>
              <a:rPr lang="en-US" altLang="ko-KR" sz="1400" dirty="0"/>
              <a:t>exit </a:t>
            </a:r>
            <a:r>
              <a:rPr lang="ko-KR" altLang="en-US" sz="1400" dirty="0"/>
              <a:t>시스템 콜을 사용하여 운영체제 자신의 삭제를 요청하면 종료된다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프로세스는 자신을 기다리고 있는 부모 프로세스에 상태 값을 반환할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프로세스가 종료되면 프로세스의 모든 자원이 할당 해제되고 운영체제로 반납된다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프로세스는 적당한 시스템 호출을 통해 다른 프로세스의 종료를 유발할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 </a:t>
            </a:r>
            <a:r>
              <a:rPr lang="ko-KR" altLang="en-US" sz="1400" dirty="0"/>
              <a:t>통상적으로</a:t>
            </a:r>
            <a:r>
              <a:rPr lang="en-US" altLang="ko-KR" sz="1400" dirty="0"/>
              <a:t>, </a:t>
            </a:r>
            <a:r>
              <a:rPr lang="ko-KR" altLang="en-US" sz="1400" dirty="0"/>
              <a:t>그런 시스템 콜은 종료될 프로세스의 부모만이 호출할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 </a:t>
            </a:r>
            <a:r>
              <a:rPr lang="ko-KR" altLang="en-US" sz="1400" dirty="0"/>
              <a:t>부모는 여러가지 이유로 인하여 자식 중 하나의 실행을 종료할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자식이 자신에게 할당된 자원을 초과하여 사용할 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자식에게 할당된 태스크가 더 이상 필요 없을 때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부모가 </a:t>
            </a:r>
            <a:r>
              <a:rPr lang="en-US" altLang="ko-KR" sz="1400" dirty="0"/>
              <a:t>exit</a:t>
            </a:r>
            <a:r>
              <a:rPr lang="ko-KR" altLang="en-US" sz="1400" dirty="0"/>
              <a:t>를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운영체제는 부모가 </a:t>
            </a:r>
            <a:r>
              <a:rPr lang="en-US" altLang="ko-KR" sz="1400" dirty="0"/>
              <a:t>exit </a:t>
            </a:r>
            <a:r>
              <a:rPr lang="ko-KR" altLang="en-US" sz="1400" dirty="0"/>
              <a:t>한 후에 자식이 실행을 계속하는 것을 허용하지 않는 경우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-&gt; </a:t>
            </a:r>
            <a:r>
              <a:rPr lang="ko-KR" altLang="en-US" sz="1400" dirty="0"/>
              <a:t>몇몇 시스템에서는 부모 프로세스가 종료한 이후 자식 프로세스가 존재할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그러한 시스템에서는 프로세스가 종료 되면 그로부터 비롯된 모든 자식 프로세스들도 종료되어야 한다 </a:t>
            </a:r>
            <a:r>
              <a:rPr lang="en-US" altLang="ko-KR" sz="1400" dirty="0"/>
              <a:t>-&gt; </a:t>
            </a:r>
            <a:r>
              <a:rPr lang="ko-KR" altLang="en-US" sz="1400" dirty="0"/>
              <a:t>연쇄식 종료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부모 프로세스는 </a:t>
            </a:r>
            <a:r>
              <a:rPr lang="en-US" altLang="ko-KR" sz="1400" dirty="0"/>
              <a:t>wait()</a:t>
            </a:r>
            <a:r>
              <a:rPr lang="ko-KR" altLang="en-US" sz="1400" dirty="0"/>
              <a:t>를 사용하여 자식 프로세스가 종료할 때까지 기다릴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 Zombie(</a:t>
            </a:r>
            <a:r>
              <a:rPr lang="ko-KR" altLang="en-US" sz="1400" dirty="0"/>
              <a:t>좀비</a:t>
            </a:r>
            <a:r>
              <a:rPr lang="en-US" altLang="ko-KR" sz="1400" dirty="0"/>
              <a:t>) </a:t>
            </a:r>
            <a:r>
              <a:rPr lang="ko-KR" altLang="en-US" sz="1400" dirty="0"/>
              <a:t>프로세스 </a:t>
            </a:r>
            <a:r>
              <a:rPr lang="en-US" altLang="ko-KR" sz="1400" dirty="0"/>
              <a:t>: </a:t>
            </a:r>
            <a:r>
              <a:rPr lang="ko-KR" altLang="en-US" sz="1400" dirty="0"/>
              <a:t>종료되었지만 부모 프로세스가 아직 </a:t>
            </a:r>
            <a:r>
              <a:rPr lang="en-US" altLang="ko-KR" sz="1400" dirty="0"/>
              <a:t>wait() </a:t>
            </a:r>
            <a:r>
              <a:rPr lang="ko-KR" altLang="en-US" sz="1400" dirty="0"/>
              <a:t>호출을 하지 않은 프로세스</a:t>
            </a:r>
            <a:endParaRPr lang="en-US" altLang="ko-KR" sz="1400" dirty="0"/>
          </a:p>
          <a:p>
            <a:r>
              <a:rPr lang="en-US" altLang="ko-KR" sz="1400" dirty="0"/>
              <a:t>-  Orphan(</a:t>
            </a:r>
            <a:r>
              <a:rPr lang="ko-KR" altLang="en-US" sz="1400" dirty="0"/>
              <a:t>고아</a:t>
            </a:r>
            <a:r>
              <a:rPr lang="en-US" altLang="ko-KR" sz="1400" dirty="0"/>
              <a:t>) </a:t>
            </a:r>
            <a:r>
              <a:rPr lang="ko-KR" altLang="en-US" sz="1400" dirty="0"/>
              <a:t>프로세스 </a:t>
            </a:r>
            <a:r>
              <a:rPr lang="en-US" altLang="ko-KR" sz="1400" dirty="0"/>
              <a:t>: </a:t>
            </a:r>
            <a:r>
              <a:rPr lang="ko-KR" altLang="en-US" sz="1400" dirty="0"/>
              <a:t>부모 프로세스가 </a:t>
            </a:r>
            <a:r>
              <a:rPr lang="en-US" altLang="ko-KR" sz="1400" dirty="0"/>
              <a:t>wait() </a:t>
            </a:r>
            <a:r>
              <a:rPr lang="ko-KR" altLang="en-US" sz="1400" dirty="0"/>
              <a:t>호출하는 대신 종료하는 경우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3604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4B90D6C-3FAB-43A9-BF63-CFB1671E0286}"/>
              </a:ext>
            </a:extLst>
          </p:cNvPr>
          <p:cNvSpPr txBox="1"/>
          <p:nvPr/>
        </p:nvSpPr>
        <p:spPr>
          <a:xfrm>
            <a:off x="1355010" y="1695107"/>
            <a:ext cx="100273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Android </a:t>
            </a:r>
            <a:r>
              <a:rPr lang="ko-KR" altLang="en-US" sz="1400" dirty="0"/>
              <a:t>프로세스 계층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제한된 메모리와 같은 자원 제약 때문에 모바일 운영체제는 제한된 시스템 자원을 회수하기 위해 기존 프로세스를 종료해야 할 수도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Android</a:t>
            </a:r>
            <a:r>
              <a:rPr lang="ko-KR" altLang="en-US" sz="1400" dirty="0"/>
              <a:t>는 임의의 프로세스를 종료하지 않고 프로세스의 중요도 계층을 식별했으며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시스템이 프로세스를 종료하여 새로운 또는 보다 중요한 프로세스를 위한 자원을 확보해야 할 경우 중요도가 낮은 프로세스부터 종료한다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전경 프로세스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현재 상호 작용하고 있는 응용 프로그램을 나타내며</a:t>
            </a:r>
            <a:r>
              <a:rPr lang="en-US" altLang="ko-KR" sz="1400" dirty="0"/>
              <a:t>, </a:t>
            </a:r>
            <a:r>
              <a:rPr lang="ko-KR" altLang="en-US" sz="1400" dirty="0"/>
              <a:t>화면에 보이는 현재 프로세스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가시적 프로세스 </a:t>
            </a:r>
            <a:r>
              <a:rPr lang="en-US" altLang="ko-KR" sz="1400" dirty="0"/>
              <a:t>: </a:t>
            </a:r>
            <a:r>
              <a:rPr lang="ko-KR" altLang="en-US" sz="1400" dirty="0"/>
              <a:t>전경에서 직접 볼 수 없지만 전경 프로세스가 참조하는 활동을 수행하는 프로세스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서비스 프로세스 </a:t>
            </a:r>
            <a:r>
              <a:rPr lang="en-US" altLang="ko-KR" sz="1400" dirty="0"/>
              <a:t>: </a:t>
            </a:r>
            <a:r>
              <a:rPr lang="ko-KR" altLang="en-US" sz="1400" dirty="0"/>
              <a:t>백그라운드 프로세스와 유사하지만 사용자가 인지할 수 있는 활동을 수행하는 프로세스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백그라운드 프로세스 </a:t>
            </a:r>
            <a:r>
              <a:rPr lang="en-US" altLang="ko-KR" sz="1400" dirty="0"/>
              <a:t>: </a:t>
            </a:r>
            <a:r>
              <a:rPr lang="ko-KR" altLang="en-US" sz="1400" dirty="0"/>
              <a:t>활동을 수행하고 잇지만 사용자가 인식하지 못하는 프로세스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빈 프로세스 </a:t>
            </a:r>
            <a:r>
              <a:rPr lang="en-US" altLang="ko-KR" sz="1400" dirty="0"/>
              <a:t>: </a:t>
            </a:r>
            <a:r>
              <a:rPr lang="ko-KR" altLang="en-US" sz="1400" dirty="0"/>
              <a:t>응용 프로그램과 관련된 활성 구성요소가 없는 프로세스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 err="1"/>
              <a:t>사스템</a:t>
            </a:r>
            <a:r>
              <a:rPr lang="ko-KR" altLang="en-US" sz="1400" dirty="0"/>
              <a:t> 자원을 회수해야 하는 경우 </a:t>
            </a:r>
            <a:r>
              <a:rPr lang="en-US" altLang="ko-KR" sz="1400" dirty="0"/>
              <a:t>Android</a:t>
            </a:r>
            <a:r>
              <a:rPr lang="ko-KR" altLang="en-US" sz="1400" dirty="0"/>
              <a:t>는 먼저 빈 프로세스를 종료한 다음 백그라운드 프로세스 등의 순서로 종료한다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Android </a:t>
            </a:r>
            <a:r>
              <a:rPr lang="ko-KR" altLang="en-US" sz="1400" dirty="0"/>
              <a:t>수명주기 지침을 따르면 프로세스 상태는 종료 전에 저장되고 사용자가 응용 프로그램으로 다시 전환하면 저장된 상태에서 부터 재개된다</a:t>
            </a:r>
            <a:r>
              <a:rPr lang="en-US" altLang="ko-KR" sz="1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26ED9-B3AD-4512-A62D-339F1A1221A4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3.3 </a:t>
            </a:r>
            <a:r>
              <a:rPr lang="ko-KR" altLang="en-US" dirty="0">
                <a:solidFill>
                  <a:srgbClr val="00B0F0"/>
                </a:solidFill>
              </a:rPr>
              <a:t>프로세스에 대한 연산</a:t>
            </a:r>
          </a:p>
        </p:txBody>
      </p:sp>
    </p:spTree>
    <p:extLst>
      <p:ext uri="{BB962C8B-B14F-4D97-AF65-F5344CB8AC3E}">
        <p14:creationId xmlns:p14="http://schemas.microsoft.com/office/powerpoint/2010/main" val="355747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F7C568-0D9D-45D6-BCD7-C623356E3F5B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3.4 </a:t>
            </a:r>
            <a:r>
              <a:rPr lang="ko-KR" altLang="en-US" dirty="0">
                <a:solidFill>
                  <a:srgbClr val="00B0F0"/>
                </a:solidFill>
              </a:rPr>
              <a:t>프로세스 간 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AF32A-7D29-4BA8-8083-20BB3886865E}"/>
              </a:ext>
            </a:extLst>
          </p:cNvPr>
          <p:cNvSpPr txBox="1"/>
          <p:nvPr/>
        </p:nvSpPr>
        <p:spPr>
          <a:xfrm>
            <a:off x="1258408" y="1674025"/>
            <a:ext cx="837228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프로세스가 시스템에서 실행 중인 다른 프로세스들과 데이터를 공유하지 않으면 독립적</a:t>
            </a:r>
            <a:endParaRPr lang="en-US" altLang="ko-KR" sz="1600" dirty="0"/>
          </a:p>
          <a:p>
            <a:r>
              <a:rPr lang="ko-KR" altLang="en-US" sz="1600" dirty="0"/>
              <a:t>프로세스가 시스템에서 실행 중인 다른 프로세스들에 영향을 주거나 받는다면 협력적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협력을 허용하는 환경을 제공하는 몇 가지 이유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정보 공유 </a:t>
            </a:r>
            <a:r>
              <a:rPr lang="en-US" altLang="ko-KR" sz="1600" dirty="0"/>
              <a:t>: </a:t>
            </a:r>
            <a:r>
              <a:rPr lang="ko-KR" altLang="en-US" sz="1600" dirty="0"/>
              <a:t>여러 응용 프로그램들이 동일한 정보에 흥미를 느낄 수 있으므로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그러한 정보를 병행적으로 접근할 수 있는 환경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계산 가속화 </a:t>
            </a:r>
            <a:r>
              <a:rPr lang="en-US" altLang="ko-KR" sz="1600" dirty="0"/>
              <a:t>: </a:t>
            </a:r>
            <a:r>
              <a:rPr lang="ko-KR" altLang="en-US" sz="1600" dirty="0"/>
              <a:t>만일 우리가 특정 태스크를 빨리 실행하고자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우리는 그것을 </a:t>
            </a:r>
            <a:r>
              <a:rPr lang="ko-KR" altLang="en-US" sz="1600" dirty="0" err="1"/>
              <a:t>서브태스크로</a:t>
            </a:r>
            <a:r>
              <a:rPr lang="ko-KR" altLang="en-US" sz="1600" dirty="0"/>
              <a:t> 나누어 이들 각각이 다른 서브 태스크들과 병렬도 실행되게 해야 한다</a:t>
            </a:r>
            <a:r>
              <a:rPr lang="en-US" altLang="ko-KR" sz="1600" dirty="0"/>
              <a:t>. (</a:t>
            </a:r>
            <a:r>
              <a:rPr lang="ko-KR" altLang="en-US" sz="1600" dirty="0"/>
              <a:t>복수 개의 처리 코어를 가진 경우에만 달성 가능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모듈성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우리는 시스템 기능을 별도의 프로세스들 또는 스레드들로 나누어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모듈식</a:t>
            </a:r>
            <a:r>
              <a:rPr lang="ko-KR" altLang="en-US" sz="1600" dirty="0"/>
              <a:t> 형태로 시스템을 구성하기를 원할 할 수 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65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EDCED6-4AD1-4ECA-94AA-766E9AAC00CF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3.4 </a:t>
            </a:r>
            <a:r>
              <a:rPr lang="ko-KR" altLang="en-US" dirty="0">
                <a:solidFill>
                  <a:srgbClr val="00B0F0"/>
                </a:solidFill>
              </a:rPr>
              <a:t>프로세스 간 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EF34A-0E9F-4779-8F2F-D3007D6CFF89}"/>
              </a:ext>
            </a:extLst>
          </p:cNvPr>
          <p:cNvSpPr txBox="1"/>
          <p:nvPr/>
        </p:nvSpPr>
        <p:spPr>
          <a:xfrm>
            <a:off x="1415846" y="1817160"/>
            <a:ext cx="7654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협력적 프로세스들은 데이터를 교환할 수 있는</a:t>
            </a:r>
            <a:r>
              <a:rPr lang="en-US" altLang="ko-KR" sz="1400" dirty="0"/>
              <a:t>, </a:t>
            </a:r>
            <a:r>
              <a:rPr lang="ko-KR" altLang="en-US" sz="1400" dirty="0"/>
              <a:t>서로 데이터를 보내거나 받을 수 있는 프로세스 간 통신 기법이 필요하다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일반적으로 운영체제는 한 프로세스가 다른 프로세스의 메모리에 접근하는 것을 금지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공유 메모리 모델 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협력 프로세스들에 의해 공유되는 메모리의 영역이 구축된다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프로세스들은 그 영역에 데이터를 읽고 쓰고 함으로써 정보를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교환할수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메시지 전달 모델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통신이 협력 프로세스들 사이에 교환되는 메시지를 통하여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이루어진다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충돌을 회피할 필요가 없기 때문에 적은 양의 데이터를 교환 하는 데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 유용하다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분산 시스템에서 공유 메모리보다 구현하기 쉽다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30887F-7115-47EC-826F-17C401C1C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911" y="3234642"/>
            <a:ext cx="424874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F79057-D6F6-4575-98F4-F0E7D462E74D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3.5 </a:t>
            </a:r>
            <a:r>
              <a:rPr lang="ko-KR" altLang="en-US" dirty="0">
                <a:solidFill>
                  <a:srgbClr val="00B0F0"/>
                </a:solidFill>
              </a:rPr>
              <a:t>공유 메모리 시스템에서의 프로세스 간 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A9D2A-F2C8-43EF-816F-7A569308D174}"/>
              </a:ext>
            </a:extLst>
          </p:cNvPr>
          <p:cNvSpPr txBox="1"/>
          <p:nvPr/>
        </p:nvSpPr>
        <p:spPr>
          <a:xfrm>
            <a:off x="1238864" y="1518636"/>
            <a:ext cx="90555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공유 메모리 시스템</a:t>
            </a:r>
            <a:endParaRPr lang="en-US" altLang="ko-KR" sz="1400" dirty="0"/>
          </a:p>
          <a:p>
            <a:r>
              <a:rPr lang="en-US" altLang="ko-KR" sz="1400" dirty="0"/>
              <a:t>-   </a:t>
            </a:r>
            <a:r>
              <a:rPr lang="ko-KR" altLang="en-US" sz="1400" dirty="0"/>
              <a:t>통상 공유 메모리 영역은 공유 메모리 세그먼트를 생성하는 프로세스의 주소 공간에 위치한다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공유 메모리 세그먼트를 이용하여 통신하고자 하는 다른 프로세스들은 이 세그먼트를 자신의 주소 공간에 추가하여야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생산자 </a:t>
            </a:r>
            <a:r>
              <a:rPr lang="en-US" altLang="ko-KR" sz="1400" dirty="0"/>
              <a:t>– </a:t>
            </a:r>
            <a:r>
              <a:rPr lang="ko-KR" altLang="en-US" sz="1400" dirty="0"/>
              <a:t>소비자 프로세스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생산자 프로세스는 정보를 생산하고 소비자 프로세스는 정보를 소비한다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 - </a:t>
            </a:r>
            <a:r>
              <a:rPr lang="ko-KR" altLang="en-US" sz="1400" dirty="0"/>
              <a:t>병행하여 실행되도록 하려면 생산자가 정보를 채워 넣고 소비자가 비울 수 있는 버퍼</a:t>
            </a:r>
            <a:r>
              <a:rPr lang="en-US" altLang="ko-KR" sz="1400" dirty="0"/>
              <a:t>	    </a:t>
            </a:r>
            <a:r>
              <a:rPr lang="ko-KR" altLang="en-US" sz="1400" dirty="0"/>
              <a:t>들의 저장소</a:t>
            </a:r>
            <a:r>
              <a:rPr lang="en-US" altLang="ko-KR" sz="1400" dirty="0"/>
              <a:t>(pool)</a:t>
            </a:r>
            <a:r>
              <a:rPr lang="ko-KR" altLang="en-US" sz="1400" dirty="0"/>
              <a:t>를 제공해야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무한 버퍼</a:t>
            </a:r>
            <a:r>
              <a:rPr lang="en-US" altLang="ko-KR" sz="1400" dirty="0"/>
              <a:t>(unbounded buffer)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실질적인 한계가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소비자는 새로운 항목을 기다려야만 할 수도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생산자는 항상 새로운 항목을 생산할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유한 버퍼</a:t>
            </a:r>
            <a:r>
              <a:rPr lang="en-US" altLang="ko-KR" sz="1400" dirty="0"/>
              <a:t>(bounded buffer) : </a:t>
            </a:r>
            <a:r>
              <a:rPr lang="ko-KR" altLang="en-US" sz="1400" dirty="0"/>
              <a:t>버퍼의 크기가 고정되어 있다고 가정한다</a:t>
            </a:r>
            <a:r>
              <a:rPr lang="en-US" altLang="ko-KR" sz="1400" dirty="0"/>
              <a:t>. </a:t>
            </a:r>
            <a:r>
              <a:rPr lang="ko-KR" altLang="en-US" sz="1400" dirty="0"/>
              <a:t>버퍼가 </a:t>
            </a:r>
            <a:r>
              <a:rPr lang="ko-KR" altLang="en-US" sz="1400" dirty="0" err="1"/>
              <a:t>비어있으면</a:t>
            </a:r>
            <a:r>
              <a:rPr lang="ko-KR" altLang="en-US" sz="1400" dirty="0"/>
              <a:t> 소비자는 반드시 대기해야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모든 버퍼가 채워져 있으면 생산자가 대기해야 한다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3443F0-3B8E-48F8-9BC0-FC547531B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16" y="4342037"/>
            <a:ext cx="2758022" cy="195545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920C214-2750-44E4-9ECF-DD9820113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11" y="4390705"/>
            <a:ext cx="3192153" cy="1858119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8DAE71C-E1C0-4D70-9C0A-5A805CE03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37" y="4473364"/>
            <a:ext cx="3192154" cy="17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1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1E9F16F-4BFF-494D-AD16-2C83468DF3BD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3.6 </a:t>
            </a:r>
            <a:r>
              <a:rPr lang="ko-KR" altLang="en-US" dirty="0">
                <a:solidFill>
                  <a:srgbClr val="00B0F0"/>
                </a:solidFill>
              </a:rPr>
              <a:t>메시지 전달 시스템에서의 프로세스 간 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F1CC3-7E2A-4F72-8ED3-1EF710411A87}"/>
              </a:ext>
            </a:extLst>
          </p:cNvPr>
          <p:cNvSpPr txBox="1"/>
          <p:nvPr/>
        </p:nvSpPr>
        <p:spPr>
          <a:xfrm>
            <a:off x="1342103" y="1666568"/>
            <a:ext cx="9645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운영체제가 메시지 전달 설비를 통하여 서로 협력하는 프로세스 간 통신 수단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통신하는 프로세스들이 네트워크에 의해 연결된 다른 컴퓨터들에 존재할 수 있는 분산 환경에서 특히 유용하다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최소한 두 가지 연산을 제공한다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734C65-8A8D-4BEC-9061-25B0C9DDF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69" y="2465082"/>
            <a:ext cx="2314898" cy="781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932228-BDAB-4977-8048-4A242319E832}"/>
              </a:ext>
            </a:extLst>
          </p:cNvPr>
          <p:cNvSpPr txBox="1"/>
          <p:nvPr/>
        </p:nvSpPr>
        <p:spPr>
          <a:xfrm>
            <a:off x="1342103" y="3386082"/>
            <a:ext cx="8023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통신을 원한다면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반드시 서로 메시지를 보내고 </a:t>
            </a:r>
            <a:r>
              <a:rPr lang="ko-KR" altLang="en-US" sz="1400" dirty="0" err="1"/>
              <a:t>받아야하며</a:t>
            </a:r>
            <a:r>
              <a:rPr lang="ko-KR" altLang="en-US" sz="1400" dirty="0"/>
              <a:t> 이들 사이에 통신 연결</a:t>
            </a:r>
            <a:r>
              <a:rPr lang="en-US" altLang="ko-KR" sz="1400" dirty="0"/>
              <a:t>(communication link)</a:t>
            </a:r>
            <a:r>
              <a:rPr lang="ko-KR" altLang="en-US" sz="1400" dirty="0"/>
              <a:t>이 설정되어야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하나의 링크와 </a:t>
            </a:r>
            <a:r>
              <a:rPr lang="en-US" altLang="ko-KR" sz="1400" dirty="0"/>
              <a:t>send()/receive() </a:t>
            </a:r>
            <a:r>
              <a:rPr lang="ko-KR" altLang="en-US" sz="1400" dirty="0"/>
              <a:t>연산을 논리적으로 구현하는 다수의 방법은 다음과 같다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직접 또는 간접 통신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동기식 또는 비동기식 통신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자동 또는 명시적 </a:t>
            </a:r>
            <a:r>
              <a:rPr lang="ko-KR" altLang="en-US" sz="1400" dirty="0" err="1"/>
              <a:t>버퍼링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1401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43B481-5265-4FA6-860C-C05522E181CF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3.6 </a:t>
            </a:r>
            <a:r>
              <a:rPr lang="ko-KR" altLang="en-US" dirty="0">
                <a:solidFill>
                  <a:srgbClr val="00B0F0"/>
                </a:solidFill>
              </a:rPr>
              <a:t>메시지 전달 시스템에서의 프로세스 간 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FA642-F447-4233-943E-491199574C6F}"/>
              </a:ext>
            </a:extLst>
          </p:cNvPr>
          <p:cNvSpPr txBox="1"/>
          <p:nvPr/>
        </p:nvSpPr>
        <p:spPr>
          <a:xfrm>
            <a:off x="1165123" y="1635696"/>
            <a:ext cx="970443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명명</a:t>
            </a:r>
            <a:endParaRPr lang="en-US" altLang="ko-KR" b="1" dirty="0"/>
          </a:p>
          <a:p>
            <a:r>
              <a:rPr lang="ko-KR" altLang="en-US" sz="1400" dirty="0"/>
              <a:t>통신을 원하는 프로세스들은 서로를 가리킬 방법이 있어야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이들은 간접 통신 또는 직접 통신을 사용할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600" dirty="0"/>
              <a:t>직접 통신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통신을 원하는 각 프로세스는 통신의 수신자 또는 송진자의 이름을 명시해야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	send(P, message) : </a:t>
            </a:r>
            <a:r>
              <a:rPr lang="ko-KR" altLang="en-US" sz="1400" dirty="0"/>
              <a:t>프로세스 </a:t>
            </a:r>
            <a:r>
              <a:rPr lang="en-US" altLang="ko-KR" sz="1400" dirty="0"/>
              <a:t>P</a:t>
            </a:r>
            <a:r>
              <a:rPr lang="ko-KR" altLang="en-US" sz="1400" dirty="0"/>
              <a:t>에 메시지를 전송한다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receive(Q, message) : </a:t>
            </a:r>
            <a:r>
              <a:rPr lang="ko-KR" altLang="en-US" sz="1400" dirty="0"/>
              <a:t>프로세스 </a:t>
            </a:r>
            <a:r>
              <a:rPr lang="en-US" altLang="ko-KR" sz="1400" dirty="0"/>
              <a:t>Q</a:t>
            </a:r>
            <a:r>
              <a:rPr lang="ko-KR" altLang="en-US" sz="1400" dirty="0"/>
              <a:t>로부터 메시지를 수신한다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  </a:t>
            </a:r>
            <a:r>
              <a:rPr lang="ko-KR" altLang="en-US" sz="1400" dirty="0"/>
              <a:t>특성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/>
              <a:t>- </a:t>
            </a:r>
            <a:r>
              <a:rPr lang="ko-KR" altLang="en-US" sz="1400" dirty="0"/>
              <a:t>통</a:t>
            </a:r>
            <a:r>
              <a:rPr lang="ko-KR" altLang="en-US" sz="1400"/>
              <a:t>신을 </a:t>
            </a:r>
            <a:r>
              <a:rPr lang="ko-KR" altLang="en-US" sz="1400" dirty="0"/>
              <a:t>원하는 각 프로세스 쌍들 사이에 연결이 자동으로 구축된다</a:t>
            </a:r>
            <a:r>
              <a:rPr lang="en-US" altLang="ko-KR" sz="1400" dirty="0"/>
              <a:t>. </a:t>
            </a:r>
            <a:r>
              <a:rPr lang="ko-KR" altLang="en-US" sz="1400" dirty="0"/>
              <a:t>프로세스들은 통신하기 위해 상대방의 </a:t>
            </a:r>
            <a:r>
              <a:rPr lang="en-US" altLang="ko-KR" sz="1400" dirty="0"/>
              <a:t>	</a:t>
            </a:r>
            <a:r>
              <a:rPr lang="ko-KR" altLang="en-US" sz="1400" dirty="0"/>
              <a:t>신원만 알면 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 연결은 정확히 두 프로세스 사이에만 연관된다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통신하는 프로세스들의 각 쌍 사이에는 정확하게 하나의 연결이 존재한다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73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61A2DB-56F7-4372-80A4-E9EDE674857C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3.6 </a:t>
            </a:r>
            <a:r>
              <a:rPr lang="ko-KR" altLang="en-US" dirty="0">
                <a:solidFill>
                  <a:srgbClr val="00B0F0"/>
                </a:solidFill>
              </a:rPr>
              <a:t>메시지 전달 시스템에서의 프로세스 간 통신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51B2F-F176-4A7E-9755-DD870255E2AB}"/>
              </a:ext>
            </a:extLst>
          </p:cNvPr>
          <p:cNvSpPr txBox="1"/>
          <p:nvPr/>
        </p:nvSpPr>
        <p:spPr>
          <a:xfrm>
            <a:off x="1512939" y="1861115"/>
            <a:ext cx="92423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직접 통신 기법은 주소 방식에서 대칭성을 보임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모두 상대방의 이름을 제시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이 기법의 변형으로 주소 지정 시에 비대칭을 사용할 수도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send (P, message) – </a:t>
            </a:r>
            <a:r>
              <a:rPr lang="ko-KR" altLang="en-US" sz="1400" dirty="0"/>
              <a:t>메시지를 프로세스 </a:t>
            </a:r>
            <a:r>
              <a:rPr lang="en-US" altLang="ko-KR" sz="1400" dirty="0"/>
              <a:t>P</a:t>
            </a:r>
            <a:r>
              <a:rPr lang="ko-KR" altLang="en-US" sz="1400" dirty="0"/>
              <a:t>에 전송한다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receive(id, message) – </a:t>
            </a:r>
            <a:r>
              <a:rPr lang="ko-KR" altLang="en-US" sz="1400" dirty="0"/>
              <a:t>임의의 프로세스로부터 메시지를 수신한다</a:t>
            </a:r>
            <a:r>
              <a:rPr lang="en-US" altLang="ko-KR" sz="1400" dirty="0"/>
              <a:t>. </a:t>
            </a:r>
            <a:r>
              <a:rPr lang="ko-KR" altLang="en-US" sz="1400" dirty="0"/>
              <a:t>변수 </a:t>
            </a:r>
            <a:r>
              <a:rPr lang="en-US" altLang="ko-KR" sz="1400" dirty="0"/>
              <a:t>id</a:t>
            </a:r>
            <a:r>
              <a:rPr lang="ko-KR" altLang="en-US" sz="1400" dirty="0"/>
              <a:t>는 통신을 발생시킨 프로세스의 이름으로 설정된다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이들 기법 모두 프로세스를 지정하는 방식 때문에 모듈성을 제한한다는 것이 단점</a:t>
            </a:r>
            <a:r>
              <a:rPr lang="en-US" altLang="ko-KR" sz="1400" dirty="0"/>
              <a:t>. </a:t>
            </a:r>
          </a:p>
          <a:p>
            <a:pPr lvl="1"/>
            <a:r>
              <a:rPr lang="en-US" altLang="ko-KR" sz="1400" dirty="0"/>
              <a:t>ex) </a:t>
            </a:r>
            <a:r>
              <a:rPr lang="ko-KR" altLang="en-US" sz="1400" dirty="0"/>
              <a:t>프로세스의 이름을 바꾸면 모든 다른 프로세스 지정 부분을 검사할 필요가 있다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이러한 하드 코딩 기법은 이 상황에서는 신원을 명시적으로 표시해야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37148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1896D8-BE63-4A8C-8C5E-70159CA77742}"/>
              </a:ext>
            </a:extLst>
          </p:cNvPr>
          <p:cNvSpPr txBox="1"/>
          <p:nvPr/>
        </p:nvSpPr>
        <p:spPr>
          <a:xfrm>
            <a:off x="1512939" y="1861115"/>
            <a:ext cx="9242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간접 통신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메시지들은 메일박스 또는 포트로 송신되고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그것으로부터</a:t>
            </a:r>
            <a:r>
              <a:rPr lang="ko-KR" altLang="en-US" sz="1600" dirty="0"/>
              <a:t> 수신된다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Send(A, message) : </a:t>
            </a:r>
            <a:r>
              <a:rPr lang="ko-KR" altLang="en-US" sz="1600" dirty="0"/>
              <a:t>메시지를 메일박스 </a:t>
            </a:r>
            <a:r>
              <a:rPr lang="en-US" altLang="ko-KR" sz="1600" dirty="0"/>
              <a:t>A</a:t>
            </a:r>
            <a:r>
              <a:rPr lang="ko-KR" altLang="en-US" sz="1600" dirty="0"/>
              <a:t>로 송신한다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Receive(A, message) : </a:t>
            </a:r>
            <a:r>
              <a:rPr lang="ko-KR" altLang="en-US" sz="1600" dirty="0" err="1"/>
              <a:t>메시즈를</a:t>
            </a:r>
            <a:r>
              <a:rPr lang="ko-KR" altLang="en-US" sz="1600" dirty="0"/>
              <a:t> 메일박스 </a:t>
            </a:r>
            <a:r>
              <a:rPr lang="en-US" altLang="ko-KR" sz="1600" dirty="0"/>
              <a:t>A</a:t>
            </a:r>
            <a:r>
              <a:rPr lang="ko-KR" altLang="en-US" sz="1600" dirty="0"/>
              <a:t>로부터 수신한다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특성 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한 쌍의 프로세스들 사이의 연결은 이들 프로세스가 공유 메일 박스를 가질 때만 구축된다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연결은 두 개 이상의 프로세스들과 연관될 수 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통신하고 있는 각 프로세스 사이에는 다수의 서로 다른 연결이 존재할 수 잇고</a:t>
            </a:r>
            <a:r>
              <a:rPr lang="en-US" altLang="ko-KR" sz="1600" dirty="0"/>
              <a:t>, </a:t>
            </a:r>
            <a:r>
              <a:rPr lang="ko-KR" altLang="en-US" sz="1600" dirty="0"/>
              <a:t>각 연결은 하나의 메일박스에 대응한다</a:t>
            </a:r>
            <a:r>
              <a:rPr lang="en-US" altLang="ko-KR" sz="16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4E659-C1BB-422B-A590-965CC5DA4E92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3.6 </a:t>
            </a:r>
            <a:r>
              <a:rPr lang="ko-KR" altLang="en-US" dirty="0">
                <a:solidFill>
                  <a:srgbClr val="00B0F0"/>
                </a:solidFill>
              </a:rPr>
              <a:t>메시지 전달 시스템에서의 프로세스 간 통신</a:t>
            </a:r>
          </a:p>
        </p:txBody>
      </p:sp>
    </p:spTree>
    <p:extLst>
      <p:ext uri="{BB962C8B-B14F-4D97-AF65-F5344CB8AC3E}">
        <p14:creationId xmlns:p14="http://schemas.microsoft.com/office/powerpoint/2010/main" val="315542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535919-7F69-4022-BC5F-DAC5FA31ADA5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3.6 </a:t>
            </a:r>
            <a:r>
              <a:rPr lang="ko-KR" altLang="en-US" dirty="0">
                <a:solidFill>
                  <a:srgbClr val="00B0F0"/>
                </a:solidFill>
              </a:rPr>
              <a:t>메시지 전달 시스템에서의 프로세스 간 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C4FAF-6DCA-4A30-9438-14574928F1A9}"/>
              </a:ext>
            </a:extLst>
          </p:cNvPr>
          <p:cNvSpPr txBox="1"/>
          <p:nvPr/>
        </p:nvSpPr>
        <p:spPr>
          <a:xfrm>
            <a:off x="1430594" y="1666568"/>
            <a:ext cx="9556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동기화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ko-KR" altLang="en-US" sz="1400" dirty="0"/>
              <a:t>메시지 전달은 봉쇄형 또는 비봉쇄형 방식으로 전달된다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두 방식은 각각 동기식</a:t>
            </a:r>
            <a:r>
              <a:rPr lang="en-US" altLang="ko-KR" sz="1400" dirty="0"/>
              <a:t>, </a:t>
            </a:r>
            <a:r>
              <a:rPr lang="ko-KR" altLang="en-US" sz="1400" dirty="0"/>
              <a:t>비동기식으로 알려져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봉쇄형 보내기 </a:t>
            </a:r>
            <a:r>
              <a:rPr lang="en-US" altLang="ko-KR" sz="1400" dirty="0"/>
              <a:t>: </a:t>
            </a:r>
            <a:r>
              <a:rPr lang="ko-KR" altLang="en-US" sz="1400" dirty="0"/>
              <a:t>송신하는 프로세스는 메시지가 수신 프로세스 또는 메일박스에 의해 수신될 때까지 봉쇄된다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비봉쇄형 보내기 </a:t>
            </a:r>
            <a:r>
              <a:rPr lang="en-US" altLang="ko-KR" sz="1400" dirty="0"/>
              <a:t>: </a:t>
            </a:r>
            <a:r>
              <a:rPr lang="ko-KR" altLang="en-US" sz="1400" dirty="0"/>
              <a:t>송신하는 프로세스가 메시지를 보내고 작업을 </a:t>
            </a:r>
            <a:r>
              <a:rPr lang="ko-KR" altLang="en-US" sz="1400" dirty="0" err="1"/>
              <a:t>재시작한다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봉쇄형 받기 </a:t>
            </a:r>
            <a:r>
              <a:rPr lang="en-US" altLang="ko-KR" sz="1400" dirty="0"/>
              <a:t>: </a:t>
            </a:r>
            <a:r>
              <a:rPr lang="ko-KR" altLang="en-US" sz="1400" dirty="0"/>
              <a:t>메시지가 이용 가능할 때까지 수신 프로세스가 봉쇄된다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비봉쇄형 받기 </a:t>
            </a:r>
            <a:r>
              <a:rPr lang="en-US" altLang="ko-KR" sz="1400" dirty="0"/>
              <a:t>: </a:t>
            </a:r>
            <a:r>
              <a:rPr lang="ko-KR" altLang="en-US" sz="1400" dirty="0"/>
              <a:t>송신하는 프로세스가 유효한 메시지 또는 널을 받는다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05B53-5B1E-4CAE-B866-03AAF5E4BA8E}"/>
              </a:ext>
            </a:extLst>
          </p:cNvPr>
          <p:cNvSpPr txBox="1"/>
          <p:nvPr/>
        </p:nvSpPr>
        <p:spPr>
          <a:xfrm>
            <a:off x="1474839" y="4026310"/>
            <a:ext cx="8613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send()</a:t>
            </a:r>
            <a:r>
              <a:rPr lang="ko-KR" altLang="en-US" sz="1600" dirty="0"/>
              <a:t>와 </a:t>
            </a:r>
            <a:r>
              <a:rPr lang="en-US" altLang="ko-KR" sz="1600" dirty="0"/>
              <a:t>receive()</a:t>
            </a:r>
            <a:r>
              <a:rPr lang="ko-KR" altLang="en-US" sz="1600" dirty="0"/>
              <a:t>가 모두 </a:t>
            </a:r>
            <a:r>
              <a:rPr lang="ko-KR" altLang="en-US" sz="1600" dirty="0" err="1"/>
              <a:t>봉쇄형일</a:t>
            </a:r>
            <a:r>
              <a:rPr lang="ko-KR" altLang="en-US" sz="1600" dirty="0"/>
              <a:t> 때</a:t>
            </a:r>
            <a:r>
              <a:rPr lang="en-US" altLang="ko-KR" sz="1600" dirty="0"/>
              <a:t>, </a:t>
            </a:r>
            <a:r>
              <a:rPr lang="ko-KR" altLang="en-US" sz="1600" dirty="0"/>
              <a:t>송신자와 수신자 간의 </a:t>
            </a:r>
            <a:r>
              <a:rPr lang="ko-KR" altLang="en-US" sz="1600" dirty="0">
                <a:solidFill>
                  <a:srgbClr val="C00000"/>
                </a:solidFill>
              </a:rPr>
              <a:t>랑데부</a:t>
            </a:r>
            <a:r>
              <a:rPr lang="ko-KR" altLang="en-US" sz="1600" dirty="0"/>
              <a:t>를 하게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93B2409-066B-4ACD-B234-6E987B11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4" y="4413013"/>
            <a:ext cx="2902169" cy="178979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D7D32B3E-AF40-44CD-81B8-6302075C2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4356699"/>
            <a:ext cx="3241155" cy="19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915A6F-3BFB-497E-929D-AA1EF4FFA87E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3.1 </a:t>
            </a:r>
            <a:r>
              <a:rPr lang="ko-KR" altLang="en-US" dirty="0">
                <a:solidFill>
                  <a:srgbClr val="00B0F0"/>
                </a:solidFill>
              </a:rPr>
              <a:t>프로세스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B6529-CD2C-4898-AA53-8717D4A9CBC6}"/>
              </a:ext>
            </a:extLst>
          </p:cNvPr>
          <p:cNvSpPr txBox="1"/>
          <p:nvPr/>
        </p:nvSpPr>
        <p:spPr>
          <a:xfrm>
            <a:off x="1561171" y="1884556"/>
            <a:ext cx="88540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운영체제를 논의할 때 모든 </a:t>
            </a:r>
            <a:r>
              <a:rPr lang="en-US" altLang="ko-KR" dirty="0"/>
              <a:t>CPU</a:t>
            </a:r>
            <a:r>
              <a:rPr lang="ko-KR" altLang="en-US" dirty="0"/>
              <a:t>활동을 어떻게 부를 것인가</a:t>
            </a:r>
            <a:r>
              <a:rPr lang="en-US" altLang="ko-KR" dirty="0"/>
              <a:t>?</a:t>
            </a:r>
          </a:p>
          <a:p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초창기 컴퓨터는 일괄 처리 시스템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이후 사용자 프로그램 또는 </a:t>
            </a:r>
            <a:r>
              <a:rPr lang="ko-KR" altLang="en-US" sz="1600" dirty="0" err="1"/>
              <a:t>테스크를</a:t>
            </a:r>
            <a:r>
              <a:rPr lang="ko-KR" altLang="en-US" sz="1600" dirty="0"/>
              <a:t> 실행하는 시분할 시스템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단일 사용자 시스템에서도 사용자는 여러 프로그램을 한 번에 실행할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다중 </a:t>
            </a:r>
            <a:r>
              <a:rPr lang="ko-KR" altLang="en-US" sz="1600" dirty="0" err="1"/>
              <a:t>태스킹을</a:t>
            </a:r>
            <a:r>
              <a:rPr lang="ko-KR" altLang="en-US" sz="1600" dirty="0"/>
              <a:t> 지원하지 않는 임베디드 </a:t>
            </a:r>
            <a:r>
              <a:rPr lang="ko-KR" altLang="en-US" sz="1600" dirty="0" err="1"/>
              <a:t>장치에서와</a:t>
            </a:r>
            <a:r>
              <a:rPr lang="ko-KR" altLang="en-US" sz="1600" dirty="0"/>
              <a:t> 같이 컴퓨터가 한 번</a:t>
            </a:r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에 하나의 프로그램만 실행할 수 있더라도 운영체제는 메모리 관리와 같은 </a:t>
            </a:r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프로그램된</a:t>
            </a:r>
            <a:r>
              <a:rPr lang="ko-KR" altLang="en-US" sz="1600" dirty="0"/>
              <a:t> 내부 활동을 지원해야 할 수도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</a:t>
            </a:r>
          </a:p>
          <a:p>
            <a:r>
              <a:rPr lang="en-US" altLang="ko-KR" sz="1600" dirty="0"/>
              <a:t>				=&gt; </a:t>
            </a:r>
            <a:r>
              <a:rPr lang="ko-KR" altLang="en-US" sz="1600" dirty="0"/>
              <a:t>이러한 모든 활동을 프로세스라고 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일부 적절한 경우 운영체제의 역할을 설명할 때 </a:t>
            </a:r>
            <a:r>
              <a:rPr lang="ko-KR" altLang="en-US" sz="1600" dirty="0">
                <a:solidFill>
                  <a:srgbClr val="FF0000"/>
                </a:solidFill>
              </a:rPr>
              <a:t>작업</a:t>
            </a:r>
            <a:r>
              <a:rPr lang="ko-KR" altLang="en-US" sz="1600" dirty="0"/>
              <a:t>을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50049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095240-29FD-4802-9124-43572B26CD1F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3.6 </a:t>
            </a:r>
            <a:r>
              <a:rPr lang="ko-KR" altLang="en-US" dirty="0">
                <a:solidFill>
                  <a:srgbClr val="00B0F0"/>
                </a:solidFill>
              </a:rPr>
              <a:t>메시지 전달 시스템에서의 프로세스 간 통신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E229B-C92E-4974-827B-CF29C741317B}"/>
              </a:ext>
            </a:extLst>
          </p:cNvPr>
          <p:cNvSpPr txBox="1"/>
          <p:nvPr/>
        </p:nvSpPr>
        <p:spPr>
          <a:xfrm>
            <a:off x="1474840" y="1473778"/>
            <a:ext cx="955695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버퍼링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ko-KR" altLang="en-US" sz="1400" dirty="0"/>
              <a:t>통신이 직접적이든 간접적이든 간에</a:t>
            </a:r>
            <a:r>
              <a:rPr lang="en-US" altLang="ko-KR" sz="1400" dirty="0"/>
              <a:t>, </a:t>
            </a:r>
            <a:r>
              <a:rPr lang="ko-KR" altLang="en-US" sz="1400" dirty="0"/>
              <a:t>통신하는 프로세스들에 의해 교환되는 메시지는 임시 큐에 들어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큐를 구현하는 세가지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무용량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버퍼가 없는 메시지 시스템이라고 불림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큐의 최대 길이가 </a:t>
            </a:r>
            <a:r>
              <a:rPr lang="en-US" altLang="ko-KR" sz="1400" dirty="0"/>
              <a:t>0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링크는 자체 안에 대기하는 메시지들을 가질 수 없다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송신자는 수신자가 메시지를 수신할 때까지 기다려야한다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유한 용량 </a:t>
            </a:r>
            <a:r>
              <a:rPr lang="en-US" altLang="ko-KR" sz="1400" dirty="0"/>
              <a:t>(</a:t>
            </a:r>
            <a:r>
              <a:rPr lang="ko-KR" altLang="en-US" sz="1400" dirty="0"/>
              <a:t>자동 </a:t>
            </a:r>
            <a:r>
              <a:rPr lang="ko-KR" altLang="en-US" sz="1400" dirty="0" err="1"/>
              <a:t>버퍼링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큐의 유한한 길이 </a:t>
            </a:r>
            <a:r>
              <a:rPr lang="en-US" altLang="ko-KR" sz="1400" dirty="0"/>
              <a:t>n</a:t>
            </a:r>
            <a:r>
              <a:rPr lang="ko-KR" altLang="en-US" sz="1400" dirty="0"/>
              <a:t>을 가진다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최대 </a:t>
            </a:r>
            <a:r>
              <a:rPr lang="en-US" altLang="ko-KR" sz="1400" dirty="0"/>
              <a:t>n</a:t>
            </a:r>
            <a:r>
              <a:rPr lang="ko-KR" altLang="en-US" sz="1400" dirty="0"/>
              <a:t>개의 메시지가 그 안에 들어 있을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새로운 메시지가 전송될 때 큐가 만원이 아니라면</a:t>
            </a:r>
            <a:r>
              <a:rPr lang="en-US" altLang="ko-KR" sz="1400" dirty="0"/>
              <a:t>, </a:t>
            </a:r>
            <a:r>
              <a:rPr lang="ko-KR" altLang="en-US" sz="1400" dirty="0"/>
              <a:t>송신자는 대기하지 않고 실행을 계속한다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링크는 유한한 용량을 가지므로</a:t>
            </a:r>
            <a:r>
              <a:rPr lang="en-US" altLang="ko-KR" sz="1400" dirty="0"/>
              <a:t>, </a:t>
            </a:r>
            <a:r>
              <a:rPr lang="ko-KR" altLang="en-US" sz="1400" dirty="0"/>
              <a:t>링크가 만원이면</a:t>
            </a:r>
            <a:r>
              <a:rPr lang="en-US" altLang="ko-KR" sz="1400" dirty="0"/>
              <a:t>, </a:t>
            </a:r>
            <a:r>
              <a:rPr lang="ko-KR" altLang="en-US" sz="1400" dirty="0"/>
              <a:t>송신자는 큐 안에 공간이 이용 가능할 때까지 반드시 봉쇄되어야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무한 용량 </a:t>
            </a:r>
            <a:r>
              <a:rPr lang="en-US" altLang="ko-KR" sz="1400" dirty="0"/>
              <a:t>(</a:t>
            </a:r>
            <a:r>
              <a:rPr lang="ko-KR" altLang="en-US" sz="1400" dirty="0"/>
              <a:t>자동 </a:t>
            </a:r>
            <a:r>
              <a:rPr lang="ko-KR" altLang="en-US" sz="1400" dirty="0" err="1"/>
              <a:t>버퍼링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큐는 잠재적으로 무한한 길이를 가진다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메시지들이 얼마든지 큐 안에서 대기할 수 있다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송신자는 절대 </a:t>
            </a:r>
            <a:r>
              <a:rPr lang="ko-KR" altLang="en-US" sz="1400" dirty="0" err="1"/>
              <a:t>븅쇄되지</a:t>
            </a:r>
            <a:r>
              <a:rPr lang="ko-KR" altLang="en-US" sz="1400" dirty="0"/>
              <a:t> 않는다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211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02E452-2530-4BB7-B3C3-2EAD3FA79ABE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3.8 </a:t>
            </a:r>
            <a:r>
              <a:rPr lang="ko-KR" altLang="en-US" dirty="0">
                <a:solidFill>
                  <a:srgbClr val="00B0F0"/>
                </a:solidFill>
              </a:rPr>
              <a:t>클라이언트 서버 환경에서 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8D7A9-0A7C-4AC5-A098-5F6166DE214D}"/>
              </a:ext>
            </a:extLst>
          </p:cNvPr>
          <p:cNvSpPr txBox="1"/>
          <p:nvPr/>
        </p:nvSpPr>
        <p:spPr>
          <a:xfrm>
            <a:off x="1253612" y="1540676"/>
            <a:ext cx="101287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소켓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통신의 극점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두 프로세스가 네트워크 상에서 통신을 하려면 프로세스마다 하나씩</a:t>
            </a:r>
            <a:r>
              <a:rPr lang="en-US" altLang="ko-KR" sz="1400" dirty="0"/>
              <a:t>, </a:t>
            </a:r>
            <a:r>
              <a:rPr lang="ko-KR" altLang="en-US" sz="1400" dirty="0"/>
              <a:t>두 개의 소켓이 필요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 소켓은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주소와 포트 번호 두 가지를 접합해서 식별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ex) IP</a:t>
            </a:r>
            <a:r>
              <a:rPr lang="ko-KR" altLang="en-US" sz="1400" dirty="0"/>
              <a:t>주소 </a:t>
            </a:r>
            <a:r>
              <a:rPr lang="en-US" altLang="ko-KR" sz="1400" dirty="0"/>
              <a:t>146.86.5.20</a:t>
            </a:r>
            <a:r>
              <a:rPr lang="ko-KR" altLang="en-US" sz="1400" dirty="0"/>
              <a:t>인 호스트 </a:t>
            </a:r>
            <a:r>
              <a:rPr lang="en-US" altLang="ko-KR" sz="1400" dirty="0"/>
              <a:t>X</a:t>
            </a:r>
            <a:r>
              <a:rPr lang="ko-KR" altLang="en-US" sz="1400" dirty="0"/>
              <a:t>에 잇는 클라이언트가 </a:t>
            </a:r>
            <a:r>
              <a:rPr lang="en-US" altLang="ko-KR" sz="1400" dirty="0"/>
              <a:t>IP</a:t>
            </a:r>
            <a:r>
              <a:rPr lang="ko-KR" altLang="en-US" sz="1400" dirty="0"/>
              <a:t>주소 </a:t>
            </a:r>
            <a:r>
              <a:rPr lang="en-US" altLang="ko-KR" sz="1400" dirty="0"/>
              <a:t>161.25.19.8</a:t>
            </a:r>
            <a:r>
              <a:rPr lang="ko-KR" altLang="en-US" sz="1400" dirty="0"/>
              <a:t>의 웹 서버에 접속하려고 한다면 호스트 </a:t>
            </a:r>
            <a:r>
              <a:rPr lang="en-US" altLang="ko-KR" sz="1400" dirty="0"/>
              <a:t>X</a:t>
            </a:r>
            <a:r>
              <a:rPr lang="ko-KR" altLang="en-US" sz="1400" dirty="0"/>
              <a:t>는 클라이언트에 포트 </a:t>
            </a:r>
            <a:r>
              <a:rPr lang="en-US" altLang="ko-KR" sz="1400" dirty="0"/>
              <a:t>1625</a:t>
            </a:r>
            <a:r>
              <a:rPr lang="ko-KR" altLang="en-US" sz="1400" dirty="0"/>
              <a:t>를 부여한다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6341E-8DB4-4B23-87E0-80D3AF67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597" y="3211285"/>
            <a:ext cx="439163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3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02E452-2530-4BB7-B3C3-2EAD3FA79ABE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3.8 </a:t>
            </a:r>
            <a:r>
              <a:rPr lang="ko-KR" altLang="en-US" dirty="0">
                <a:solidFill>
                  <a:srgbClr val="00B0F0"/>
                </a:solidFill>
              </a:rPr>
              <a:t>클라이언트 서버 환경에서 통신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53E9F-B8C7-4282-81D0-BCAEC87A6176}"/>
              </a:ext>
            </a:extLst>
          </p:cNvPr>
          <p:cNvSpPr txBox="1"/>
          <p:nvPr/>
        </p:nvSpPr>
        <p:spPr>
          <a:xfrm>
            <a:off x="1253612" y="1540676"/>
            <a:ext cx="101287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Java </a:t>
            </a:r>
            <a:r>
              <a:rPr lang="ko-KR" altLang="en-US" sz="1600" dirty="0"/>
              <a:t>소켓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소켓에 대한 훨씬 사용하기 쉬운 인터페이스를 제공하고 네트워크 도구들을 위한 풍부한 라이브러리를 제공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세 가지 종류의 소켓 제공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Socket </a:t>
            </a:r>
            <a:r>
              <a:rPr lang="ko-KR" altLang="en-US" sz="1400" dirty="0"/>
              <a:t>클래스로 구현 된 연결 기반</a:t>
            </a:r>
            <a:r>
              <a:rPr lang="en-US" altLang="ko-KR" sz="1400" dirty="0"/>
              <a:t>(TCP)</a:t>
            </a:r>
            <a:r>
              <a:rPr lang="ko-KR" altLang="en-US" sz="1400" dirty="0"/>
              <a:t> 소켓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DatagramSocket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사용하는 비연결성 소켓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DategramSocekt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클래스의 서브 클래스인 </a:t>
            </a:r>
            <a:r>
              <a:rPr lang="en-US" altLang="ko-KR" sz="1400" dirty="0" err="1"/>
              <a:t>MulticastSocekt</a:t>
            </a:r>
            <a:endParaRPr lang="en-US" altLang="ko-KR" sz="1400" dirty="0"/>
          </a:p>
          <a:p>
            <a:pPr lvl="1"/>
            <a:r>
              <a:rPr lang="en-US" altLang="ko-KR" sz="1400" dirty="0"/>
              <a:t>-&gt; </a:t>
            </a:r>
            <a:r>
              <a:rPr lang="ko-KR" altLang="en-US" sz="1400" dirty="0"/>
              <a:t>데이터를 여러 수신자에게 보낼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551898C-B23A-4531-923F-6A7220193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14" y="3602779"/>
            <a:ext cx="3835059" cy="2386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490FE-AE08-4CB2-B9A5-75DC196B3A86}"/>
              </a:ext>
            </a:extLst>
          </p:cNvPr>
          <p:cNvSpPr txBox="1"/>
          <p:nvPr/>
        </p:nvSpPr>
        <p:spPr>
          <a:xfrm>
            <a:off x="1650349" y="5969167"/>
            <a:ext cx="1887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Date</a:t>
            </a:r>
            <a:r>
              <a:rPr lang="ko-KR" altLang="en-US" sz="1600" dirty="0"/>
              <a:t> 서버 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70971A8-1E6C-47B3-B857-C46A91259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51" y="3407732"/>
            <a:ext cx="3635224" cy="25614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4A642C-3F4A-4C95-ACFE-FC0A9BA22B8E}"/>
              </a:ext>
            </a:extLst>
          </p:cNvPr>
          <p:cNvSpPr txBox="1"/>
          <p:nvPr/>
        </p:nvSpPr>
        <p:spPr>
          <a:xfrm>
            <a:off x="6346650" y="5968453"/>
            <a:ext cx="1887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Date</a:t>
            </a:r>
            <a:r>
              <a:rPr lang="ko-KR" altLang="en-US" sz="1600" dirty="0"/>
              <a:t> 클라이언트 </a:t>
            </a:r>
          </a:p>
        </p:txBody>
      </p:sp>
    </p:spTree>
    <p:extLst>
      <p:ext uri="{BB962C8B-B14F-4D97-AF65-F5344CB8AC3E}">
        <p14:creationId xmlns:p14="http://schemas.microsoft.com/office/powerpoint/2010/main" val="2322788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02E452-2530-4BB7-B3C3-2EAD3FA79ABE}"/>
              </a:ext>
            </a:extLst>
          </p:cNvPr>
          <p:cNvSpPr txBox="1"/>
          <p:nvPr/>
        </p:nvSpPr>
        <p:spPr>
          <a:xfrm>
            <a:off x="1051931" y="1171344"/>
            <a:ext cx="64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3.8 </a:t>
            </a:r>
            <a:r>
              <a:rPr lang="ko-KR" altLang="en-US" dirty="0">
                <a:solidFill>
                  <a:srgbClr val="00B0F0"/>
                </a:solidFill>
              </a:rPr>
              <a:t>클라이언트 서버 환경에서 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242FA-DA28-4579-9D5A-96BD9273AA0D}"/>
              </a:ext>
            </a:extLst>
          </p:cNvPr>
          <p:cNvSpPr txBox="1"/>
          <p:nvPr/>
        </p:nvSpPr>
        <p:spPr>
          <a:xfrm>
            <a:off x="1371601" y="1540676"/>
            <a:ext cx="5558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원격 프로시저 호출 </a:t>
            </a:r>
            <a:r>
              <a:rPr lang="en-US" altLang="ko-KR" sz="1600" dirty="0"/>
              <a:t>(RPC)</a:t>
            </a:r>
          </a:p>
          <a:p>
            <a:endParaRPr lang="en-US" altLang="ko-KR" sz="1400" dirty="0"/>
          </a:p>
          <a:p>
            <a:r>
              <a:rPr lang="ko-KR" altLang="en-US" sz="1400" dirty="0"/>
              <a:t>네트워크에 연결된 두 시스템 사이의 통신에 사용하기 위하여 프로시저 호출 기법을 </a:t>
            </a:r>
            <a:r>
              <a:rPr lang="ko-KR" altLang="en-US" sz="1400" dirty="0" err="1"/>
              <a:t>추상화하는</a:t>
            </a:r>
            <a:r>
              <a:rPr lang="ko-KR" altLang="en-US" sz="1400" dirty="0"/>
              <a:t> 방법으로 설계됨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IPC</a:t>
            </a:r>
            <a:r>
              <a:rPr lang="ko-KR" altLang="en-US" sz="1400" dirty="0"/>
              <a:t>와 많은 측면에서 유사하며 </a:t>
            </a:r>
            <a:r>
              <a:rPr lang="en-US" altLang="ko-KR" sz="1400" dirty="0"/>
              <a:t>IPC </a:t>
            </a:r>
            <a:r>
              <a:rPr lang="ko-KR" altLang="en-US" sz="1400" dirty="0"/>
              <a:t>기반 위에 만들어짐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그러나 프로세스들이 서로 다른 시스템 위에서 돌아가기 때문에 원격 서비스를 제공하기 위해선 메시지 기반 통신을 해야함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IPC</a:t>
            </a:r>
            <a:r>
              <a:rPr lang="ko-KR" altLang="en-US" sz="1400" dirty="0"/>
              <a:t> 방식과는 달리 </a:t>
            </a:r>
            <a:r>
              <a:rPr lang="en-US" altLang="ko-KR" sz="1400" dirty="0"/>
              <a:t>RPC </a:t>
            </a:r>
            <a:r>
              <a:rPr lang="ko-KR" altLang="en-US" sz="1400" dirty="0"/>
              <a:t>통신에서 전달되는 메시지는 구조화 되어있고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데이터의 패킷 수준을 넘어서게 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클라이언트가 자기의 프로시저를 호출하는 것처럼 원격 호스트의 프로시저를 호출할 수 있게 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클라이언트 쪽에서 </a:t>
            </a:r>
            <a:r>
              <a:rPr lang="ko-KR" altLang="en-US" sz="1400" dirty="0" err="1"/>
              <a:t>스텁을</a:t>
            </a:r>
            <a:r>
              <a:rPr lang="ko-KR" altLang="en-US" sz="1400" dirty="0"/>
              <a:t> 제공하여 통신을 하는데 필요한 자세한 사항들을 숨긴다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93D3E2-2A3F-4D79-8399-174E283D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86" y="1198792"/>
            <a:ext cx="4348769" cy="4807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C4769B-5E9E-4DEC-9BE0-B19B10D1AF6A}"/>
              </a:ext>
            </a:extLst>
          </p:cNvPr>
          <p:cNvSpPr txBox="1"/>
          <p:nvPr/>
        </p:nvSpPr>
        <p:spPr>
          <a:xfrm>
            <a:off x="6929786" y="5979676"/>
            <a:ext cx="263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RPC</a:t>
            </a:r>
            <a:r>
              <a:rPr lang="ko-KR" altLang="en-US" sz="1600" dirty="0"/>
              <a:t>의 실행</a:t>
            </a:r>
          </a:p>
        </p:txBody>
      </p:sp>
    </p:spTree>
    <p:extLst>
      <p:ext uri="{BB962C8B-B14F-4D97-AF65-F5344CB8AC3E}">
        <p14:creationId xmlns:p14="http://schemas.microsoft.com/office/powerpoint/2010/main" val="140728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700" kern="0" dirty="0">
                  <a:ln w="1270">
                    <a:noFill/>
                  </a:ln>
                  <a:solidFill>
                    <a:prstClr val="white"/>
                  </a:solidFill>
                </a:rPr>
                <a:t>Stylish business and campus life with BIZCAM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kern="0" dirty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r>
              <a:rPr lang="en-US" altLang="ko-KR" sz="4400" b="1" kern="0" dirty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  <a:endParaRPr lang="ko-KR" altLang="en-US" sz="4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3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6165C3-6F11-402A-B1B5-27778D1924C1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3.1 </a:t>
            </a:r>
            <a:r>
              <a:rPr lang="ko-KR" altLang="en-US" dirty="0">
                <a:solidFill>
                  <a:srgbClr val="00B0F0"/>
                </a:solidFill>
              </a:rPr>
              <a:t>프로세스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E69B68-D22F-4CCF-8E31-86071DDC4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12" y="1540676"/>
            <a:ext cx="3096057" cy="4315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322A4D-C53E-4435-AB9C-EE446C5BCA00}"/>
              </a:ext>
            </a:extLst>
          </p:cNvPr>
          <p:cNvSpPr txBox="1"/>
          <p:nvPr/>
        </p:nvSpPr>
        <p:spPr>
          <a:xfrm>
            <a:off x="1288898" y="1684608"/>
            <a:ext cx="656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프로세스의 현재 활동 상태는 </a:t>
            </a:r>
            <a:r>
              <a:rPr lang="ko-KR" altLang="en-US" dirty="0">
                <a:solidFill>
                  <a:srgbClr val="FF0000"/>
                </a:solidFill>
              </a:rPr>
              <a:t>프로그램 카운터</a:t>
            </a:r>
            <a:r>
              <a:rPr lang="ko-KR" altLang="en-US" dirty="0"/>
              <a:t> 값과 </a:t>
            </a:r>
            <a:r>
              <a:rPr lang="ko-KR" altLang="en-US" dirty="0">
                <a:solidFill>
                  <a:srgbClr val="FF0000"/>
                </a:solidFill>
              </a:rPr>
              <a:t>프로세스 레지스터 내용</a:t>
            </a:r>
            <a:r>
              <a:rPr lang="ko-KR" altLang="en-US" dirty="0"/>
              <a:t>으로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94A74-7407-4F34-9E3F-D531ED39AD88}"/>
              </a:ext>
            </a:extLst>
          </p:cNvPr>
          <p:cNvSpPr txBox="1"/>
          <p:nvPr/>
        </p:nvSpPr>
        <p:spPr>
          <a:xfrm>
            <a:off x="1326995" y="2456373"/>
            <a:ext cx="5687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테스트 섹션 </a:t>
            </a:r>
            <a:r>
              <a:rPr lang="en-US" altLang="ko-KR" sz="1600" dirty="0"/>
              <a:t>– </a:t>
            </a:r>
            <a:r>
              <a:rPr lang="ko-KR" altLang="en-US" sz="1600" dirty="0"/>
              <a:t>실행 코드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섹션 </a:t>
            </a:r>
            <a:r>
              <a:rPr lang="en-US" altLang="ko-KR" sz="1600" dirty="0"/>
              <a:t>– </a:t>
            </a:r>
            <a:r>
              <a:rPr lang="ko-KR" altLang="en-US" sz="1600" dirty="0"/>
              <a:t>전역 변수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힙</a:t>
            </a:r>
            <a:r>
              <a:rPr lang="ko-KR" altLang="en-US" sz="1600" dirty="0"/>
              <a:t> 섹션 </a:t>
            </a:r>
            <a:r>
              <a:rPr lang="en-US" altLang="ko-KR" sz="1600" dirty="0"/>
              <a:t>– </a:t>
            </a:r>
            <a:r>
              <a:rPr lang="ko-KR" altLang="en-US" sz="1600" dirty="0"/>
              <a:t>프로그램 실행 중에 동적으로 할당되는 메모리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스택 섹션 </a:t>
            </a:r>
            <a:r>
              <a:rPr lang="en-US" altLang="ko-KR" sz="1600" dirty="0"/>
              <a:t>– </a:t>
            </a:r>
            <a:r>
              <a:rPr lang="ko-KR" altLang="en-US" sz="1600" dirty="0"/>
              <a:t>함수를 호출할 때 임시 데이터 저장장소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B5AA3-2D30-474E-B4ED-15A66A4C2A6B}"/>
              </a:ext>
            </a:extLst>
          </p:cNvPr>
          <p:cNvSpPr txBox="1"/>
          <p:nvPr/>
        </p:nvSpPr>
        <p:spPr>
          <a:xfrm>
            <a:off x="1416205" y="3784458"/>
            <a:ext cx="6296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/>
              <a:t>테스트 및 데이터 섹션의 크기는 고정됨 </a:t>
            </a:r>
            <a:endParaRPr lang="en-US" altLang="ko-KR" sz="1600" dirty="0"/>
          </a:p>
          <a:p>
            <a:r>
              <a:rPr lang="en-US" altLang="ko-KR" sz="1600" dirty="0"/>
              <a:t>  	-&gt; </a:t>
            </a:r>
            <a:r>
              <a:rPr lang="ko-KR" altLang="en-US" sz="1600" dirty="0"/>
              <a:t>실행 시간 동안 크기가 변하지 않음</a:t>
            </a:r>
            <a:endParaRPr lang="en-US" altLang="ko-K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/>
              <a:t>스택 및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섹션의 크기는 동적으로 줄어들거나 커짐 </a:t>
            </a:r>
            <a:endParaRPr lang="en-US" altLang="ko-KR" sz="1600" dirty="0"/>
          </a:p>
          <a:p>
            <a:r>
              <a:rPr lang="en-US" altLang="ko-KR" sz="1600" dirty="0"/>
              <a:t>	-&gt; </a:t>
            </a:r>
            <a:r>
              <a:rPr lang="ko-KR" altLang="en-US" sz="1600" dirty="0"/>
              <a:t>함수가 호출될 때마다 함수 매개변수</a:t>
            </a:r>
            <a:r>
              <a:rPr lang="en-US" altLang="ko-KR" sz="1600" dirty="0"/>
              <a:t>, </a:t>
            </a:r>
            <a:r>
              <a:rPr lang="ko-KR" altLang="en-US" sz="1600" dirty="0"/>
              <a:t>지역 변수 및 복</a:t>
            </a:r>
            <a:r>
              <a:rPr lang="en-US" altLang="ko-KR" sz="1600" dirty="0"/>
              <a:t>	</a:t>
            </a:r>
            <a:r>
              <a:rPr lang="ko-KR" altLang="en-US" sz="1600" dirty="0"/>
              <a:t>귀 주소를 포함하는 활성 레코드가 푸시</a:t>
            </a:r>
            <a:r>
              <a:rPr lang="en-US" altLang="ko-KR" sz="1600" dirty="0"/>
              <a:t>, </a:t>
            </a:r>
            <a:r>
              <a:rPr lang="ko-KR" altLang="en-US" sz="1600" dirty="0"/>
              <a:t>제어가 되돌아</a:t>
            </a:r>
            <a:r>
              <a:rPr lang="en-US" altLang="ko-KR" sz="1600" dirty="0"/>
              <a:t>	</a:t>
            </a:r>
            <a:r>
              <a:rPr lang="ko-KR" altLang="en-US" sz="1600" dirty="0"/>
              <a:t>오면 팝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메모리가 동적으로 할당됨에 따라 </a:t>
            </a:r>
            <a:r>
              <a:rPr lang="ko-KR" altLang="en-US" sz="1600" dirty="0" err="1"/>
              <a:t>힙이</a:t>
            </a:r>
            <a:r>
              <a:rPr lang="ko-KR" altLang="en-US" sz="1600" dirty="0"/>
              <a:t> 커지고 </a:t>
            </a:r>
            <a:r>
              <a:rPr lang="en-US" altLang="ko-KR" sz="1600" dirty="0"/>
              <a:t>	</a:t>
            </a:r>
            <a:r>
              <a:rPr lang="ko-KR" altLang="en-US" sz="1600" dirty="0"/>
              <a:t>메모리가 시스템에 반환되면 축소 됨</a:t>
            </a:r>
            <a:endParaRPr lang="en-US" altLang="ko-K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/>
              <a:t>그래서 그림 처럼 스택 및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섹션이 서로의 방향으로 커지더라도 겹치지 않도록 해야함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202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830BF0-C9D0-47CB-8774-3463623EA8C7}"/>
              </a:ext>
            </a:extLst>
          </p:cNvPr>
          <p:cNvSpPr txBox="1"/>
          <p:nvPr/>
        </p:nvSpPr>
        <p:spPr>
          <a:xfrm>
            <a:off x="1288898" y="1684608"/>
            <a:ext cx="9614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프로그램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명령어 리스트를 내용으로 가진 디스크에 저장된 파일 과 같은 수동적인 존재</a:t>
            </a:r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프로세스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다음에 실행할 명령어를 지정하는 프로그램 카운터와 관련 자원을 가진 능동적인 존재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DE624-609F-46AA-9505-C336910F9FA4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3.1 </a:t>
            </a:r>
            <a:r>
              <a:rPr lang="ko-KR" altLang="en-US" dirty="0">
                <a:solidFill>
                  <a:srgbClr val="00B0F0"/>
                </a:solidFill>
              </a:rPr>
              <a:t>프로세스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BDF9F-F76D-4373-8154-14035BECC316}"/>
              </a:ext>
            </a:extLst>
          </p:cNvPr>
          <p:cNvSpPr txBox="1"/>
          <p:nvPr/>
        </p:nvSpPr>
        <p:spPr>
          <a:xfrm>
            <a:off x="1251933" y="2508335"/>
            <a:ext cx="6223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실행 파일이 메모리에 적재될 때 프로그램은 프로세스가 됨</a:t>
            </a:r>
            <a:endParaRPr lang="en-US" altLang="ko-KR" sz="1600" dirty="0"/>
          </a:p>
          <a:p>
            <a:r>
              <a:rPr lang="ko-KR" altLang="en-US" sz="1600" dirty="0"/>
              <a:t>실행 파일을 메모리에 적재하는 두 가지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아이콘을 더블 클릭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명령어 라인상에서 </a:t>
            </a:r>
            <a:r>
              <a:rPr lang="en-US" altLang="ko-KR" sz="1600" dirty="0"/>
              <a:t>prog.exe / </a:t>
            </a:r>
            <a:r>
              <a:rPr lang="en-US" altLang="ko-KR" sz="1600" dirty="0" err="1"/>
              <a:t>a.out</a:t>
            </a:r>
            <a:r>
              <a:rPr lang="ko-KR" altLang="en-US" sz="1600" dirty="0"/>
              <a:t>과 같이 파일 이름 입력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4EC5E-DB49-41B6-9392-57E729972526}"/>
              </a:ext>
            </a:extLst>
          </p:cNvPr>
          <p:cNvSpPr txBox="1"/>
          <p:nvPr/>
        </p:nvSpPr>
        <p:spPr>
          <a:xfrm>
            <a:off x="1288898" y="4096174"/>
            <a:ext cx="9614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프로세스들이 동일한 프로그램에 연관될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이들은 두 개의 별도의 실행 순서로 간주한다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여러 사용자가 메일 프로그램의 서로 다른 복사본을 실행하거나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또는 동일 사용자가 웹 브라우저 프로그램의 여러 복사본을 </a:t>
            </a:r>
            <a:r>
              <a:rPr lang="ko-KR" altLang="en-US" sz="1600" dirty="0" err="1"/>
              <a:t>호출한다하더라도</a:t>
            </a:r>
            <a:r>
              <a:rPr lang="ko-KR" altLang="en-US" sz="1600" dirty="0"/>
              <a:t> 각각은 별도의 프로세스이며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섹션이 동등하다 할지라도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및 스택 </a:t>
            </a:r>
            <a:r>
              <a:rPr lang="ko-KR" altLang="en-US" sz="1600" dirty="0" err="1"/>
              <a:t>센션은</a:t>
            </a:r>
            <a:r>
              <a:rPr lang="ko-KR" altLang="en-US" sz="1600" dirty="0"/>
              <a:t> 다를 수도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750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8618A36-420D-4CB0-A02A-DF8DAEEF4B4B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3.1 </a:t>
            </a:r>
            <a:r>
              <a:rPr lang="ko-KR" altLang="en-US" dirty="0">
                <a:solidFill>
                  <a:srgbClr val="00B0F0"/>
                </a:solidFill>
              </a:rPr>
              <a:t>프로세스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78DDB-FD21-469F-ABBA-6F29639AF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26" y="1501812"/>
            <a:ext cx="6122922" cy="2228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12D38-77AA-4C9E-9917-2E0FD31E44C0}"/>
              </a:ext>
            </a:extLst>
          </p:cNvPr>
          <p:cNvSpPr txBox="1"/>
          <p:nvPr/>
        </p:nvSpPr>
        <p:spPr>
          <a:xfrm>
            <a:off x="1378583" y="3780892"/>
            <a:ext cx="101685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프로세스는 실행되면서 그 상태가 변한다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새로운</a:t>
            </a:r>
            <a:r>
              <a:rPr lang="en-US" altLang="ko-KR" sz="1600" dirty="0"/>
              <a:t>(new)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프로세스가 생성 중이다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실행</a:t>
            </a:r>
            <a:r>
              <a:rPr lang="en-US" altLang="ko-KR" sz="1600" dirty="0"/>
              <a:t>(running) : </a:t>
            </a:r>
            <a:r>
              <a:rPr lang="ko-KR" altLang="en-US" sz="1600" dirty="0"/>
              <a:t>명령어들이 실행되고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대기</a:t>
            </a:r>
            <a:r>
              <a:rPr lang="en-US" altLang="ko-KR" sz="1600" dirty="0"/>
              <a:t>(waiting) : </a:t>
            </a:r>
            <a:r>
              <a:rPr lang="ko-KR" altLang="en-US" sz="1600" dirty="0"/>
              <a:t>프로세스가 어떤 이벤트</a:t>
            </a:r>
            <a:r>
              <a:rPr lang="en-US" altLang="ko-KR" sz="1600" dirty="0"/>
              <a:t>(</a:t>
            </a:r>
            <a:r>
              <a:rPr lang="ko-KR" altLang="en-US" sz="1600" dirty="0"/>
              <a:t>입출력 완료 또는 신호의 수신 같은</a:t>
            </a:r>
            <a:r>
              <a:rPr lang="en-US" altLang="ko-KR" sz="1600" dirty="0"/>
              <a:t>)</a:t>
            </a:r>
            <a:r>
              <a:rPr lang="ko-KR" altLang="en-US" sz="1600" dirty="0"/>
              <a:t>가 일어나기를 기다린다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준비</a:t>
            </a:r>
            <a:r>
              <a:rPr lang="en-US" altLang="ko-KR" sz="1600" dirty="0"/>
              <a:t>(ready) : </a:t>
            </a:r>
            <a:r>
              <a:rPr lang="ko-KR" altLang="en-US" sz="1600" dirty="0"/>
              <a:t>프로세스가 처리기에 할당되기를 기다린다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종료</a:t>
            </a:r>
            <a:r>
              <a:rPr lang="en-US" altLang="ko-KR" sz="1600" dirty="0"/>
              <a:t>(terminated) : </a:t>
            </a:r>
            <a:r>
              <a:rPr lang="ko-KR" altLang="en-US" sz="1600" dirty="0"/>
              <a:t>프로세스의 실행이 종료되었다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FF0000"/>
                </a:solidFill>
              </a:rPr>
              <a:t>=&gt; </a:t>
            </a:r>
            <a:r>
              <a:rPr lang="ko-KR" altLang="en-US" sz="1600" dirty="0">
                <a:solidFill>
                  <a:srgbClr val="FF0000"/>
                </a:solidFill>
              </a:rPr>
              <a:t>대부분의 프로세스들은 준비 또는 대기 상태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</a:rPr>
              <a:t>어느 한 순간에는 한 처리기상에서는 오직 하나의 프로세스만 실행될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70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E4A463-37C4-4E03-8B1C-D5DDC0CCE3D4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3.1 </a:t>
            </a:r>
            <a:r>
              <a:rPr lang="ko-KR" altLang="en-US" dirty="0">
                <a:solidFill>
                  <a:srgbClr val="00B0F0"/>
                </a:solidFill>
              </a:rPr>
              <a:t>프로세스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74A74-A14D-4988-97B6-DBB1CD839D93}"/>
              </a:ext>
            </a:extLst>
          </p:cNvPr>
          <p:cNvSpPr txBox="1"/>
          <p:nvPr/>
        </p:nvSpPr>
        <p:spPr>
          <a:xfrm>
            <a:off x="1135554" y="1606836"/>
            <a:ext cx="102468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프로세스는 운영체제에서 </a:t>
            </a:r>
            <a:r>
              <a:rPr lang="ko-KR" altLang="en-US" dirty="0">
                <a:solidFill>
                  <a:srgbClr val="FF0000"/>
                </a:solidFill>
              </a:rPr>
              <a:t>프로세스 제어 블록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테스크</a:t>
            </a:r>
            <a:r>
              <a:rPr lang="ko-KR" altLang="en-US" dirty="0">
                <a:solidFill>
                  <a:srgbClr val="FF0000"/>
                </a:solidFill>
              </a:rPr>
              <a:t> 제어 블록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에 의해 표현된다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프로세스 상태 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</a:t>
            </a:r>
            <a:r>
              <a:rPr lang="en-US" altLang="ko-KR" sz="1600" dirty="0"/>
              <a:t>(new), </a:t>
            </a:r>
            <a:r>
              <a:rPr lang="ko-KR" altLang="en-US" sz="1600" dirty="0"/>
              <a:t>준비</a:t>
            </a:r>
            <a:r>
              <a:rPr lang="en-US" altLang="ko-KR" sz="1600" dirty="0"/>
              <a:t>(ready), </a:t>
            </a:r>
            <a:r>
              <a:rPr lang="ko-KR" altLang="en-US" sz="1600" dirty="0"/>
              <a:t>실행</a:t>
            </a:r>
            <a:r>
              <a:rPr lang="en-US" altLang="ko-KR" sz="1600" dirty="0"/>
              <a:t>(running), </a:t>
            </a:r>
            <a:r>
              <a:rPr lang="ko-KR" altLang="en-US" sz="1600" dirty="0"/>
              <a:t>대기</a:t>
            </a:r>
            <a:r>
              <a:rPr lang="en-US" altLang="ko-KR" sz="1600" dirty="0"/>
              <a:t>(waiting),</a:t>
            </a:r>
            <a:r>
              <a:rPr lang="ko-KR" altLang="en-US" sz="1600" dirty="0"/>
              <a:t> 정지</a:t>
            </a:r>
            <a:r>
              <a:rPr lang="en-US" altLang="ko-KR" sz="1600" dirty="0"/>
              <a:t>(halted) </a:t>
            </a:r>
            <a:r>
              <a:rPr lang="ko-KR" altLang="en-US" sz="1600" dirty="0"/>
              <a:t>등</a:t>
            </a:r>
            <a:r>
              <a:rPr lang="en-US" altLang="ko-KR" sz="1600" dirty="0"/>
              <a:t>..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프로그램 카운터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프로그램 카운터는 이 프로세스가 다음에 실행할 명령어의 주소를 가리킴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CPU </a:t>
            </a:r>
            <a:r>
              <a:rPr lang="ko-KR" altLang="en-US" sz="1600" dirty="0"/>
              <a:t>레지스터들 </a:t>
            </a:r>
            <a:r>
              <a:rPr lang="en-US" altLang="ko-KR" sz="1600" dirty="0"/>
              <a:t>: CPU </a:t>
            </a:r>
            <a:r>
              <a:rPr lang="ko-KR" altLang="en-US" sz="1600" dirty="0"/>
              <a:t>레지스터는 컴퓨터 구조에 따라 다양한 수와 유형을 가짐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누산기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 레지스터</a:t>
            </a:r>
            <a:r>
              <a:rPr lang="en-US" altLang="ko-KR" sz="1600" dirty="0"/>
              <a:t>, </a:t>
            </a:r>
            <a:r>
              <a:rPr lang="ko-KR" altLang="en-US" sz="1600" dirty="0"/>
              <a:t>스택 레지스터</a:t>
            </a:r>
            <a:r>
              <a:rPr lang="en-US" altLang="ko-KR" sz="1600" dirty="0"/>
              <a:t>, </a:t>
            </a:r>
            <a:r>
              <a:rPr lang="ko-KR" altLang="en-US" sz="1600" dirty="0"/>
              <a:t>범용 레지스터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..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CPU </a:t>
            </a:r>
            <a:r>
              <a:rPr lang="ko-KR" altLang="en-US" sz="1600" dirty="0"/>
              <a:t>스케줄링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 우선순위</a:t>
            </a:r>
            <a:r>
              <a:rPr lang="en-US" altLang="ko-KR" sz="1600" dirty="0"/>
              <a:t>, </a:t>
            </a:r>
            <a:r>
              <a:rPr lang="ko-KR" altLang="en-US" sz="1600" dirty="0"/>
              <a:t>스케줄 큐에 대한 포인터와 다른 스케줄 매개변수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메모리 관리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운영체제에 의해 사용되는 메모리 시스템에 따라 기준 레지스터와 한계 레지스터의 값</a:t>
            </a:r>
            <a:r>
              <a:rPr lang="en-US" altLang="ko-KR" sz="1600" dirty="0"/>
              <a:t>, </a:t>
            </a:r>
            <a:r>
              <a:rPr lang="ko-KR" altLang="en-US" sz="1600" dirty="0"/>
              <a:t>운영체제가 사용하는 메모리 시스템에 따라 페이지 테이블 또는 세그먼트 테이블과 같은 정보를 포함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회계 정보 </a:t>
            </a:r>
            <a:r>
              <a:rPr lang="en-US" altLang="ko-KR" sz="1600" dirty="0"/>
              <a:t>: CPU </a:t>
            </a:r>
            <a:r>
              <a:rPr lang="ko-KR" altLang="en-US" sz="1600" dirty="0"/>
              <a:t>사용 시간과 경과된 실시간</a:t>
            </a:r>
            <a:r>
              <a:rPr lang="en-US" altLang="ko-KR" sz="1600" dirty="0"/>
              <a:t>, </a:t>
            </a:r>
            <a:r>
              <a:rPr lang="ko-KR" altLang="en-US" sz="1600" dirty="0"/>
              <a:t>시간 제한</a:t>
            </a:r>
            <a:r>
              <a:rPr lang="en-US" altLang="ko-KR" sz="1600" dirty="0"/>
              <a:t>, </a:t>
            </a:r>
            <a:r>
              <a:rPr lang="ko-KR" altLang="en-US" sz="1600" dirty="0"/>
              <a:t>계정 번호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잡</a:t>
            </a:r>
            <a:r>
              <a:rPr lang="ko-KR" altLang="en-US" sz="1600" dirty="0"/>
              <a:t> 또는 프로세스 번호 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입출력 상태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프로세스에 할당된 입출력 장치들과 열린 파일의 목록 등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</a:rPr>
              <a:t>=&gt; </a:t>
            </a:r>
            <a:r>
              <a:rPr lang="ko-KR" altLang="en-US" sz="1600" b="1" dirty="0">
                <a:solidFill>
                  <a:srgbClr val="FF0000"/>
                </a:solidFill>
              </a:rPr>
              <a:t>약간의 회계 데이터와 함께 프로세스를 </a:t>
            </a:r>
            <a:r>
              <a:rPr lang="ko-KR" altLang="en-US" sz="1600" b="1" dirty="0" err="1">
                <a:solidFill>
                  <a:srgbClr val="FF0000"/>
                </a:solidFill>
              </a:rPr>
              <a:t>시작시키거나</a:t>
            </a:r>
            <a:r>
              <a:rPr lang="ko-KR" altLang="en-US" sz="1600" b="1" dirty="0">
                <a:solidFill>
                  <a:srgbClr val="FF0000"/>
                </a:solidFill>
              </a:rPr>
              <a:t> 다시 </a:t>
            </a:r>
            <a:r>
              <a:rPr lang="ko-KR" altLang="en-US" sz="1600" b="1" dirty="0" err="1">
                <a:solidFill>
                  <a:srgbClr val="FF0000"/>
                </a:solidFill>
              </a:rPr>
              <a:t>시작시키는데</a:t>
            </a:r>
            <a:r>
              <a:rPr lang="ko-KR" altLang="en-US" sz="1600" b="1" dirty="0">
                <a:solidFill>
                  <a:srgbClr val="FF0000"/>
                </a:solidFill>
              </a:rPr>
              <a:t> 필요한 모든 데이터를 위한 저장소의 역할을 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4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C00ED3-EFFC-41C3-9744-97F9D1E094BD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3.1 </a:t>
            </a:r>
            <a:r>
              <a:rPr lang="ko-KR" altLang="en-US" dirty="0">
                <a:solidFill>
                  <a:srgbClr val="00B0F0"/>
                </a:solidFill>
              </a:rPr>
              <a:t>프로세스 개념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23B3A-BD48-482A-B2B5-603A333DF6F7}"/>
              </a:ext>
            </a:extLst>
          </p:cNvPr>
          <p:cNvSpPr txBox="1"/>
          <p:nvPr/>
        </p:nvSpPr>
        <p:spPr>
          <a:xfrm>
            <a:off x="1135554" y="1606836"/>
            <a:ext cx="10246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</a:t>
            </a:r>
            <a:r>
              <a:rPr lang="en-US" altLang="ko-KR" dirty="0"/>
              <a:t>(Threads)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이제까지의 프로세스 모델은 프로세스가 단일의 실행 스레드가 존재함을 암시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단일 제어 스레드는 프로세스가 한 번에 한가지 일만 실행</a:t>
            </a:r>
            <a:endParaRPr lang="en-US" altLang="ko-KR" sz="1600" dirty="0"/>
          </a:p>
          <a:p>
            <a:r>
              <a:rPr lang="en-US" altLang="ko-KR" sz="1600" dirty="0"/>
              <a:t> 	ex) </a:t>
            </a:r>
            <a:r>
              <a:rPr lang="ko-KR" altLang="en-US" sz="1600" dirty="0"/>
              <a:t>문자 입력과 철자 검사 동시 실행 </a:t>
            </a:r>
            <a:r>
              <a:rPr lang="en-US" altLang="ko-KR" sz="1600" dirty="0"/>
              <a:t>x</a:t>
            </a:r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현대 운영체제는 프로세스 개념을 확장하여 한 프로세스가 다수의 실행 스레드를 가질 수 있어 한 번</a:t>
            </a:r>
            <a:r>
              <a:rPr lang="en-US" altLang="ko-KR" sz="1600" dirty="0"/>
              <a:t>	</a:t>
            </a:r>
            <a:r>
              <a:rPr lang="ko-KR" altLang="en-US" sz="1600" dirty="0"/>
              <a:t>에 하나 이상의 일을 수행할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ex) </a:t>
            </a:r>
            <a:r>
              <a:rPr lang="ko-KR" altLang="en-US" sz="1600" dirty="0"/>
              <a:t>하나의 스레드에 사용자 입력 관리를 맡기는 동안 다른 스레드가 철자 검사기를 수행 하도록 만</a:t>
            </a:r>
            <a:r>
              <a:rPr lang="en-US" altLang="ko-KR" sz="1600" dirty="0"/>
              <a:t>	</a:t>
            </a:r>
            <a:r>
              <a:rPr lang="ko-KR" altLang="en-US" sz="1600" dirty="0"/>
              <a:t>들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						=&gt; 4</a:t>
            </a:r>
            <a:r>
              <a:rPr lang="ko-KR" altLang="en-US" sz="1600" dirty="0"/>
              <a:t>장에서 이어서</a:t>
            </a:r>
            <a:r>
              <a:rPr lang="en-US" altLang="ko-KR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712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프로세스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8C8CB5-19C5-47DE-9550-A81E3D086FD3}"/>
              </a:ext>
            </a:extLst>
          </p:cNvPr>
          <p:cNvSpPr txBox="1"/>
          <p:nvPr/>
        </p:nvSpPr>
        <p:spPr>
          <a:xfrm>
            <a:off x="1051931" y="1171344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3.2 </a:t>
            </a:r>
            <a:r>
              <a:rPr lang="ko-KR" altLang="en-US" dirty="0">
                <a:solidFill>
                  <a:srgbClr val="00B0F0"/>
                </a:solidFill>
              </a:rPr>
              <a:t>프로세스 스케줄링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D507C-F77C-4A16-9D2B-85EC751D3F7F}"/>
              </a:ext>
            </a:extLst>
          </p:cNvPr>
          <p:cNvSpPr txBox="1"/>
          <p:nvPr/>
        </p:nvSpPr>
        <p:spPr>
          <a:xfrm>
            <a:off x="1135554" y="1606836"/>
            <a:ext cx="102468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다중 프로그래밍의 목적은 </a:t>
            </a:r>
            <a:r>
              <a:rPr lang="en-US" altLang="ko-KR" sz="1600" dirty="0"/>
              <a:t>CPU</a:t>
            </a:r>
            <a:r>
              <a:rPr lang="ko-KR" altLang="en-US" sz="1600" dirty="0"/>
              <a:t>이용을 최대화 하기 위해 항상 어떤 프로세스가 실행되도록 하는 데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시분할의 목적은 각 프로그램이 실행되는 동안 사용자가 상호 작용할 수 있도록 프로세스들 사이에서 </a:t>
            </a:r>
            <a:r>
              <a:rPr lang="en-US" altLang="ko-KR" sz="1600" dirty="0"/>
              <a:t>CPU</a:t>
            </a:r>
            <a:r>
              <a:rPr lang="ko-KR" altLang="en-US" sz="1600" dirty="0"/>
              <a:t>코어를 빈번하게 교체하는 것이다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 목적을 달성하기 위해 프로세스 스케줄러는 코어에서 실행 가능한 여러 프로세스 중에서 하나의 </a:t>
            </a:r>
            <a:r>
              <a:rPr lang="ko-KR" altLang="en-US" sz="1600" dirty="0" err="1"/>
              <a:t>프로스세를</a:t>
            </a:r>
            <a:r>
              <a:rPr lang="ko-KR" altLang="en-US" sz="1600" dirty="0"/>
              <a:t> 선택한다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</a:t>
            </a:r>
            <a:r>
              <a:rPr lang="en-US" altLang="ko-KR" sz="1600" dirty="0"/>
              <a:t>CPU </a:t>
            </a:r>
            <a:r>
              <a:rPr lang="ko-KR" altLang="en-US" sz="1600" dirty="0"/>
              <a:t>코어는 한 번에 하나의 프로세스를 실행할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현재 메모리에 있는 프로세스 수를 다중 프로그래밍 정도라고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일반적으로 대부분의 프로세스는 두가지로 분리된다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I/O </a:t>
            </a:r>
            <a:r>
              <a:rPr lang="ko-KR" altLang="en-US" sz="1600" dirty="0"/>
              <a:t>바운드 프로세스 </a:t>
            </a:r>
            <a:r>
              <a:rPr lang="en-US" altLang="ko-KR" sz="1600" dirty="0"/>
              <a:t>: </a:t>
            </a:r>
            <a:r>
              <a:rPr lang="ko-KR" altLang="en-US" sz="1600" dirty="0"/>
              <a:t>계산에 소비하는 것 보다 </a:t>
            </a:r>
            <a:r>
              <a:rPr lang="en-US" altLang="ko-KR" sz="1600" dirty="0"/>
              <a:t>I/O</a:t>
            </a:r>
            <a:r>
              <a:rPr lang="ko-KR" altLang="en-US" sz="1600" dirty="0"/>
              <a:t>에 더 많은 시간을 소비하는 프로세스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CPU </a:t>
            </a:r>
            <a:r>
              <a:rPr lang="ko-KR" altLang="en-US" sz="1600" dirty="0"/>
              <a:t>바운드 프로세스 </a:t>
            </a:r>
            <a:r>
              <a:rPr lang="en-US" altLang="ko-KR" sz="1600" dirty="0"/>
              <a:t>: </a:t>
            </a:r>
            <a:r>
              <a:rPr lang="ko-KR" altLang="en-US" sz="1600" dirty="0"/>
              <a:t>계산에 더 많은 시간을 사용하여 </a:t>
            </a:r>
            <a:r>
              <a:rPr lang="en-US" altLang="ko-KR" sz="1600" dirty="0"/>
              <a:t>I/O </a:t>
            </a:r>
            <a:r>
              <a:rPr lang="ko-KR" altLang="en-US" sz="1600" dirty="0"/>
              <a:t>요청을 자주 생성하지 않는 프로세스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7029410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3189</Words>
  <Application>Microsoft Office PowerPoint</Application>
  <PresentationFormat>와이드스크린</PresentationFormat>
  <Paragraphs>404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야놀자 야체 B</vt:lpstr>
      <vt:lpstr>Arial</vt:lpstr>
      <vt:lpstr>Symbol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임희영</cp:lastModifiedBy>
  <cp:revision>87</cp:revision>
  <dcterms:created xsi:type="dcterms:W3CDTF">2021-08-19T06:08:19Z</dcterms:created>
  <dcterms:modified xsi:type="dcterms:W3CDTF">2021-09-04T00:40:58Z</dcterms:modified>
</cp:coreProperties>
</file>