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7" r:id="rId2"/>
    <p:sldId id="273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5" r:id="rId26"/>
    <p:sldId id="289" r:id="rId27"/>
    <p:sldId id="286" r:id="rId28"/>
    <p:sldId id="287" r:id="rId29"/>
    <p:sldId id="288" r:id="rId30"/>
    <p:sldId id="282" r:id="rId31"/>
    <p:sldId id="283" r:id="rId32"/>
    <p:sldId id="284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5" r:id="rId46"/>
    <p:sldId id="302" r:id="rId47"/>
    <p:sldId id="303" r:id="rId48"/>
    <p:sldId id="304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259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60CCE-583C-4146-A393-01901B3BBC3C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90650-4FC3-46C1-A18F-628C476E3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27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9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7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3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7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0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6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90850" y="2049691"/>
            <a:ext cx="6210300" cy="4808310"/>
            <a:chOff x="2990850" y="2049691"/>
            <a:chExt cx="6210300" cy="4808310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 rot="5400000">
              <a:off x="3691845" y="1348696"/>
              <a:ext cx="4808310" cy="6210300"/>
            </a:xfrm>
            <a:custGeom>
              <a:avLst/>
              <a:gdLst>
                <a:gd name="connsiteX0" fmla="*/ 0 w 4808310"/>
                <a:gd name="connsiteY0" fmla="*/ 5861033 h 6210300"/>
                <a:gd name="connsiteX1" fmla="*/ 0 w 4808310"/>
                <a:gd name="connsiteY1" fmla="*/ 349267 h 6210300"/>
                <a:gd name="connsiteX2" fmla="*/ 349267 w 4808310"/>
                <a:gd name="connsiteY2" fmla="*/ 0 h 6210300"/>
                <a:gd name="connsiteX3" fmla="*/ 4808310 w 4808310"/>
                <a:gd name="connsiteY3" fmla="*/ 0 h 6210300"/>
                <a:gd name="connsiteX4" fmla="*/ 4808310 w 4808310"/>
                <a:gd name="connsiteY4" fmla="*/ 6210300 h 6210300"/>
                <a:gd name="connsiteX5" fmla="*/ 349267 w 4808310"/>
                <a:gd name="connsiteY5" fmla="*/ 6210300 h 6210300"/>
                <a:gd name="connsiteX6" fmla="*/ 0 w 4808310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8310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808310" y="0"/>
                  </a:lnTo>
                  <a:lnTo>
                    <a:pt x="4808310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 rot="5400000">
              <a:off x="3729945" y="1386796"/>
              <a:ext cx="4732109" cy="6210300"/>
            </a:xfrm>
            <a:custGeom>
              <a:avLst/>
              <a:gdLst>
                <a:gd name="connsiteX0" fmla="*/ 0 w 4732109"/>
                <a:gd name="connsiteY0" fmla="*/ 5861033 h 6210300"/>
                <a:gd name="connsiteX1" fmla="*/ 0 w 4732109"/>
                <a:gd name="connsiteY1" fmla="*/ 349267 h 6210300"/>
                <a:gd name="connsiteX2" fmla="*/ 349267 w 4732109"/>
                <a:gd name="connsiteY2" fmla="*/ 0 h 6210300"/>
                <a:gd name="connsiteX3" fmla="*/ 4732109 w 4732109"/>
                <a:gd name="connsiteY3" fmla="*/ 0 h 6210300"/>
                <a:gd name="connsiteX4" fmla="*/ 4732109 w 4732109"/>
                <a:gd name="connsiteY4" fmla="*/ 6210300 h 6210300"/>
                <a:gd name="connsiteX5" fmla="*/ 349267 w 4732109"/>
                <a:gd name="connsiteY5" fmla="*/ 6210300 h 6210300"/>
                <a:gd name="connsiteX6" fmla="*/ 0 w 4732109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2109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732109" y="0"/>
                  </a:lnTo>
                  <a:lnTo>
                    <a:pt x="4732109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 rot="5400000">
              <a:off x="3929970" y="1777321"/>
              <a:ext cx="4332059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 rot="5400000">
              <a:off x="6563633" y="4410983"/>
              <a:ext cx="4332059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700" kern="0" dirty="0">
                  <a:ln w="1270">
                    <a:noFill/>
                  </a:ln>
                  <a:solidFill>
                    <a:prstClr val="white"/>
                  </a:solidFill>
                </a:rPr>
                <a:t>Stylish business and campus life with BIZCAM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 rot="5400000">
              <a:off x="6029507" y="2246881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3416300" y="3894098"/>
            <a:ext cx="4841875" cy="930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>
                <a:solidFill>
                  <a:srgbClr val="5B9BD5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4. </a:t>
            </a:r>
            <a:r>
              <a:rPr lang="ko-KR" altLang="en-US" sz="4400" b="1" kern="0" dirty="0">
                <a:solidFill>
                  <a:srgbClr val="5B9BD5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</a:t>
            </a:r>
            <a:endParaRPr lang="en-US" altLang="ko-KR" sz="4400" b="1" kern="0" dirty="0">
              <a:solidFill>
                <a:srgbClr val="5B9BD5">
                  <a:lumMod val="75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</a:rPr>
              <a:t>20171693 </a:t>
            </a:r>
            <a:r>
              <a:rPr lang="ko-KR" altLang="en-US" sz="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</a:rPr>
              <a:t>임희영</a:t>
            </a:r>
            <a:endParaRPr lang="ko-KR" altLang="en-US" sz="48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3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9A2802B-EC86-44CD-AEDD-CAFEF20F5428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4.2 </a:t>
            </a:r>
            <a:r>
              <a:rPr lang="ko-KR" altLang="en-US" dirty="0">
                <a:solidFill>
                  <a:srgbClr val="00B0F0"/>
                </a:solidFill>
              </a:rPr>
              <a:t>다중 코어 프로그래밍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C152FD-4AEC-475E-96C2-BC1608C3A885}"/>
              </a:ext>
            </a:extLst>
          </p:cNvPr>
          <p:cNvSpPr txBox="1"/>
          <p:nvPr/>
        </p:nvSpPr>
        <p:spPr>
          <a:xfrm>
            <a:off x="1226659" y="1880483"/>
            <a:ext cx="909975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프로그래밍 도전과제</a:t>
            </a:r>
            <a:endParaRPr lang="en-US" altLang="ko-KR" sz="1600" b="1" dirty="0"/>
          </a:p>
          <a:p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 다중 코어 시스템으로 발전하는 추세는 시스템 설계자 뿐 아니라 응용 프로그래머에게도 다중 코어의 활용도를 높일 수 있도록 압력을 행사하고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 운영체제 설계자는 병렬 수행이 될 수 있도록 여러 코어를 활용하는 스케줄링 알고리즘을 개발해야 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응용 프로그래머는 기존 프로그램을 다중 스레드를 사용하도록 수정해야 하고 새로운 다중 스레드 프로그램을 설계해야 하는 도전에 당면해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일반적으로 다중 코어 시스템을 위해 프로그래밍하기 위해서는 </a:t>
            </a:r>
            <a:r>
              <a:rPr lang="en-US" altLang="ko-KR" sz="1400" dirty="0"/>
              <a:t>5</a:t>
            </a:r>
            <a:r>
              <a:rPr lang="ko-KR" altLang="en-US" sz="1400" dirty="0"/>
              <a:t>개의 극복해야 할 도전 과제가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906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31AEE65-BDE4-49C4-86E9-58B73AE5BFB0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4.2 </a:t>
            </a:r>
            <a:r>
              <a:rPr lang="ko-KR" altLang="en-US" dirty="0">
                <a:solidFill>
                  <a:srgbClr val="00B0F0"/>
                </a:solidFill>
              </a:rPr>
              <a:t>다중 코어 프로그래밍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161C4-C203-40F2-A3A6-BD0205D1BF4F}"/>
              </a:ext>
            </a:extLst>
          </p:cNvPr>
          <p:cNvSpPr txBox="1"/>
          <p:nvPr/>
        </p:nvSpPr>
        <p:spPr>
          <a:xfrm>
            <a:off x="1226659" y="1880483"/>
            <a:ext cx="909975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프로그래밍 도전과제</a:t>
            </a:r>
            <a:endParaRPr lang="en-US" altLang="ko-KR" sz="1600" b="1" dirty="0"/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 err="1"/>
              <a:t>테스크</a:t>
            </a:r>
            <a:r>
              <a:rPr lang="ko-KR" altLang="en-US" sz="1400" dirty="0"/>
              <a:t> 인식</a:t>
            </a:r>
            <a:r>
              <a:rPr lang="en-US" altLang="ko-KR" sz="1400" dirty="0"/>
              <a:t>(identifying tasks)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응용을 분석하여 독립된 병행 가능 태스크로 나눌 수 있는 영역을 찾는 작업이 필요하다</a:t>
            </a:r>
            <a:r>
              <a:rPr lang="en-US" altLang="ko-KR" sz="1400" dirty="0"/>
              <a:t>. </a:t>
            </a:r>
            <a:r>
              <a:rPr lang="ko-KR" altLang="en-US" sz="1400" dirty="0"/>
              <a:t>이상적으로 태스크는 서로 독립적이고 따라서 개별 코어에서 병렬 실행될 수 있어야 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균형</a:t>
            </a:r>
            <a:r>
              <a:rPr lang="en-US" altLang="ko-KR" sz="1400" dirty="0"/>
              <a:t>(balance)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병렬로 실행될 수 있는 태스크를 찾아내는 것도 중요하지만 찾아진 부분들이 전체 작업에 균등한 기여도를 가지도록 태스크를 나누는 것도 매우 중요하다</a:t>
            </a:r>
            <a:r>
              <a:rPr lang="en-US" altLang="ko-KR" sz="1400" dirty="0"/>
              <a:t>. </a:t>
            </a:r>
            <a:r>
              <a:rPr lang="ko-KR" altLang="en-US" sz="1400" dirty="0"/>
              <a:t>어떤 경우에는 다른 태스크에 비해 기여도가 작은 작업이 있을 수 있으며 이러한 작업을 실행하기 위해 별도의 코어를 사용하는 것은 그만한 가치가 없다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데이터 분리</a:t>
            </a:r>
            <a:r>
              <a:rPr lang="en-US" altLang="ko-KR" sz="1400" dirty="0"/>
              <a:t>(data splitting)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응용이 독립된 태스크로 나누어지는 것처럼</a:t>
            </a:r>
            <a:r>
              <a:rPr lang="en-US" altLang="ko-KR" sz="1400" dirty="0"/>
              <a:t>, </a:t>
            </a:r>
            <a:r>
              <a:rPr lang="ko-KR" altLang="en-US" sz="1400" dirty="0"/>
              <a:t>태스크가 접근하고 조작하는 데이터 또한 개별 코어에서 사용할 수 있도록 나누어져야 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702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BFB805-181E-4D7E-BF5C-436EBDEE23A2}"/>
              </a:ext>
            </a:extLst>
          </p:cNvPr>
          <p:cNvSpPr txBox="1"/>
          <p:nvPr/>
        </p:nvSpPr>
        <p:spPr>
          <a:xfrm>
            <a:off x="1226659" y="1880483"/>
            <a:ext cx="909975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프로그래밍 도전과제</a:t>
            </a:r>
            <a:endParaRPr lang="en-US" altLang="ko-KR" sz="1600" b="1" dirty="0"/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데이터 종속성</a:t>
            </a:r>
            <a:r>
              <a:rPr lang="en-US" altLang="ko-KR" sz="1400" dirty="0"/>
              <a:t>(data dependency)</a:t>
            </a:r>
          </a:p>
          <a:p>
            <a:endParaRPr lang="en-US" altLang="ko-KR" sz="1400" dirty="0"/>
          </a:p>
          <a:p>
            <a:r>
              <a:rPr lang="ko-KR" altLang="en-US" sz="1400" dirty="0"/>
              <a:t>태스크가 접근하는 데이터는 둘 이상의 태스크 사이에 종속성이 없는지 검토되어야 한다</a:t>
            </a:r>
            <a:r>
              <a:rPr lang="en-US" altLang="ko-KR" sz="1400" dirty="0"/>
              <a:t>. </a:t>
            </a:r>
            <a:r>
              <a:rPr lang="ko-KR" altLang="en-US" sz="1400" dirty="0"/>
              <a:t>한 태스크가 다른 태스크로부터 오는 데이터에 종속적인 경우에는 프로그래머가 데이터 종속성을 수용할 수 있도록 태스크의 수행을 잘 동기화해야 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시험 및 디버깅</a:t>
            </a:r>
            <a:r>
              <a:rPr lang="en-US" altLang="ko-KR" sz="1400" dirty="0"/>
              <a:t>(testing and debugging)</a:t>
            </a:r>
          </a:p>
          <a:p>
            <a:endParaRPr lang="en-US" altLang="ko-KR" sz="1400" dirty="0"/>
          </a:p>
          <a:p>
            <a:r>
              <a:rPr lang="ko-KR" altLang="en-US" sz="1400" dirty="0"/>
              <a:t>프로그램이 다중 코어에서 병렬로 실행될 때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실행 경로가 존재할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그런 병행 프로그램을 시험하고 디버깅하는 것은 단일 스레드 응용을 시험하고 디버깅하는 것보다 근본적으로 훨씬 어렵다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 dirty="0"/>
              <a:t>이러한 도전 과제 때문에 많은 소프트웨어 개발자들은 다중 코어 시스템의 확산으로 인하여 향후 소프트웨어를 설계하기 위한 새로운 접근법이 필요하다고 주장한다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400" dirty="0"/>
              <a:t>마찬가지로 많은 컴퓨터 과학 교육자들은 소프트웨어 개발 교육이 점점 병렬 프로그래밍에 치중해야 한다고 믿는다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07E652-BE33-4302-8905-D91EED1C38BA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4.2 </a:t>
            </a:r>
            <a:r>
              <a:rPr lang="ko-KR" altLang="en-US" dirty="0">
                <a:solidFill>
                  <a:srgbClr val="00B0F0"/>
                </a:solidFill>
              </a:rPr>
              <a:t>다중 코어 프로그래밍</a:t>
            </a:r>
            <a:endParaRPr lang="en-US" altLang="ko-K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8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6982" y="304184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7DA580-6D6E-4678-ACA7-64EA6658CD68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4.2 </a:t>
            </a:r>
            <a:r>
              <a:rPr lang="ko-KR" altLang="en-US" dirty="0">
                <a:solidFill>
                  <a:srgbClr val="00B0F0"/>
                </a:solidFill>
              </a:rPr>
              <a:t>다중 코어 프로그래밍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FE735B-07E0-421E-8C69-F45BB46737E5}"/>
              </a:ext>
            </a:extLst>
          </p:cNvPr>
          <p:cNvSpPr txBox="1"/>
          <p:nvPr/>
        </p:nvSpPr>
        <p:spPr>
          <a:xfrm>
            <a:off x="1226659" y="1880483"/>
            <a:ext cx="909975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병렬 실행의 유형</a:t>
            </a:r>
            <a:endParaRPr lang="en-US" altLang="ko-KR" sz="1600" b="1" dirty="0"/>
          </a:p>
          <a:p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일반적으로 데이터 병렬 실행과 태스크 병렬 실행의 두 가지 유형이 존재한다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데이터 병렬 실행은 동일한 데이터의 부분집합을 다수의 계산 코어에 분배한 뒤 각 코어에서 동일한 연산을 실행하는 데 초점을 맞춘다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	ex) </a:t>
            </a:r>
            <a:r>
              <a:rPr lang="ko-KR" altLang="en-US" sz="1400" dirty="0"/>
              <a:t>예를 들어 </a:t>
            </a:r>
            <a:r>
              <a:rPr lang="en-US" altLang="ko-KR" sz="1400" dirty="0"/>
              <a:t>1~N</a:t>
            </a:r>
            <a:r>
              <a:rPr lang="ko-KR" altLang="en-US" sz="1400" dirty="0"/>
              <a:t>까지 배열의 원소를 더하는 경우 </a:t>
            </a:r>
            <a:r>
              <a:rPr lang="en-US" altLang="ko-KR" sz="1400" dirty="0"/>
              <a:t>-&gt; </a:t>
            </a:r>
            <a:r>
              <a:rPr lang="ko-KR" altLang="en-US" sz="1400" dirty="0"/>
              <a:t>단일 코어에서는 원소 </a:t>
            </a:r>
            <a:r>
              <a:rPr lang="en-US" altLang="ko-KR" sz="1400" dirty="0"/>
              <a:t>[0] ~ [N-1]</a:t>
            </a:r>
            <a:r>
              <a:rPr lang="ko-KR" altLang="en-US" sz="1400" dirty="0"/>
              <a:t>를 더하면 </a:t>
            </a:r>
            <a:r>
              <a:rPr lang="en-US" altLang="ko-KR" sz="1400" dirty="0"/>
              <a:t>	</a:t>
            </a:r>
            <a:r>
              <a:rPr lang="ko-KR" altLang="en-US" sz="1400" dirty="0"/>
              <a:t>된다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듀얼 코어에서는 코어</a:t>
            </a:r>
            <a:r>
              <a:rPr lang="en-US" altLang="ko-KR" sz="1400" dirty="0"/>
              <a:t>0</a:t>
            </a:r>
            <a:r>
              <a:rPr lang="ko-KR" altLang="en-US" sz="1400" dirty="0"/>
              <a:t>에서 </a:t>
            </a:r>
            <a:r>
              <a:rPr lang="en-US" altLang="ko-KR" sz="1400" dirty="0"/>
              <a:t>[0] ~ [N/2-1]</a:t>
            </a:r>
            <a:r>
              <a:rPr lang="ko-KR" altLang="en-US" sz="1400" dirty="0"/>
              <a:t>까지 더하고 코어</a:t>
            </a:r>
            <a:r>
              <a:rPr lang="en-US" altLang="ko-KR" sz="1400" dirty="0"/>
              <a:t>1</a:t>
            </a:r>
            <a:r>
              <a:rPr lang="ko-KR" altLang="en-US" sz="1400" dirty="0"/>
              <a:t>에서 </a:t>
            </a:r>
            <a:r>
              <a:rPr lang="en-US" altLang="ko-KR" sz="1400" dirty="0"/>
              <a:t>[N/2] ~ [N-1]</a:t>
            </a:r>
            <a:r>
              <a:rPr lang="ko-KR" altLang="en-US" sz="1400" dirty="0"/>
              <a:t>까지 더</a:t>
            </a:r>
            <a:r>
              <a:rPr lang="en-US" altLang="ko-KR" sz="1400" dirty="0"/>
              <a:t>	</a:t>
            </a:r>
            <a:r>
              <a:rPr lang="ko-KR" altLang="en-US" sz="1400" dirty="0"/>
              <a:t>하면 된다</a:t>
            </a:r>
            <a:r>
              <a:rPr lang="en-US" altLang="ko-KR" sz="1400" dirty="0"/>
              <a:t>. (</a:t>
            </a:r>
            <a:r>
              <a:rPr lang="ko-KR" altLang="en-US" sz="1400" dirty="0"/>
              <a:t>병렬로 실행</a:t>
            </a:r>
            <a:r>
              <a:rPr lang="en-US" altLang="ko-KR" sz="1400" dirty="0"/>
              <a:t>) </a:t>
            </a:r>
          </a:p>
          <a:p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태스크 병렬 실행은 데이터가 아니라 태스크</a:t>
            </a:r>
            <a:r>
              <a:rPr lang="en-US" altLang="ko-KR" sz="1400" dirty="0"/>
              <a:t>(</a:t>
            </a:r>
            <a:r>
              <a:rPr lang="ko-KR" altLang="en-US" sz="1400" dirty="0"/>
              <a:t>스레드</a:t>
            </a:r>
            <a:r>
              <a:rPr lang="en-US" altLang="ko-KR" sz="1400" dirty="0"/>
              <a:t>)</a:t>
            </a:r>
            <a:r>
              <a:rPr lang="ko-KR" altLang="en-US" sz="1400" dirty="0"/>
              <a:t>를 다수의 코어에 분배한다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각 스레드는 고유의 연산을 실행한다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다른 스레드들이 동일한 데이터에 대해 연산을 실행할 수 있고 혹은</a:t>
            </a:r>
            <a:r>
              <a:rPr lang="en-US" altLang="ko-KR" sz="1400" dirty="0"/>
              <a:t> </a:t>
            </a:r>
            <a:r>
              <a:rPr lang="ko-KR" altLang="en-US" sz="1400" dirty="0"/>
              <a:t>서로 다른 데이터에 연산을 실행할 수도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887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97BC20F-CD49-4DA6-AC9C-B8115AB8598B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4.2 </a:t>
            </a:r>
            <a:r>
              <a:rPr lang="ko-KR" altLang="en-US" dirty="0">
                <a:solidFill>
                  <a:srgbClr val="00B0F0"/>
                </a:solidFill>
              </a:rPr>
              <a:t>다중 코어 프로그래밍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167E6-0762-4C50-8502-DF23C2B4054D}"/>
              </a:ext>
            </a:extLst>
          </p:cNvPr>
          <p:cNvSpPr txBox="1"/>
          <p:nvPr/>
        </p:nvSpPr>
        <p:spPr>
          <a:xfrm>
            <a:off x="1226659" y="1880483"/>
            <a:ext cx="90997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병렬 실행의 유형</a:t>
            </a:r>
            <a:endParaRPr lang="en-US" altLang="ko-KR" sz="1600" b="1" dirty="0"/>
          </a:p>
          <a:p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기본적으로 데이터 병렬 처리에는 여러 코어에 데이터를 분배하는 것이 포함되고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테스크</a:t>
            </a:r>
            <a:r>
              <a:rPr lang="ko-KR" altLang="en-US" sz="1400" dirty="0"/>
              <a:t> 병렬 처리에는 여러 코어에 태스크를 분배하는 것이 포함된다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그러나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데이터와 태스크 병렬 처리는 상호 배타적이지 않으며 실제로 응용 프로그램은 이 두가지 전략을 혼합하여 사용할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977EB0-808F-4352-9F64-E282B16D1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08" y="3511699"/>
            <a:ext cx="3829584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7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634FAB-022D-4D57-A294-03145C1D0D5D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4.3 </a:t>
            </a:r>
            <a:r>
              <a:rPr lang="ko-KR" altLang="en-US" dirty="0">
                <a:solidFill>
                  <a:srgbClr val="00B0F0"/>
                </a:solidFill>
              </a:rPr>
              <a:t>다중 스레드 모델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B1B34-9448-497A-8B88-AC38B940A310}"/>
              </a:ext>
            </a:extLst>
          </p:cNvPr>
          <p:cNvSpPr txBox="1"/>
          <p:nvPr/>
        </p:nvSpPr>
        <p:spPr>
          <a:xfrm>
            <a:off x="1106129" y="1696065"/>
            <a:ext cx="99797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지금까지는 일반적 의미에서의 스레드를 다루어 왔다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스레드를 위한 자원은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사용자 스레드</a:t>
            </a:r>
            <a:r>
              <a:rPr lang="en-US" altLang="ko-KR" sz="1400" dirty="0"/>
              <a:t>(user threads)</a:t>
            </a:r>
            <a:r>
              <a:rPr lang="ko-KR" altLang="en-US" sz="1400" dirty="0"/>
              <a:t>를 위해서는 사용자 수준에서</a:t>
            </a:r>
            <a:r>
              <a:rPr lang="en-US" altLang="ko-KR" sz="1400" dirty="0"/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커널 스레드</a:t>
            </a:r>
            <a:r>
              <a:rPr lang="en-US" altLang="ko-KR" sz="1400" dirty="0"/>
              <a:t>(kernel threads)</a:t>
            </a:r>
            <a:r>
              <a:rPr lang="ko-KR" altLang="en-US" sz="1400" dirty="0"/>
              <a:t>를 위해서는 커널 수준에서 제공된다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사용자 스레드는 커널 위에서 지원되며 커널의 지원 없이 관리된다</a:t>
            </a:r>
            <a:r>
              <a:rPr lang="en-US" altLang="ko-KR" sz="1400" dirty="0"/>
              <a:t>. </a:t>
            </a:r>
            <a:r>
              <a:rPr lang="ko-KR" altLang="en-US" sz="1400" dirty="0"/>
              <a:t>반면에 커널 스레드는 운영체제에 의해 직접 지원되고 관리된다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Windows,Linux</a:t>
            </a:r>
            <a:r>
              <a:rPr lang="en-US" altLang="ko-KR" sz="1400" dirty="0"/>
              <a:t>, macOS</a:t>
            </a:r>
            <a:r>
              <a:rPr lang="ko-KR" altLang="en-US" sz="1400" dirty="0"/>
              <a:t>를 포함한 거의 모든 현대 운영체제들은 커널 스레드를 지원한다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4E9BDE-F471-4000-93FF-725EC96F0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59" y="3375635"/>
            <a:ext cx="3186282" cy="1927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C11B70-57E3-4417-82AD-4D6C8444592F}"/>
              </a:ext>
            </a:extLst>
          </p:cNvPr>
          <p:cNvSpPr txBox="1"/>
          <p:nvPr/>
        </p:nvSpPr>
        <p:spPr>
          <a:xfrm>
            <a:off x="1327355" y="5460703"/>
            <a:ext cx="9512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그림처럼 궁극적으로 사용자 스레드와 커널 스레드는 어떤 연관 관계가 존재해야 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861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9D0565B-C3F9-449D-9A5E-26B7429A7346}"/>
              </a:ext>
            </a:extLst>
          </p:cNvPr>
          <p:cNvSpPr txBox="1"/>
          <p:nvPr/>
        </p:nvSpPr>
        <p:spPr>
          <a:xfrm>
            <a:off x="1226660" y="1880483"/>
            <a:ext cx="650149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다대일 모델</a:t>
            </a:r>
            <a:endParaRPr lang="en-US" altLang="ko-KR" sz="1600" b="1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다대일 모델은 많은 사용자 수준 스레드를 하나의 커널 스레드로 사상한다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스레드 관리는 사용자 공간의 스레드 라이브러리에 의해 행해진다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효율적이라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한 스레드가 봉쇄형 시스템 콜을 할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전체 프로세스가 봉쇄된다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한 번에 하나의 스레드만이 커널에 접근할 수 있기 때문에 다중 스레드가 다중 코어 시스템에서 병렬로 실행될 수 없다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그린 스레드</a:t>
            </a:r>
            <a:r>
              <a:rPr lang="en-US" altLang="ko-KR" sz="1400" dirty="0"/>
              <a:t>(green thread)</a:t>
            </a:r>
            <a:r>
              <a:rPr lang="ko-KR" altLang="en-US" sz="1400" dirty="0"/>
              <a:t>가 다대일 모델을 사용했는데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이는 </a:t>
            </a:r>
            <a:r>
              <a:rPr lang="en-US" altLang="ko-KR" sz="1400" dirty="0"/>
              <a:t>Solaris </a:t>
            </a:r>
            <a:r>
              <a:rPr lang="ko-KR" altLang="en-US" sz="1400" dirty="0"/>
              <a:t>시스템을 위한 스레드 라이브러리를 말하며 </a:t>
            </a:r>
            <a:r>
              <a:rPr lang="en-US" altLang="ko-KR" sz="1400" dirty="0"/>
              <a:t>Java</a:t>
            </a:r>
            <a:r>
              <a:rPr lang="ko-KR" altLang="en-US" sz="1400" dirty="0"/>
              <a:t>의 초기 버전에서도 채택되었다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다중 처리 코어가 대부분의 컴퓨터 시스템에서 표준이 되었고 다중 처리 코어의 이점을 살릴 수 없기 때문에 이 모델을 사용 중인 시스템은 거의 존재하지 않는다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6C9B39-C31D-4380-9450-DA7E27DD0EF0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4.3 </a:t>
            </a:r>
            <a:r>
              <a:rPr lang="ko-KR" altLang="en-US" dirty="0">
                <a:solidFill>
                  <a:srgbClr val="00B0F0"/>
                </a:solidFill>
              </a:rPr>
              <a:t>다중 스레드 모델</a:t>
            </a:r>
            <a:endParaRPr lang="en-US" altLang="ko-KR" dirty="0">
              <a:solidFill>
                <a:srgbClr val="00B0F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A5C3B8-3BF2-47F1-8F76-66FA5C036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356" y="2181407"/>
            <a:ext cx="3474851" cy="21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0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9D0565B-C3F9-449D-9A5E-26B7429A7346}"/>
              </a:ext>
            </a:extLst>
          </p:cNvPr>
          <p:cNvSpPr txBox="1"/>
          <p:nvPr/>
        </p:nvSpPr>
        <p:spPr>
          <a:xfrm>
            <a:off x="1226659" y="1880483"/>
            <a:ext cx="90997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일대일 모델</a:t>
            </a:r>
            <a:endParaRPr lang="en-US" altLang="ko-KR" sz="1600" b="1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일대일 모델은 각 사용자 스레드를 각각 하나의 커널 스레드로 사상한다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모델은 하나의 스레드가 봉쇄적 시스템 콜을 호출하더라도 다른 스레드가 실행될 수 있기 때문에 다대일 모델보다 더 많은 병렬성을 제공한다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모델은 다중 처리기에서 다중 스레드가 병렬로 수행되는 것을 허용한다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모델의 유일한 단점은 사용자 스레드를 만들려면 해당 커널 스레드를 만들어야 하며 많은 수의 커널 스레드가 시스템 성능에 부담을 줄 수 있다는 것이다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Linux</a:t>
            </a:r>
            <a:r>
              <a:rPr lang="ko-KR" altLang="en-US" sz="1400" dirty="0"/>
              <a:t>는 </a:t>
            </a:r>
            <a:r>
              <a:rPr lang="en-US" altLang="ko-KR" sz="1400" dirty="0"/>
              <a:t>Windows </a:t>
            </a:r>
            <a:r>
              <a:rPr lang="ko-KR" altLang="en-US" sz="1400" dirty="0"/>
              <a:t>운영체제 제품군과 함께 일대일 모델을 구현한다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6C9B39-C31D-4380-9450-DA7E27DD0EF0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4.3 </a:t>
            </a:r>
            <a:r>
              <a:rPr lang="ko-KR" altLang="en-US" dirty="0">
                <a:solidFill>
                  <a:srgbClr val="00B0F0"/>
                </a:solidFill>
              </a:rPr>
              <a:t>다중 스레드 모델</a:t>
            </a:r>
            <a:endParaRPr lang="en-US" altLang="ko-KR" dirty="0">
              <a:solidFill>
                <a:srgbClr val="00B0F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F7F4C5-1F0A-41BF-B5D7-6DC8A05D3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226" y="4378325"/>
            <a:ext cx="3745994" cy="163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68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098" y="46536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9D0565B-C3F9-449D-9A5E-26B7429A7346}"/>
              </a:ext>
            </a:extLst>
          </p:cNvPr>
          <p:cNvSpPr txBox="1"/>
          <p:nvPr/>
        </p:nvSpPr>
        <p:spPr>
          <a:xfrm>
            <a:off x="1226659" y="1880483"/>
            <a:ext cx="953966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다대다 모델</a:t>
            </a:r>
            <a:endParaRPr lang="en-US" altLang="ko-KR" sz="1600" b="1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다대다 모델은 여러 개의 사용자 수준 스레드를 그보다 작은 수</a:t>
            </a:r>
            <a:r>
              <a:rPr lang="en-US" altLang="ko-KR" sz="1400" dirty="0"/>
              <a:t>, </a:t>
            </a:r>
            <a:r>
              <a:rPr lang="ko-KR" altLang="en-US" sz="1400" dirty="0"/>
              <a:t>혹은 같은 수의 커널 스레드로 멀티 </a:t>
            </a:r>
            <a:r>
              <a:rPr lang="ko-KR" altLang="en-US" sz="1400" dirty="0" err="1"/>
              <a:t>플렉스한다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커널 스레드의 수는 응용 프로그램이나 특정 기계에 따라 결정된다</a:t>
            </a:r>
            <a:r>
              <a:rPr lang="en-US" altLang="ko-KR" sz="1400" dirty="0"/>
              <a:t>. (</a:t>
            </a:r>
            <a:r>
              <a:rPr lang="ko-KR" altLang="en-US" sz="1400" dirty="0"/>
              <a:t>응용 프로그램은 </a:t>
            </a:r>
            <a:r>
              <a:rPr lang="en-US" altLang="ko-KR" sz="1400" dirty="0"/>
              <a:t>4</a:t>
            </a:r>
            <a:r>
              <a:rPr lang="ko-KR" altLang="en-US" sz="1400" dirty="0"/>
              <a:t>개의 코어 시스템보다 </a:t>
            </a:r>
            <a:r>
              <a:rPr lang="en-US" altLang="ko-KR" sz="1400" dirty="0"/>
              <a:t>8</a:t>
            </a:r>
            <a:r>
              <a:rPr lang="ko-KR" altLang="en-US" sz="1400" dirty="0"/>
              <a:t>개의 코어 시스템에서 더 많은 커널 스레드를 </a:t>
            </a:r>
            <a:r>
              <a:rPr lang="ko-KR" altLang="en-US" sz="1400" dirty="0" err="1"/>
              <a:t>할당받을</a:t>
            </a:r>
            <a:r>
              <a:rPr lang="ko-KR" altLang="en-US" sz="1400" dirty="0"/>
              <a:t>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다대일 모델은 개발자가 원하는 만큼의 사용자 수준 스레드를 생성하도록 허용하지만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커널은 한 번에 하나의 커널 스레드만 스케줄 할 수 있기 때문에 진정한 병렬 실행을 획득할 수 없다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다대다 모델은 이러한 두 가지의 단점들을 어느 정도 해결했다</a:t>
            </a:r>
            <a:r>
              <a:rPr lang="en-US" altLang="ko-KR" sz="1400" dirty="0"/>
              <a:t>. </a:t>
            </a:r>
            <a:r>
              <a:rPr lang="ko-KR" altLang="en-US" sz="1400" dirty="0"/>
              <a:t>개발자는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필요한 만큼 많은 사용자 수준 스레드를 생성할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상응하는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커널 스레드가 다중처리기에서 병렬로 수행될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스레드가 봉쇄형 시스템 콜을 발생시켰을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커널이 다른 스레드의</a:t>
            </a:r>
            <a:endParaRPr lang="en-US" altLang="ko-KR" sz="1400" dirty="0"/>
          </a:p>
          <a:p>
            <a:r>
              <a:rPr lang="ko-KR" altLang="en-US" sz="1400" dirty="0"/>
              <a:t>    수행을 스케줄 할 수 잇다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6C9B39-C31D-4380-9450-DA7E27DD0EF0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4.3 </a:t>
            </a:r>
            <a:r>
              <a:rPr lang="ko-KR" altLang="en-US" dirty="0">
                <a:solidFill>
                  <a:srgbClr val="00B0F0"/>
                </a:solidFill>
              </a:rPr>
              <a:t>다중 스레드 모델</a:t>
            </a:r>
            <a:endParaRPr lang="en-US" altLang="ko-KR" dirty="0">
              <a:solidFill>
                <a:srgbClr val="00B0F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9EF0A-7275-40B9-A979-EB44DA64D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32" y="3993923"/>
            <a:ext cx="3182643" cy="194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2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624" y="173536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9D0565B-C3F9-449D-9A5E-26B7429A7346}"/>
              </a:ext>
            </a:extLst>
          </p:cNvPr>
          <p:cNvSpPr txBox="1"/>
          <p:nvPr/>
        </p:nvSpPr>
        <p:spPr>
          <a:xfrm>
            <a:off x="1226659" y="1880483"/>
            <a:ext cx="90997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두수준</a:t>
            </a:r>
            <a:r>
              <a:rPr lang="ko-KR" altLang="en-US" sz="1600" b="1" dirty="0"/>
              <a:t> 모델</a:t>
            </a:r>
            <a:endParaRPr lang="en-US" altLang="ko-KR" sz="1600" b="1" dirty="0"/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다대다 모델의 변형은 여전히 많은 사용자 스레드를 적거나 같은 수의 커널 스레드로 </a:t>
            </a:r>
            <a:r>
              <a:rPr lang="ko-KR" altLang="en-US" sz="1400" dirty="0" err="1"/>
              <a:t>멀티플렉스</a:t>
            </a:r>
            <a:r>
              <a:rPr lang="ko-KR" altLang="en-US" sz="1400" dirty="0"/>
              <a:t> 시키지만 또한 한 사용자 스레드가 하나의 커널 스레드에만 연관되는 것을 허용한다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이 변형은 때로 두 수준 모델</a:t>
            </a:r>
            <a:r>
              <a:rPr lang="en-US" altLang="ko-KR" sz="1400" dirty="0"/>
              <a:t>(two-level model)</a:t>
            </a:r>
            <a:r>
              <a:rPr lang="ko-KR" altLang="en-US" sz="1400" dirty="0"/>
              <a:t>이라고 불리며 다대다 모델이 논의된 모델 중 가장 융통성 있는 것으로 보이지만 실제로는 구현하기가 어렵다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또한 대부분의 시스템에서 처리 코어 수가 증가함에 따라 커널 스레드 수를 제한하는 것의 중요성이 줄어들었다</a:t>
            </a:r>
            <a:r>
              <a:rPr lang="en-US" altLang="ko-KR" sz="1400" dirty="0"/>
              <a:t>. </a:t>
            </a:r>
            <a:r>
              <a:rPr lang="ko-KR" altLang="en-US" sz="1400" dirty="0"/>
              <a:t>결과적으로 대부분의 운영체제는 이제 일대일 모델을 사용한다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그러나 일부 현대 병행 라이브러리는 개발자가 태스크를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식별하면 다대다 모델을 사용하여 스레드에 매핑 될 수 있게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6C9B39-C31D-4380-9450-DA7E27DD0EF0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4.3 </a:t>
            </a:r>
            <a:r>
              <a:rPr lang="ko-KR" altLang="en-US" dirty="0">
                <a:solidFill>
                  <a:srgbClr val="00B0F0"/>
                </a:solidFill>
              </a:rPr>
              <a:t>다중 스레드 모델</a:t>
            </a:r>
            <a:endParaRPr lang="en-US" altLang="ko-KR" dirty="0">
              <a:solidFill>
                <a:srgbClr val="00B0F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8A977C-468C-4E57-BFFB-D1CD76455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486" y="3880223"/>
            <a:ext cx="3812013" cy="211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1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B33F865-7086-47B3-8953-66A35121EB59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4.1 </a:t>
            </a:r>
            <a:r>
              <a:rPr lang="ko-KR" altLang="en-US" dirty="0">
                <a:solidFill>
                  <a:srgbClr val="00B0F0"/>
                </a:solidFill>
              </a:rPr>
              <a:t>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AEFCB-3D7D-4DA1-97BA-BA8BA107A512}"/>
              </a:ext>
            </a:extLst>
          </p:cNvPr>
          <p:cNvSpPr txBox="1"/>
          <p:nvPr/>
        </p:nvSpPr>
        <p:spPr>
          <a:xfrm>
            <a:off x="1460090" y="1680428"/>
            <a:ext cx="87457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스레드란</a:t>
            </a:r>
            <a:r>
              <a:rPr lang="en-US" altLang="ko-KR" sz="1600" b="1" dirty="0"/>
              <a:t>? </a:t>
            </a:r>
          </a:p>
          <a:p>
            <a:endParaRPr lang="en-US" altLang="ko-KR" sz="1600" b="1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스레드는 </a:t>
            </a:r>
            <a:r>
              <a:rPr lang="en-US" altLang="ko-KR" sz="1400" dirty="0"/>
              <a:t>CPU </a:t>
            </a:r>
            <a:r>
              <a:rPr lang="ko-KR" altLang="en-US" sz="1400" dirty="0"/>
              <a:t>이용의 기본 단위이다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스레드는 스레드 </a:t>
            </a:r>
            <a:r>
              <a:rPr lang="en-US" altLang="ko-KR" sz="1400" dirty="0"/>
              <a:t>ID, </a:t>
            </a:r>
            <a:r>
              <a:rPr lang="ko-KR" altLang="en-US" sz="1400" dirty="0"/>
              <a:t>프로그램 카운터</a:t>
            </a:r>
            <a:r>
              <a:rPr lang="en-US" altLang="ko-KR" sz="1400" dirty="0"/>
              <a:t>(PC), </a:t>
            </a:r>
            <a:r>
              <a:rPr lang="ko-KR" altLang="en-US" sz="1400" dirty="0"/>
              <a:t>레지스터 집합</a:t>
            </a:r>
            <a:r>
              <a:rPr lang="en-US" altLang="ko-KR" sz="1400" dirty="0"/>
              <a:t>, </a:t>
            </a:r>
            <a:r>
              <a:rPr lang="ko-KR" altLang="en-US" sz="1400" dirty="0"/>
              <a:t>그리고 스택으로 구성된다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스레드는 같은 프로세스에 속한 다른 스레드와 코드 </a:t>
            </a:r>
            <a:r>
              <a:rPr lang="en-US" altLang="ko-KR" sz="1400" dirty="0"/>
              <a:t>,</a:t>
            </a:r>
            <a:r>
              <a:rPr lang="ko-KR" altLang="en-US" sz="1400" dirty="0"/>
              <a:t>데이터 섹션</a:t>
            </a:r>
            <a:r>
              <a:rPr lang="en-US" altLang="ko-KR" sz="1400" dirty="0"/>
              <a:t>, </a:t>
            </a:r>
            <a:r>
              <a:rPr lang="ko-KR" altLang="en-US" sz="1400" dirty="0"/>
              <a:t>그리고 열린 파일이나 신호와 같은 운영체제 자원들을 공유한다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DCC9C707-0EA8-4507-9A8D-516A3A710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3092222"/>
            <a:ext cx="5383162" cy="29705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FAFEC3-DBFA-470D-BFE8-5CE94034BFB2}"/>
              </a:ext>
            </a:extLst>
          </p:cNvPr>
          <p:cNvSpPr txBox="1"/>
          <p:nvPr/>
        </p:nvSpPr>
        <p:spPr>
          <a:xfrm>
            <a:off x="7079226" y="3908936"/>
            <a:ext cx="3805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전통적인 프로세스는 하나의 제어 스레드를 가지고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만일 </a:t>
            </a:r>
            <a:r>
              <a:rPr lang="ko-KR" altLang="en-US" sz="1400" dirty="0" err="1"/>
              <a:t>프로ㅓ세스가</a:t>
            </a:r>
            <a:r>
              <a:rPr lang="ko-KR" altLang="en-US" sz="1400" dirty="0"/>
              <a:t> 다수의 제어 스레드를 가진다면</a:t>
            </a:r>
            <a:r>
              <a:rPr lang="en-US" altLang="ko-KR" sz="1400" dirty="0"/>
              <a:t>, </a:t>
            </a:r>
            <a:r>
              <a:rPr lang="ko-KR" altLang="en-US" sz="1400" dirty="0"/>
              <a:t>프로세는 동시에 하나 이상의 작업을 수행할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072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393" y="246576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39854F0-9C90-40E8-ACFE-D7D3D934D10C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4.4 </a:t>
            </a:r>
            <a:r>
              <a:rPr lang="ko-KR" altLang="en-US" dirty="0">
                <a:solidFill>
                  <a:srgbClr val="00B0F0"/>
                </a:solidFill>
              </a:rPr>
              <a:t>스레드 라이브러리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C7B0EE-5BAA-4A61-BA6B-BA3A6FB9E644}"/>
              </a:ext>
            </a:extLst>
          </p:cNvPr>
          <p:cNvSpPr txBox="1"/>
          <p:nvPr/>
        </p:nvSpPr>
        <p:spPr>
          <a:xfrm>
            <a:off x="1226659" y="1880483"/>
            <a:ext cx="90997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스레드 라이브러리</a:t>
            </a:r>
            <a:r>
              <a:rPr lang="ko-KR" altLang="en-US" sz="1600" dirty="0"/>
              <a:t>는 프로그래머에게 스레드를 생성하고 관리하기 위한 </a:t>
            </a:r>
            <a:r>
              <a:rPr lang="en-US" altLang="ko-KR" sz="1600" dirty="0"/>
              <a:t>API</a:t>
            </a:r>
            <a:r>
              <a:rPr lang="ko-KR" altLang="en-US" sz="1600" dirty="0"/>
              <a:t>를 제공한다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스레드 라이브러리를 구현하는 데에는 두 가지 방법이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첫 번째 방법은 커널의 지원 없이 완전히 사용자 공간에서만 라이브러리를 제공하는 것이다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라이브러리를 모든 코드와 자료구조는 사용자 공간에 존재하고 라이브러리 함수를 호출하는 것은 시</a:t>
            </a:r>
            <a:r>
              <a:rPr lang="en-US" altLang="ko-KR" sz="1400" dirty="0"/>
              <a:t>	</a:t>
            </a:r>
            <a:r>
              <a:rPr lang="ko-KR" altLang="en-US" sz="1400" dirty="0" err="1"/>
              <a:t>스템</a:t>
            </a:r>
            <a:r>
              <a:rPr lang="ko-KR" altLang="en-US" sz="1400" dirty="0"/>
              <a:t> 콜이 아니라 사용자 공간의 지역 함수를 호출하게 된다는 것을 의미한다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두 번째 방법은 운영체제에 의해 지원되는 커널 수준 라이브러리를 구현하는 것이다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/>
              <a:t>	 </a:t>
            </a:r>
            <a:r>
              <a:rPr lang="ko-KR" altLang="en-US" sz="1400" dirty="0"/>
              <a:t>이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라이브러리를 위한 자료구조는 커널 공간에 존재하고 라이브러리 </a:t>
            </a:r>
            <a:r>
              <a:rPr lang="en-US" altLang="ko-KR" sz="1400" dirty="0"/>
              <a:t>API</a:t>
            </a:r>
            <a:r>
              <a:rPr lang="ko-KR" altLang="en-US" sz="1400" dirty="0"/>
              <a:t>를 호출하는 것은 커</a:t>
            </a:r>
            <a:r>
              <a:rPr lang="en-US" altLang="ko-KR" sz="1400" dirty="0"/>
              <a:t>	</a:t>
            </a:r>
            <a:r>
              <a:rPr lang="ko-KR" altLang="en-US" sz="1400" dirty="0"/>
              <a:t>널 시스템 콜을 부르는 결과를 낳는다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4285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393" y="233697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C21A494-320C-4E88-9CF5-61074C53B00D}"/>
              </a:ext>
            </a:extLst>
          </p:cNvPr>
          <p:cNvSpPr txBox="1"/>
          <p:nvPr/>
        </p:nvSpPr>
        <p:spPr>
          <a:xfrm>
            <a:off x="1226659" y="1880483"/>
            <a:ext cx="909975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현재 주로 사용되는 라이브러리 종류</a:t>
            </a:r>
            <a:endParaRPr lang="en-US" altLang="ko-KR" sz="1600" b="1" dirty="0"/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POSIX </a:t>
            </a:r>
            <a:r>
              <a:rPr lang="en-US" altLang="ko-KR" sz="1600" b="1" dirty="0" err="1"/>
              <a:t>Pthreads</a:t>
            </a:r>
            <a:endParaRPr lang="en-US" altLang="ko-KR" sz="1600" b="1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사용자 또는 커널 수준 라이브러리로서 제공될 수 있다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Windows Thread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Windows </a:t>
            </a:r>
            <a:r>
              <a:rPr lang="ko-KR" altLang="en-US" sz="1600" dirty="0"/>
              <a:t>시스템에서 사용 가능한 커널 수준 라이브러리이다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b="1" dirty="0"/>
              <a:t>Java Thread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Java</a:t>
            </a:r>
            <a:r>
              <a:rPr lang="ko-KR" altLang="en-US" sz="1600" dirty="0"/>
              <a:t> 프로그램에서 직접 스레드 생성과 관리를 가능하게 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호스트 시스템에서 사용 가능한 스레드 라이브러리를 이용하여 구현된다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600" dirty="0"/>
          </a:p>
          <a:p>
            <a:pPr lvl="1"/>
            <a:endParaRPr lang="en-US" altLang="ko-KR" sz="1400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sz="1400" dirty="0"/>
              <a:t>POSIX</a:t>
            </a:r>
            <a:r>
              <a:rPr lang="ko-KR" altLang="en-US" sz="1400" dirty="0"/>
              <a:t>와 </a:t>
            </a:r>
            <a:r>
              <a:rPr lang="en-US" altLang="ko-KR" sz="1400" dirty="0"/>
              <a:t>Windows </a:t>
            </a:r>
            <a:r>
              <a:rPr lang="ko-KR" altLang="en-US" sz="1400" dirty="0"/>
              <a:t>스레드의 경우 전역 변수로 선언된 데이터</a:t>
            </a:r>
            <a:r>
              <a:rPr lang="en-US" altLang="ko-KR" sz="1400" dirty="0"/>
              <a:t>, </a:t>
            </a:r>
            <a:r>
              <a:rPr lang="ko-KR" altLang="en-US" sz="1400" dirty="0"/>
              <a:t>즉 함수 외부에 선언된 데이터는 같은 프로세스에 속한 모든 스레드가 공유한다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400" dirty="0"/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altLang="ko-KR" sz="1400" dirty="0"/>
              <a:t>Java</a:t>
            </a:r>
            <a:r>
              <a:rPr lang="ko-KR" altLang="en-US" sz="1400" dirty="0"/>
              <a:t>는 상응하는 전역 데이터 </a:t>
            </a:r>
            <a:r>
              <a:rPr lang="ko-KR" altLang="en-US" sz="1400" dirty="0" err="1"/>
              <a:t>엑세스라는</a:t>
            </a:r>
            <a:r>
              <a:rPr lang="ko-KR" altLang="en-US" sz="1400" dirty="0"/>
              <a:t> 개념이 없기 때문에 공유 데이터에 대한 접근이 스레드 사이에 명시적으로 조율되어야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6715C-FD9A-4D7C-ABF0-51E60A510063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4.4 </a:t>
            </a:r>
            <a:r>
              <a:rPr lang="ko-KR" altLang="en-US" dirty="0">
                <a:solidFill>
                  <a:srgbClr val="00B0F0"/>
                </a:solidFill>
              </a:rPr>
              <a:t>스레드 라이브러리</a:t>
            </a:r>
            <a:endParaRPr lang="en-US" altLang="ko-K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26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8E2746A-2B2A-4C2D-AE0D-082AC265AC9C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4.4 </a:t>
            </a:r>
            <a:r>
              <a:rPr lang="ko-KR" altLang="en-US" dirty="0">
                <a:solidFill>
                  <a:srgbClr val="00B0F0"/>
                </a:solidFill>
              </a:rPr>
              <a:t>스레드 라이브러리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0541E-D367-4A07-9E55-75B684C47849}"/>
              </a:ext>
            </a:extLst>
          </p:cNvPr>
          <p:cNvSpPr txBox="1"/>
          <p:nvPr/>
        </p:nvSpPr>
        <p:spPr>
          <a:xfrm>
            <a:off x="1226659" y="1880483"/>
            <a:ext cx="9099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앞의 세 가지 스레드 라이브러리를 활용한 기본적인 스레드 생성 설명을 위한 예제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653A7A9-0B75-4D04-A094-AFC0A3D7F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59" y="2711480"/>
            <a:ext cx="1845398" cy="1107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F0733F-CCAF-48BF-A825-5897F13616CF}"/>
              </a:ext>
            </a:extLst>
          </p:cNvPr>
          <p:cNvSpPr txBox="1"/>
          <p:nvPr/>
        </p:nvSpPr>
        <p:spPr>
          <a:xfrm>
            <a:off x="1226659" y="3973945"/>
            <a:ext cx="8955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스레드에서 음이 아닌 정수의 합을 구하는 다중 스레드 프로그램을 설계한다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예를 들어 </a:t>
            </a:r>
            <a:r>
              <a:rPr lang="en-US" altLang="ko-KR" sz="1600" dirty="0"/>
              <a:t>N</a:t>
            </a:r>
            <a:r>
              <a:rPr lang="ko-KR" altLang="en-US" sz="1600" dirty="0"/>
              <a:t>이 </a:t>
            </a:r>
            <a:r>
              <a:rPr lang="en-US" altLang="ko-KR" sz="1600" dirty="0"/>
              <a:t>5</a:t>
            </a:r>
            <a:r>
              <a:rPr lang="ko-KR" altLang="en-US" sz="1600" dirty="0"/>
              <a:t>라면 이 함수는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5</a:t>
            </a:r>
            <a:r>
              <a:rPr lang="ko-KR" altLang="en-US" sz="1600" dirty="0"/>
              <a:t>까지의 합인 </a:t>
            </a:r>
            <a:r>
              <a:rPr lang="en-US" altLang="ko-KR" sz="1600" dirty="0"/>
              <a:t>15</a:t>
            </a:r>
            <a:r>
              <a:rPr lang="ko-KR" altLang="en-US" sz="1600" dirty="0"/>
              <a:t>를 뜻한다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각 세 프로그램은 명령어 라인으로 입력된 상한 값을 가지고 실행된다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 사용자가 </a:t>
            </a:r>
            <a:r>
              <a:rPr lang="en-US" altLang="ko-KR" sz="1600" dirty="0"/>
              <a:t>8</a:t>
            </a:r>
            <a:r>
              <a:rPr lang="ko-KR" altLang="en-US" sz="1600" dirty="0"/>
              <a:t>을 입력했다면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8</a:t>
            </a:r>
            <a:r>
              <a:rPr lang="ko-KR" altLang="en-US" sz="1600" dirty="0"/>
              <a:t>까지의 정수의 합이 출력된다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5544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392" y="233697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DFCA071-F049-4119-BDAF-C4210152FBA6}"/>
              </a:ext>
            </a:extLst>
          </p:cNvPr>
          <p:cNvSpPr txBox="1"/>
          <p:nvPr/>
        </p:nvSpPr>
        <p:spPr>
          <a:xfrm>
            <a:off x="1226659" y="1880483"/>
            <a:ext cx="90997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들어가기 전에 다수의 스레드를 생성하는 비동기 </a:t>
            </a:r>
            <a:r>
              <a:rPr lang="ko-KR" altLang="en-US" sz="1600" b="1" dirty="0" err="1"/>
              <a:t>스레딩과</a:t>
            </a:r>
            <a:r>
              <a:rPr lang="ko-KR" altLang="en-US" sz="1600" b="1" dirty="0"/>
              <a:t> 동기 </a:t>
            </a:r>
            <a:r>
              <a:rPr lang="ko-KR" altLang="en-US" sz="1600" b="1" dirty="0" err="1"/>
              <a:t>스레딩의</a:t>
            </a:r>
            <a:r>
              <a:rPr lang="ko-KR" altLang="en-US" sz="1600" b="1" dirty="0"/>
              <a:t> 두 가지 일반적인 전략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비동기 </a:t>
            </a:r>
            <a:r>
              <a:rPr lang="ko-KR" altLang="en-US" sz="1600" b="1" dirty="0" err="1"/>
              <a:t>스레딩</a:t>
            </a:r>
            <a:r>
              <a:rPr lang="ko-KR" altLang="en-US" sz="1600" dirty="0" err="1"/>
              <a:t>은</a:t>
            </a:r>
            <a:r>
              <a:rPr lang="ko-KR" altLang="en-US" sz="1600" dirty="0"/>
              <a:t> 부모가 자식 스레드를 생성한 후 부모는 자신의 실행을 재개하여 부모와 자식 스레드가 서로 </a:t>
            </a:r>
            <a:r>
              <a:rPr lang="ko-KR" altLang="en-US" sz="1600" b="1" dirty="0"/>
              <a:t>독립</a:t>
            </a:r>
            <a:r>
              <a:rPr lang="ko-KR" altLang="en-US" sz="1600" dirty="0"/>
              <a:t>적으로 병행하게 실행된다</a:t>
            </a:r>
            <a:r>
              <a:rPr lang="en-US" altLang="ko-KR" sz="1600" dirty="0"/>
              <a:t>. </a:t>
            </a:r>
            <a:r>
              <a:rPr lang="ko-KR" altLang="en-US" sz="1600" dirty="0"/>
              <a:t>스레드가 독립적이기 때문에 스레드 사이의 데이터 공유는 거의 없다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동기 </a:t>
            </a:r>
            <a:r>
              <a:rPr lang="ko-KR" altLang="en-US" sz="1600" b="1" dirty="0" err="1"/>
              <a:t>스레딩</a:t>
            </a:r>
            <a:r>
              <a:rPr lang="ko-KR" altLang="en-US" sz="1600" dirty="0" err="1"/>
              <a:t>은</a:t>
            </a:r>
            <a:r>
              <a:rPr lang="ko-KR" altLang="en-US" sz="1600" dirty="0"/>
              <a:t> 부모 스레드가 하나 이상의 자식 스레드를 생성하고 </a:t>
            </a:r>
            <a:r>
              <a:rPr lang="ko-KR" altLang="en-US" sz="1600" b="1" dirty="0"/>
              <a:t>자식 스레드 모두 종료할 때까지 기다렸다가 자신의 실행을 재개하는 방식</a:t>
            </a:r>
            <a:r>
              <a:rPr lang="ko-KR" altLang="en-US" sz="1600" dirty="0"/>
              <a:t>을 말한다</a:t>
            </a:r>
            <a:r>
              <a:rPr lang="en-US" altLang="ko-KR" sz="1600" dirty="0"/>
              <a:t>. </a:t>
            </a:r>
            <a:r>
              <a:rPr lang="ko-KR" altLang="en-US" sz="1600" dirty="0"/>
              <a:t>부모 스레드는 오직 모든 자식 스레드가 조인한 </a:t>
            </a:r>
            <a:r>
              <a:rPr lang="ko-KR" altLang="en-US" sz="1600" dirty="0" err="1"/>
              <a:t>후에야</a:t>
            </a:r>
            <a:r>
              <a:rPr lang="ko-KR" altLang="en-US" sz="1600" dirty="0"/>
              <a:t> 실행을 재개할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통상 동기 </a:t>
            </a:r>
            <a:r>
              <a:rPr lang="ko-KR" altLang="en-US" sz="1600" dirty="0" err="1"/>
              <a:t>스레딩은</a:t>
            </a:r>
            <a:r>
              <a:rPr lang="ko-KR" altLang="en-US" sz="1600" dirty="0"/>
              <a:t> 스레드 사이의 상당한 양의 데이터 </a:t>
            </a:r>
            <a:r>
              <a:rPr lang="ko-KR" altLang="en-US" sz="1600" dirty="0" err="1"/>
              <a:t>공류를</a:t>
            </a:r>
            <a:r>
              <a:rPr lang="ko-KR" altLang="en-US" sz="1600" dirty="0"/>
              <a:t> 수반한다</a:t>
            </a:r>
            <a:r>
              <a:rPr lang="en-US" altLang="ko-KR" sz="1600" dirty="0"/>
              <a:t>.</a:t>
            </a:r>
          </a:p>
          <a:p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BC59F-4FC4-4860-BD00-8808E6AE68E0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4.4 </a:t>
            </a:r>
            <a:r>
              <a:rPr lang="ko-KR" altLang="en-US" dirty="0">
                <a:solidFill>
                  <a:srgbClr val="00B0F0"/>
                </a:solidFill>
              </a:rPr>
              <a:t>스레드 라이브러리</a:t>
            </a:r>
            <a:endParaRPr lang="en-US" altLang="ko-K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25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240D91D-CE63-48B4-B47F-39F49663E67B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4.4 </a:t>
            </a:r>
            <a:r>
              <a:rPr lang="ko-KR" altLang="en-US" dirty="0">
                <a:solidFill>
                  <a:srgbClr val="00B0F0"/>
                </a:solidFill>
              </a:rPr>
              <a:t>스레드 라이브러리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A6C38D-84DC-4FFE-8FD1-7F7BC2974A11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Pthreads</a:t>
            </a:r>
            <a:endParaRPr lang="en-US" altLang="ko-K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4BF04-2A29-4FBF-B464-BF6F1FF3984C}"/>
              </a:ext>
            </a:extLst>
          </p:cNvPr>
          <p:cNvSpPr txBox="1"/>
          <p:nvPr/>
        </p:nvSpPr>
        <p:spPr>
          <a:xfrm>
            <a:off x="1393721" y="1873008"/>
            <a:ext cx="9099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err="1"/>
              <a:t>Pthreads</a:t>
            </a:r>
            <a:r>
              <a:rPr lang="ko-KR" altLang="en-US" sz="1600" dirty="0"/>
              <a:t>는 </a:t>
            </a:r>
            <a:r>
              <a:rPr lang="en-US" altLang="ko-KR" sz="1600" dirty="0"/>
              <a:t>POSIX</a:t>
            </a:r>
            <a:r>
              <a:rPr lang="ko-KR" altLang="en-US" sz="1600" dirty="0"/>
              <a:t>가 스레드 생성과 동기화를 위해 제정한 표준 </a:t>
            </a:r>
            <a:r>
              <a:rPr lang="en-US" altLang="ko-KR" sz="1600" dirty="0"/>
              <a:t>API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Linux</a:t>
            </a:r>
            <a:r>
              <a:rPr lang="ko-KR" altLang="en-US" sz="1600" dirty="0"/>
              <a:t>와 </a:t>
            </a:r>
            <a:r>
              <a:rPr lang="en-US" altLang="ko-KR" sz="1600" dirty="0"/>
              <a:t>macOS</a:t>
            </a:r>
            <a:r>
              <a:rPr lang="ko-KR" altLang="en-US" sz="1600" dirty="0"/>
              <a:t>를 포함한 많은 시스템이 </a:t>
            </a:r>
            <a:r>
              <a:rPr lang="en-US" altLang="ko-KR" sz="1600" dirty="0" err="1"/>
              <a:t>Pthreads</a:t>
            </a:r>
            <a:r>
              <a:rPr lang="en-US" altLang="ko-KR" sz="1600" dirty="0"/>
              <a:t> </a:t>
            </a:r>
            <a:r>
              <a:rPr lang="ko-KR" altLang="en-US" sz="1600" dirty="0"/>
              <a:t>명세를 구현하고 있다</a:t>
            </a:r>
            <a:r>
              <a:rPr lang="en-US" altLang="ko-KR" sz="1600" dirty="0"/>
              <a:t>. Windows</a:t>
            </a:r>
            <a:r>
              <a:rPr lang="ko-KR" altLang="en-US" sz="1600" dirty="0"/>
              <a:t>는 자체적으로 </a:t>
            </a:r>
            <a:r>
              <a:rPr lang="en-US" altLang="ko-KR" sz="1600" dirty="0" err="1"/>
              <a:t>Pthreads</a:t>
            </a:r>
            <a:r>
              <a:rPr lang="ko-KR" altLang="en-US" sz="1600" dirty="0"/>
              <a:t>를 지원하지 않더라도 타사가 구현한 버전을 구할 수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70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392" y="233697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240D91D-CE63-48B4-B47F-39F49663E67B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4.4 </a:t>
            </a:r>
            <a:r>
              <a:rPr lang="ko-KR" altLang="en-US" dirty="0">
                <a:solidFill>
                  <a:srgbClr val="00B0F0"/>
                </a:solidFill>
              </a:rPr>
              <a:t>스레드 라이브러리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6FF93-074B-4876-8ED5-591A8D4CC07C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Pthreads</a:t>
            </a:r>
            <a:endParaRPr lang="en-US" altLang="ko-KR" sz="16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CD8B4AA-7363-4524-8620-287BE7A58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22" y="1973072"/>
            <a:ext cx="3455462" cy="4096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C525A-96B7-45FB-8001-BCDC30D668AA}"/>
              </a:ext>
            </a:extLst>
          </p:cNvPr>
          <p:cNvSpPr txBox="1"/>
          <p:nvPr/>
        </p:nvSpPr>
        <p:spPr>
          <a:xfrm>
            <a:off x="5593277" y="1447753"/>
            <a:ext cx="530024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별도의 스레드에서 음이 아닌 정수의 합을 구하는 다중 스레드 프로그램을 제작하기 위한 기본적인 </a:t>
            </a:r>
            <a:r>
              <a:rPr lang="en-US" altLang="ko-KR" sz="1400" dirty="0" err="1"/>
              <a:t>Pthreads</a:t>
            </a:r>
            <a:r>
              <a:rPr lang="en-US" altLang="ko-KR" sz="1400" dirty="0"/>
              <a:t> API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프로그램이 시작하면 하나의 제어 스레드가 </a:t>
            </a:r>
            <a:r>
              <a:rPr lang="en-US" altLang="ko-KR" sz="1400" dirty="0"/>
              <a:t>main()</a:t>
            </a:r>
            <a:r>
              <a:rPr lang="ko-KR" altLang="en-US" sz="1400" dirty="0"/>
              <a:t> 함수에서 시작됨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약간의 초기화 후에 </a:t>
            </a:r>
            <a:r>
              <a:rPr lang="en-US" altLang="ko-KR" sz="1400" dirty="0"/>
              <a:t>main()</a:t>
            </a:r>
            <a:r>
              <a:rPr lang="ko-KR" altLang="en-US" sz="1400" dirty="0"/>
              <a:t>은 </a:t>
            </a:r>
            <a:r>
              <a:rPr lang="en-US" altLang="ko-KR" sz="1400" dirty="0"/>
              <a:t>runner() </a:t>
            </a:r>
            <a:r>
              <a:rPr lang="ko-KR" altLang="en-US" sz="1400" dirty="0"/>
              <a:t>함수에서 실행을 시작하는 두 번째 스레드를 생성함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Pthredad_t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tid</a:t>
            </a:r>
            <a:r>
              <a:rPr lang="en-US" altLang="ko-KR" sz="1400" dirty="0"/>
              <a:t> </a:t>
            </a:r>
            <a:r>
              <a:rPr lang="ko-KR" altLang="en-US" sz="1400" dirty="0"/>
              <a:t>문장은 우리가 생성할 스레드를 위한 식별자를 선언한다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Pthreads_attr_t</a:t>
            </a:r>
            <a:r>
              <a:rPr lang="ko-KR" altLang="en-US" sz="1400" dirty="0"/>
              <a:t> </a:t>
            </a:r>
            <a:r>
              <a:rPr lang="en-US" altLang="ko-KR" sz="1400" dirty="0" err="1"/>
              <a:t>attr</a:t>
            </a:r>
            <a:r>
              <a:rPr lang="ko-KR" altLang="en-US" sz="1400" dirty="0"/>
              <a:t> 선언은 스레드 속성을 나타낸다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별도의 스레드는 </a:t>
            </a:r>
            <a:r>
              <a:rPr lang="en-US" altLang="ko-KR" sz="1400" dirty="0" err="1"/>
              <a:t>pthread_create</a:t>
            </a:r>
            <a:r>
              <a:rPr lang="en-US" altLang="ko-KR" sz="1400" dirty="0"/>
              <a:t>()</a:t>
            </a:r>
            <a:r>
              <a:rPr lang="ko-KR" altLang="en-US" sz="1400" dirty="0"/>
              <a:t>을 이용하여 생성한다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시점에서 프로그램은 </a:t>
            </a:r>
            <a:r>
              <a:rPr lang="en-US" altLang="ko-KR" sz="1400" dirty="0"/>
              <a:t>main()</a:t>
            </a:r>
            <a:r>
              <a:rPr lang="ko-KR" altLang="en-US" sz="1400" dirty="0"/>
              <a:t>함수의 최초 스레드와 </a:t>
            </a:r>
            <a:r>
              <a:rPr lang="en-US" altLang="ko-KR" sz="1400" dirty="0"/>
              <a:t>runner()</a:t>
            </a:r>
            <a:r>
              <a:rPr lang="ko-KR" altLang="en-US" sz="1400" dirty="0"/>
              <a:t>함수에서 합을 계산하는 합 스레드의 두 개 스레드를 가지게 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프로그램은 스레드 생성</a:t>
            </a:r>
            <a:r>
              <a:rPr lang="en-US" altLang="ko-KR" sz="1400" dirty="0"/>
              <a:t>/</a:t>
            </a:r>
            <a:r>
              <a:rPr lang="ko-KR" altLang="en-US" sz="1400" dirty="0"/>
              <a:t>조인 전략을 사용한다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7741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240D91D-CE63-48B4-B47F-39F49663E67B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4.4 </a:t>
            </a:r>
            <a:r>
              <a:rPr lang="ko-KR" altLang="en-US" dirty="0">
                <a:solidFill>
                  <a:srgbClr val="00B0F0"/>
                </a:solidFill>
              </a:rPr>
              <a:t>스레드 라이브러리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6FF93-074B-4876-8ED5-591A8D4CC07C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Pthreads</a:t>
            </a:r>
            <a:endParaRPr lang="en-US" altLang="ko-KR" sz="16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CD8B4AA-7363-4524-8620-287BE7A58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22" y="1992584"/>
            <a:ext cx="3439005" cy="4077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C525A-96B7-45FB-8001-BCDC30D668AA}"/>
              </a:ext>
            </a:extLst>
          </p:cNvPr>
          <p:cNvSpPr txBox="1"/>
          <p:nvPr/>
        </p:nvSpPr>
        <p:spPr>
          <a:xfrm>
            <a:off x="5593277" y="1447753"/>
            <a:ext cx="53002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이 전략에 따라 합산 스레드를 생성한 후에 </a:t>
            </a:r>
            <a:r>
              <a:rPr lang="en-US" altLang="ko-KR" sz="1400" dirty="0" err="1"/>
              <a:t>pthread_join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호출하여 합산 스레드가 종료하기를 부모 스레드는 기다린다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합산 스레드가 복귀하면 부모 스레드는 공유 데이터 </a:t>
            </a:r>
            <a:r>
              <a:rPr lang="en-US" altLang="ko-KR" sz="1400" dirty="0"/>
              <a:t>sum</a:t>
            </a:r>
            <a:r>
              <a:rPr lang="ko-KR" altLang="en-US" sz="1400" dirty="0"/>
              <a:t>의 값을 호출한다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예제 프로그램은 단지 하나의 </a:t>
            </a:r>
            <a:r>
              <a:rPr lang="ko-KR" altLang="en-US" sz="1400" dirty="0" err="1"/>
              <a:t>스레드만을</a:t>
            </a:r>
            <a:r>
              <a:rPr lang="ko-KR" altLang="en-US" sz="1400" dirty="0"/>
              <a:t> 생성하고</a:t>
            </a:r>
            <a:r>
              <a:rPr lang="en-US" altLang="ko-KR" sz="1400" dirty="0" err="1"/>
              <a:t>Pthread_join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사용하여 여러 개의 스레드를 기다리는 간단한 방법은 </a:t>
            </a:r>
            <a:r>
              <a:rPr lang="en-US" altLang="ko-KR" sz="1400" dirty="0"/>
              <a:t>for </a:t>
            </a:r>
            <a:r>
              <a:rPr lang="ko-KR" altLang="en-US" sz="1400" dirty="0"/>
              <a:t>반복문으로 둘러싸는 것이다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(10</a:t>
            </a:r>
            <a:r>
              <a:rPr lang="ko-KR" altLang="en-US" sz="1400" dirty="0"/>
              <a:t>개의 스레드를 기다려야 한다면</a:t>
            </a:r>
            <a:r>
              <a:rPr lang="en-US" altLang="ko-KR" sz="1400" dirty="0"/>
              <a:t>?)</a:t>
            </a:r>
            <a:endParaRPr lang="ko-KR" altLang="en-US" sz="1400" dirty="0"/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2760C96-6AB1-4CA7-AFAA-238CD764D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407" y="4189780"/>
            <a:ext cx="4777988" cy="141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33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240D91D-CE63-48B4-B47F-39F49663E67B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4.4 </a:t>
            </a:r>
            <a:r>
              <a:rPr lang="ko-KR" altLang="en-US" dirty="0">
                <a:solidFill>
                  <a:srgbClr val="00B0F0"/>
                </a:solidFill>
              </a:rPr>
              <a:t>스레드 라이브러리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E188D3-7056-478E-8B20-B124ED60B454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Windows</a:t>
            </a:r>
            <a:r>
              <a:rPr lang="ko-KR" altLang="en-US" sz="1600" b="1" dirty="0"/>
              <a:t> 스레드</a:t>
            </a:r>
            <a:endParaRPr lang="en-US" altLang="ko-KR" sz="16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77D1D4B-8D41-4422-9E68-923DE68B7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22" y="1841728"/>
            <a:ext cx="3193268" cy="41871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C7426C-26C8-458D-B22D-E4149ED45B7C}"/>
              </a:ext>
            </a:extLst>
          </p:cNvPr>
          <p:cNvSpPr txBox="1"/>
          <p:nvPr/>
        </p:nvSpPr>
        <p:spPr>
          <a:xfrm>
            <a:off x="5593277" y="1447753"/>
            <a:ext cx="53002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Pthreads</a:t>
            </a:r>
            <a:r>
              <a:rPr lang="en-US" altLang="ko-KR" sz="1400" dirty="0"/>
              <a:t> </a:t>
            </a:r>
            <a:r>
              <a:rPr lang="ko-KR" altLang="en-US" sz="1400" dirty="0"/>
              <a:t>기법과 유사하다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스레드가 공유하는 데이터 </a:t>
            </a:r>
            <a:r>
              <a:rPr lang="en-US" altLang="ko-KR" sz="1400" dirty="0"/>
              <a:t>Sum</a:t>
            </a:r>
            <a:r>
              <a:rPr lang="ko-KR" altLang="en-US" sz="1400" dirty="0"/>
              <a:t>은 전역 변수로 선언한다</a:t>
            </a:r>
            <a:r>
              <a:rPr lang="en-US" altLang="ko-KR" sz="1400" dirty="0"/>
              <a:t>. (DWORD à </a:t>
            </a:r>
            <a:r>
              <a:rPr lang="ko-KR" altLang="en-US" sz="1400" dirty="0"/>
              <a:t>부호가 없는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정수형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Summation() </a:t>
            </a:r>
            <a:r>
              <a:rPr lang="ko-KR" altLang="en-US" sz="1400" dirty="0"/>
              <a:t>함수 정의는</a:t>
            </a:r>
            <a:r>
              <a:rPr lang="en-US" altLang="ko-KR" sz="1400" dirty="0"/>
              <a:t> void </a:t>
            </a:r>
            <a:r>
              <a:rPr lang="ko-KR" altLang="en-US" sz="1400" dirty="0"/>
              <a:t>형을 가리키는 포인터 변수를 인자로 전달 받는다</a:t>
            </a:r>
            <a:r>
              <a:rPr lang="en-US" altLang="ko-KR" sz="1400" dirty="0"/>
              <a:t>. (</a:t>
            </a:r>
            <a:r>
              <a:rPr lang="ko-KR" altLang="en-US" sz="1400" dirty="0"/>
              <a:t>해당 데이터형을 </a:t>
            </a:r>
            <a:r>
              <a:rPr lang="en-US" altLang="ko-KR" sz="1400" dirty="0"/>
              <a:t>Windows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LPVOID</a:t>
            </a:r>
            <a:r>
              <a:rPr lang="ko-KR" altLang="en-US" sz="1400" dirty="0"/>
              <a:t>로 정의</a:t>
            </a:r>
            <a:r>
              <a:rPr lang="en-US" altLang="ko-KR" sz="1400" dirty="0"/>
              <a:t>, </a:t>
            </a:r>
            <a:r>
              <a:rPr lang="ko-KR" altLang="en-US" sz="1400" dirty="0"/>
              <a:t>이 함수를 실행하는 스레드는 </a:t>
            </a:r>
            <a:r>
              <a:rPr lang="en-US" altLang="ko-KR" sz="1400" dirty="0"/>
              <a:t>0</a:t>
            </a:r>
            <a:r>
              <a:rPr lang="ko-KR" altLang="en-US" sz="1400" dirty="0"/>
              <a:t>부터 </a:t>
            </a:r>
            <a:r>
              <a:rPr lang="en-US" altLang="ko-KR" sz="1400" dirty="0"/>
              <a:t>Summation() </a:t>
            </a:r>
            <a:r>
              <a:rPr lang="ko-KR" altLang="en-US" sz="1400" dirty="0"/>
              <a:t>함수에 전달된 매개변수까지의 합을 전역 데이터 </a:t>
            </a:r>
            <a:r>
              <a:rPr lang="en-US" altLang="ko-KR" sz="1400" dirty="0"/>
              <a:t>Sum</a:t>
            </a:r>
            <a:r>
              <a:rPr lang="ko-KR" altLang="en-US" sz="1400" dirty="0"/>
              <a:t>에 저장한다</a:t>
            </a:r>
            <a:r>
              <a:rPr lang="en-US" altLang="ko-KR" sz="1400" dirty="0"/>
              <a:t>.)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스레드는 </a:t>
            </a:r>
            <a:r>
              <a:rPr lang="en-US" altLang="ko-KR" sz="1400" dirty="0" err="1"/>
              <a:t>CreateThread</a:t>
            </a:r>
            <a:r>
              <a:rPr lang="en-US" altLang="ko-KR" sz="1400" dirty="0"/>
              <a:t>() </a:t>
            </a:r>
            <a:r>
              <a:rPr lang="ko-KR" altLang="en-US" sz="1400" dirty="0"/>
              <a:t>함수에 의해 생성된다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합산 스레드가 생성되면 부모는 합산 스레드에 의해 지정되어야 할 </a:t>
            </a:r>
            <a:r>
              <a:rPr lang="en-US" altLang="ko-KR" sz="1400" dirty="0"/>
              <a:t>Sum</a:t>
            </a:r>
            <a:r>
              <a:rPr lang="ko-KR" altLang="en-US" sz="1400" dirty="0"/>
              <a:t>의 값을 출력하기 전에 합산 스레드가 종료하기를 기다려야 한다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3954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240D91D-CE63-48B4-B47F-39F49663E67B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4.4 </a:t>
            </a:r>
            <a:r>
              <a:rPr lang="ko-KR" altLang="en-US" dirty="0">
                <a:solidFill>
                  <a:srgbClr val="00B0F0"/>
                </a:solidFill>
              </a:rPr>
              <a:t>스레드 라이브러리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75A863-69CB-4342-B8F8-303A26936DE2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Java</a:t>
            </a:r>
            <a:r>
              <a:rPr lang="ko-KR" altLang="en-US" sz="1600" b="1" dirty="0"/>
              <a:t> 스레드</a:t>
            </a:r>
            <a:endParaRPr lang="en-US" altLang="ko-KR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379BD-6AF5-4F52-9BB8-E5AD08F6884D}"/>
              </a:ext>
            </a:extLst>
          </p:cNvPr>
          <p:cNvSpPr txBox="1"/>
          <p:nvPr/>
        </p:nvSpPr>
        <p:spPr>
          <a:xfrm>
            <a:off x="1393722" y="1873008"/>
            <a:ext cx="780987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스레드는 </a:t>
            </a:r>
            <a:r>
              <a:rPr lang="en-US" altLang="ko-KR" sz="1400" dirty="0"/>
              <a:t>Java </a:t>
            </a:r>
            <a:r>
              <a:rPr lang="ko-KR" altLang="en-US" sz="1400" dirty="0"/>
              <a:t>프로그램 실행의 근본적인 모델이고</a:t>
            </a:r>
            <a:r>
              <a:rPr lang="en-US" altLang="ko-KR" sz="1400" dirty="0"/>
              <a:t>, Java </a:t>
            </a:r>
            <a:r>
              <a:rPr lang="ko-KR" altLang="en-US" sz="1400" dirty="0"/>
              <a:t>언어와 </a:t>
            </a:r>
            <a:r>
              <a:rPr lang="en-US" altLang="ko-KR" sz="1400" dirty="0"/>
              <a:t>API</a:t>
            </a:r>
            <a:r>
              <a:rPr lang="ko-KR" altLang="en-US" sz="1400" dirty="0"/>
              <a:t>는 스레드의 생성과 관리를 지원하는 풍부한 특성을 제공한다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모든 </a:t>
            </a:r>
            <a:r>
              <a:rPr lang="en-US" altLang="ko-KR" sz="1400" dirty="0"/>
              <a:t>Java </a:t>
            </a:r>
            <a:r>
              <a:rPr lang="ko-KR" altLang="en-US" sz="1400" dirty="0"/>
              <a:t>프로그램은 적어도 하나의 단일 제어 스레드를 포함하고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단지 </a:t>
            </a:r>
            <a:r>
              <a:rPr lang="en-US" altLang="ko-KR" sz="1400" dirty="0"/>
              <a:t>main() </a:t>
            </a:r>
            <a:r>
              <a:rPr lang="ko-KR" altLang="en-US" sz="1400" dirty="0"/>
              <a:t>함수로만 이루어진 단순한 </a:t>
            </a:r>
            <a:r>
              <a:rPr lang="en-US" altLang="ko-KR" sz="1400" dirty="0"/>
              <a:t>Java </a:t>
            </a:r>
            <a:r>
              <a:rPr lang="ko-KR" altLang="en-US" sz="1400" dirty="0"/>
              <a:t>프로그램조차 </a:t>
            </a:r>
            <a:r>
              <a:rPr lang="en-US" altLang="ko-KR" sz="1400" dirty="0"/>
              <a:t>JVM </a:t>
            </a:r>
            <a:r>
              <a:rPr lang="ko-KR" altLang="en-US" sz="1400" dirty="0"/>
              <a:t>내의 하나의 단일 스레드로 수행된다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Java </a:t>
            </a:r>
            <a:r>
              <a:rPr lang="ko-KR" altLang="en-US" sz="1400" dirty="0"/>
              <a:t>스레드는 </a:t>
            </a:r>
            <a:r>
              <a:rPr lang="en-US" altLang="ko-KR" sz="1400" dirty="0"/>
              <a:t>JVM</a:t>
            </a:r>
            <a:r>
              <a:rPr lang="ko-KR" altLang="en-US" sz="1400" dirty="0"/>
              <a:t>을 제공하는 어떠한 시스템에서도 사용할 수 있다</a:t>
            </a:r>
            <a:r>
              <a:rPr lang="en-US" altLang="ko-KR" sz="1400" dirty="0"/>
              <a:t>. JVM</a:t>
            </a:r>
            <a:r>
              <a:rPr lang="ko-KR" altLang="en-US" sz="1400" dirty="0"/>
              <a:t>을 제공하는 시스템에는 </a:t>
            </a:r>
            <a:r>
              <a:rPr lang="en-US" altLang="ko-KR" sz="1400" dirty="0"/>
              <a:t>Windows, Linux, macOS </a:t>
            </a:r>
            <a:r>
              <a:rPr lang="ko-KR" altLang="en-US" sz="1400" dirty="0"/>
              <a:t>등이 포함된다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Java </a:t>
            </a:r>
            <a:r>
              <a:rPr lang="ko-KR" altLang="en-US" sz="1400" dirty="0"/>
              <a:t>프로그램에서 스레드를 명시적으로 생성하는 데에는 두 가지 기법이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한 가지 방법은 </a:t>
            </a:r>
            <a:r>
              <a:rPr lang="en-US" altLang="ko-KR" sz="1400" dirty="0"/>
              <a:t>Thread </a:t>
            </a:r>
            <a:r>
              <a:rPr lang="ko-KR" altLang="en-US" sz="1400" dirty="0"/>
              <a:t>클래스에서 파생된 새 클래스를 만들고 </a:t>
            </a:r>
            <a:r>
              <a:rPr lang="en-US" altLang="ko-KR" sz="1400" dirty="0"/>
              <a:t>run() </a:t>
            </a:r>
            <a:r>
              <a:rPr lang="ko-KR" altLang="en-US" sz="1400" dirty="0"/>
              <a:t>메서드를 재정의 하는 것이다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보다 일반적으로 사용되는 기법은 </a:t>
            </a:r>
            <a:r>
              <a:rPr lang="en-US" altLang="ko-KR" sz="1400" dirty="0"/>
              <a:t>Runnable </a:t>
            </a:r>
            <a:r>
              <a:rPr lang="ko-KR" altLang="en-US" sz="1400" dirty="0"/>
              <a:t>인터페이스를 구현하는 클래스를 정의하는 것이다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인터페이스는 </a:t>
            </a:r>
            <a:r>
              <a:rPr lang="en-US" altLang="ko-KR" sz="1400" dirty="0"/>
              <a:t>public void run()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시그너처를</a:t>
            </a:r>
            <a:r>
              <a:rPr lang="ko-KR" altLang="en-US" sz="1400" dirty="0"/>
              <a:t> 가진 단일 추상 메소드를 정의한다</a:t>
            </a:r>
            <a:r>
              <a:rPr lang="en-US" altLang="ko-KR" sz="1400" dirty="0"/>
              <a:t>. Runnable</a:t>
            </a:r>
            <a:r>
              <a:rPr lang="ko-KR" altLang="en-US" sz="1400" dirty="0"/>
              <a:t>을 구현하는 클래스의 </a:t>
            </a:r>
            <a:r>
              <a:rPr lang="en-US" altLang="ko-KR" sz="1400" dirty="0"/>
              <a:t>run() </a:t>
            </a:r>
            <a:r>
              <a:rPr lang="ko-KR" altLang="en-US" sz="1400" dirty="0"/>
              <a:t>메소드 코드는 별도의 스레드에서 실행된다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996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240D91D-CE63-48B4-B47F-39F49663E67B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4.4 </a:t>
            </a:r>
            <a:r>
              <a:rPr lang="ko-KR" altLang="en-US" dirty="0">
                <a:solidFill>
                  <a:srgbClr val="00B0F0"/>
                </a:solidFill>
              </a:rPr>
              <a:t>스레드 라이브러리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B4FB7D-E109-42EF-A0F6-0774C9A3228E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Java</a:t>
            </a:r>
            <a:r>
              <a:rPr lang="ko-KR" altLang="en-US" sz="1600" b="1" dirty="0"/>
              <a:t> 스레드</a:t>
            </a:r>
            <a:endParaRPr lang="en-US" altLang="ko-KR" sz="16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6486002-4CD7-446A-9559-586862120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83" y="2293902"/>
            <a:ext cx="3648584" cy="952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17F359-1D1F-4988-844C-B9CD9CBA8F39}"/>
              </a:ext>
            </a:extLst>
          </p:cNvPr>
          <p:cNvSpPr txBox="1"/>
          <p:nvPr/>
        </p:nvSpPr>
        <p:spPr>
          <a:xfrm>
            <a:off x="1393722" y="1873008"/>
            <a:ext cx="78098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Runnable</a:t>
            </a:r>
            <a:r>
              <a:rPr lang="ko-KR" altLang="en-US" sz="1400" dirty="0"/>
              <a:t>을 구현하는 예시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스레드를 생성하려면 </a:t>
            </a:r>
            <a:r>
              <a:rPr lang="en-US" altLang="ko-KR" sz="1400" dirty="0"/>
              <a:t>Thread </a:t>
            </a:r>
            <a:r>
              <a:rPr lang="ko-KR" altLang="en-US" sz="1400" dirty="0"/>
              <a:t>객체를 생성하고 </a:t>
            </a:r>
            <a:r>
              <a:rPr lang="en-US" altLang="ko-KR" sz="1400" dirty="0"/>
              <a:t>Runnable </a:t>
            </a:r>
            <a:r>
              <a:rPr lang="ko-KR" altLang="en-US" sz="1400" dirty="0"/>
              <a:t>을 구현하는 클래스의 인스턴스를 전달한 다음 </a:t>
            </a:r>
            <a:r>
              <a:rPr lang="en-US" altLang="ko-KR" sz="1400" dirty="0"/>
              <a:t>Thread </a:t>
            </a:r>
            <a:r>
              <a:rPr lang="ko-KR" altLang="en-US" sz="1400" dirty="0"/>
              <a:t>객체의 </a:t>
            </a:r>
            <a:r>
              <a:rPr lang="en-US" altLang="ko-KR" sz="1400" dirty="0"/>
              <a:t>start() </a:t>
            </a:r>
            <a:r>
              <a:rPr lang="ko-KR" altLang="en-US" sz="1400" dirty="0"/>
              <a:t>메소드를 호출해야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새 </a:t>
            </a:r>
            <a:r>
              <a:rPr lang="en-US" altLang="ko-KR" sz="1400" dirty="0"/>
              <a:t>Thread </a:t>
            </a:r>
            <a:r>
              <a:rPr lang="ko-KR" altLang="en-US" sz="1400" dirty="0"/>
              <a:t>객체에 대해 </a:t>
            </a:r>
            <a:r>
              <a:rPr lang="en-US" altLang="ko-KR" sz="1400" dirty="0"/>
              <a:t>start() </a:t>
            </a:r>
            <a:r>
              <a:rPr lang="ko-KR" altLang="en-US" sz="1400" dirty="0"/>
              <a:t>메소드를 호출하면 두 가지 작업이 수행된다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 - 1. </a:t>
            </a:r>
            <a:r>
              <a:rPr lang="ko-KR" altLang="en-US" sz="1400" dirty="0"/>
              <a:t>메모리가 할당되고</a:t>
            </a:r>
            <a:r>
              <a:rPr lang="en-US" altLang="ko-KR" sz="1400" dirty="0"/>
              <a:t>, JVM </a:t>
            </a:r>
            <a:r>
              <a:rPr lang="ko-KR" altLang="en-US" sz="1400" dirty="0"/>
              <a:t>내에 새로운 스레드가 초기화 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 - 2. run() </a:t>
            </a:r>
            <a:r>
              <a:rPr lang="ko-KR" altLang="en-US" sz="1400" dirty="0"/>
              <a:t>메소드를 호출하면 스레드가 </a:t>
            </a:r>
            <a:r>
              <a:rPr lang="en-US" altLang="ko-KR" sz="1400" dirty="0"/>
              <a:t>JVM</a:t>
            </a:r>
            <a:r>
              <a:rPr lang="ko-KR" altLang="en-US" sz="1400" dirty="0"/>
              <a:t>에 의해 수행될 자격을 갖게 한다</a:t>
            </a:r>
            <a:r>
              <a:rPr lang="en-US" altLang="ko-KR" sz="1400" dirty="0"/>
              <a:t>. (run() 	</a:t>
            </a:r>
            <a:r>
              <a:rPr lang="ko-KR" altLang="en-US" sz="1400" dirty="0"/>
              <a:t>메소드는 </a:t>
            </a:r>
            <a:r>
              <a:rPr lang="en-US" altLang="ko-KR" sz="1400" dirty="0"/>
              <a:t>start() </a:t>
            </a:r>
            <a:r>
              <a:rPr lang="ko-KR" altLang="en-US" sz="1400" dirty="0"/>
              <a:t>메소드에 의해 자동적으로 호출된다</a:t>
            </a:r>
            <a:r>
              <a:rPr lang="en-US" altLang="ko-KR" sz="1400" dirty="0"/>
              <a:t>.)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Pthread</a:t>
            </a:r>
            <a:r>
              <a:rPr lang="en-US" altLang="ko-KR" sz="1400" dirty="0"/>
              <a:t> </a:t>
            </a:r>
            <a:r>
              <a:rPr lang="ko-KR" altLang="en-US" sz="1400" dirty="0"/>
              <a:t>및 </a:t>
            </a:r>
            <a:r>
              <a:rPr lang="en-US" altLang="ko-KR" sz="1400" dirty="0"/>
              <a:t>Windows </a:t>
            </a:r>
            <a:r>
              <a:rPr lang="ko-KR" altLang="en-US" sz="1400" dirty="0"/>
              <a:t>라이브러리의 부모 스레드는 </a:t>
            </a:r>
            <a:r>
              <a:rPr lang="en-US" altLang="ko-KR" sz="1400" dirty="0" err="1"/>
              <a:t>pthread_join</a:t>
            </a:r>
            <a:r>
              <a:rPr lang="en-US" altLang="ko-KR" sz="1400" dirty="0"/>
              <a:t>() </a:t>
            </a:r>
            <a:r>
              <a:rPr lang="ko-KR" altLang="en-US" sz="1400" dirty="0"/>
              <a:t>및 </a:t>
            </a:r>
            <a:r>
              <a:rPr lang="en-US" altLang="ko-KR" sz="1400" dirty="0" err="1"/>
              <a:t>waitingForSingleObject</a:t>
            </a:r>
            <a:r>
              <a:rPr lang="en-US" altLang="ko-KR" sz="1400" dirty="0"/>
              <a:t>()</a:t>
            </a:r>
            <a:r>
              <a:rPr lang="ko-KR" altLang="en-US" sz="1400" dirty="0"/>
              <a:t>를 사용하여 각 스레드가 완료되기를 기다렸다가 계속 진행한다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자바의 </a:t>
            </a:r>
            <a:r>
              <a:rPr lang="en-US" altLang="ko-KR" sz="1400" dirty="0"/>
              <a:t>join() </a:t>
            </a:r>
            <a:r>
              <a:rPr lang="ko-KR" altLang="en-US" sz="1400" dirty="0"/>
              <a:t>메소드는 이와 유사한 기능을 제공한다</a:t>
            </a:r>
            <a:r>
              <a:rPr lang="en-US" altLang="ko-KR" sz="1400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EE7F98-4FFD-4067-8D18-93F857F07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83" y="3696130"/>
            <a:ext cx="3610479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1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DED1799-74CB-497A-B6C3-9CC1C7B161BD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4.1 </a:t>
            </a:r>
            <a:r>
              <a:rPr lang="ko-KR" altLang="en-US" dirty="0">
                <a:solidFill>
                  <a:srgbClr val="00B0F0"/>
                </a:solidFill>
              </a:rPr>
              <a:t>개요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74774-EEAE-4D42-A5E8-5F2747222DCB}"/>
              </a:ext>
            </a:extLst>
          </p:cNvPr>
          <p:cNvSpPr txBox="1"/>
          <p:nvPr/>
        </p:nvSpPr>
        <p:spPr>
          <a:xfrm>
            <a:off x="1460090" y="1680428"/>
            <a:ext cx="874579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동기</a:t>
            </a:r>
            <a:br>
              <a:rPr lang="en-US" altLang="ko-KR" sz="1600" b="1" dirty="0"/>
            </a:br>
            <a:endParaRPr lang="en-US" altLang="ko-KR" sz="1600" b="1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현대의 컴퓨터와 모바일 기기에서 작동하는 거의 모든 소프트웨어 응용은 다중 스레드를 이용한다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하나의 응용은 몇 개의 실행 흐름을 가진 독립적인 프로세스로 구현된다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ex)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이미지 모음에서 사진 축소판을 만드는 응용 프로그램은 별도의 스레드를 사용하여 개별 이미지에서 축소판을 생성할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웹 브라우저는 하나의 스레드가 이미지 또는 텍스트를 표시하고 다른 스레드는 네트워크에서 데이터를 검색하도록 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워드 프로세스에는 그래픽을 표시하는 스레드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사용자의 키 입력에 응답하는 또 다른 스레드 및 백그라운드에서 맞춤법 및 문법 검사를 수행하는 세 번째 스레드가 있을 수 있다</a:t>
            </a:r>
            <a:r>
              <a:rPr lang="en-US" altLang="ko-KR" sz="1400" dirty="0"/>
              <a:t>.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9292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AB2A035-C3C5-49A0-844A-2E5C6CB6C582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4.4 </a:t>
            </a:r>
            <a:r>
              <a:rPr lang="ko-KR" altLang="en-US" dirty="0">
                <a:solidFill>
                  <a:srgbClr val="00B0F0"/>
                </a:solidFill>
              </a:rPr>
              <a:t>스레드 라이브러리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5A3F3-3E76-4C70-9355-10A2EC187F00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Java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Executor </a:t>
            </a:r>
            <a:r>
              <a:rPr lang="ko-KR" altLang="en-US" sz="1600" b="1" dirty="0"/>
              <a:t>프레임 워크</a:t>
            </a:r>
            <a:endParaRPr lang="en-US" altLang="ko-K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A7D6D-6587-4C5D-80CB-DF1CE7BDCCE7}"/>
              </a:ext>
            </a:extLst>
          </p:cNvPr>
          <p:cNvSpPr txBox="1"/>
          <p:nvPr/>
        </p:nvSpPr>
        <p:spPr>
          <a:xfrm>
            <a:off x="1393722" y="1873008"/>
            <a:ext cx="78098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Java 1.5 </a:t>
            </a:r>
            <a:r>
              <a:rPr lang="ko-KR" altLang="en-US" sz="1400" dirty="0"/>
              <a:t>버전부터 </a:t>
            </a:r>
            <a:r>
              <a:rPr lang="en-US" altLang="ko-KR" sz="1400" dirty="0"/>
              <a:t>Java</a:t>
            </a:r>
            <a:r>
              <a:rPr lang="ko-KR" altLang="en-US" sz="1400" dirty="0"/>
              <a:t>는 개발자에게 스레드 생성 및 통신에 대한 제어 기능을 크게 향상시키는 몇 가지 새로운 병행 처리 기능을 도입하였다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도구는 </a:t>
            </a:r>
            <a:r>
              <a:rPr lang="en-US" altLang="ko-KR" sz="1400" dirty="0" err="1"/>
              <a:t>java.util.concurrent</a:t>
            </a:r>
            <a:r>
              <a:rPr lang="en-US" altLang="ko-KR" sz="1400" dirty="0"/>
              <a:t> </a:t>
            </a:r>
            <a:r>
              <a:rPr lang="ko-KR" altLang="en-US" sz="1400" dirty="0"/>
              <a:t>패키지에서 사용할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Thread </a:t>
            </a:r>
            <a:r>
              <a:rPr lang="ko-KR" altLang="en-US" sz="1400" dirty="0"/>
              <a:t>객체를 명시적으로 생성하는 대신 </a:t>
            </a:r>
            <a:r>
              <a:rPr lang="en-US" altLang="ko-KR" sz="1400" dirty="0"/>
              <a:t>Executor </a:t>
            </a:r>
            <a:r>
              <a:rPr lang="ko-KR" altLang="en-US" sz="1400" dirty="0"/>
              <a:t>인터페이스를 중심으로 스레드 생성을 구성한다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인터페이스를 구현하는 클래스는 </a:t>
            </a:r>
            <a:r>
              <a:rPr lang="en-US" altLang="ko-KR" sz="1400" dirty="0"/>
              <a:t>Runnable </a:t>
            </a:r>
            <a:r>
              <a:rPr lang="ko-KR" altLang="en-US" sz="1400" dirty="0"/>
              <a:t>객체가 인자로 전달되는 </a:t>
            </a:r>
            <a:r>
              <a:rPr lang="en-US" altLang="ko-KR" sz="1400" dirty="0"/>
              <a:t>execute() </a:t>
            </a:r>
            <a:r>
              <a:rPr lang="ko-KR" altLang="en-US" sz="1400" dirty="0"/>
              <a:t>메소드를 정의해야 한다</a:t>
            </a:r>
            <a:r>
              <a:rPr lang="en-US" altLang="ko-KR" sz="1400" dirty="0"/>
              <a:t>. Java </a:t>
            </a:r>
            <a:r>
              <a:rPr lang="ko-KR" altLang="en-US" sz="1400" dirty="0"/>
              <a:t>개발자에게는 별도의 </a:t>
            </a:r>
            <a:r>
              <a:rPr lang="en-US" altLang="ko-KR" sz="1400" dirty="0"/>
              <a:t>Thread </a:t>
            </a:r>
            <a:r>
              <a:rPr lang="ko-KR" altLang="en-US" sz="1400" dirty="0"/>
              <a:t>객체를 만들고 </a:t>
            </a:r>
            <a:r>
              <a:rPr lang="en-US" altLang="ko-KR" sz="1400" dirty="0"/>
              <a:t>start() </a:t>
            </a:r>
            <a:r>
              <a:rPr lang="ko-KR" altLang="en-US" sz="1400" dirty="0"/>
              <a:t>메소드를 호출하는 대신 </a:t>
            </a:r>
            <a:r>
              <a:rPr lang="en-US" altLang="ko-KR" sz="1400" dirty="0"/>
              <a:t>Executor</a:t>
            </a:r>
            <a:r>
              <a:rPr lang="ko-KR" altLang="en-US" sz="1400" dirty="0"/>
              <a:t>를 사용하는 것을 의미한다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/>
              <a:t>	Executor</a:t>
            </a:r>
            <a:r>
              <a:rPr lang="ko-KR" altLang="en-US" sz="1400" dirty="0"/>
              <a:t>의 생성</a:t>
            </a:r>
            <a:r>
              <a:rPr lang="en-US" altLang="ko-KR" sz="1400" dirty="0"/>
              <a:t>			Executor</a:t>
            </a:r>
            <a:r>
              <a:rPr lang="ko-KR" altLang="en-US" sz="1400" dirty="0"/>
              <a:t>의 사용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02F8D61-F8BB-4D78-BE66-7BB8C687F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19" y="4928950"/>
            <a:ext cx="3134538" cy="7891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A1B3D5F-1847-45F2-AF60-092E0A05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95" y="5012332"/>
            <a:ext cx="277216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05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DD9705-3B9C-476A-9D23-A7A581316467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4.4 </a:t>
            </a:r>
            <a:r>
              <a:rPr lang="ko-KR" altLang="en-US" dirty="0">
                <a:solidFill>
                  <a:srgbClr val="00B0F0"/>
                </a:solidFill>
              </a:rPr>
              <a:t>스레드 라이브러리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FF38F-9C14-42C6-9C3B-7764E363B894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Java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Executor </a:t>
            </a:r>
            <a:r>
              <a:rPr lang="ko-KR" altLang="en-US" sz="1600" b="1" dirty="0"/>
              <a:t>프레임 워크</a:t>
            </a:r>
            <a:endParaRPr lang="en-US" altLang="ko-K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434DD4-65D9-403E-8F6B-EEFBB9BF281C}"/>
              </a:ext>
            </a:extLst>
          </p:cNvPr>
          <p:cNvSpPr txBox="1"/>
          <p:nvPr/>
        </p:nvSpPr>
        <p:spPr>
          <a:xfrm>
            <a:off x="1393722" y="1872246"/>
            <a:ext cx="780987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Executor </a:t>
            </a:r>
            <a:r>
              <a:rPr lang="ko-KR" altLang="en-US" sz="1400" dirty="0"/>
              <a:t>프레임워크는 생산자</a:t>
            </a:r>
            <a:r>
              <a:rPr lang="en-US" altLang="ko-KR" sz="1400" dirty="0"/>
              <a:t>-</a:t>
            </a:r>
            <a:r>
              <a:rPr lang="ko-KR" altLang="en-US" sz="1400" dirty="0"/>
              <a:t>소비자 모델을 기반으로 한다</a:t>
            </a:r>
            <a:r>
              <a:rPr lang="en-US" altLang="ko-KR" sz="1400" dirty="0"/>
              <a:t>. Runnable </a:t>
            </a:r>
            <a:r>
              <a:rPr lang="ko-KR" altLang="en-US" sz="1400" dirty="0"/>
              <a:t>인터페이스를 구현하는 작업이 생성되고 이러한 작업을 실행하는 스레드가 이를 소비한다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방법의 장점은 스레드 생성을 실행에서 분리할 뿐만 아니라 병행하게 실행되는 작업 간의 통신 기법을 제공한다는 것이다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Windows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Pthreads</a:t>
            </a:r>
            <a:r>
              <a:rPr lang="ko-KR" altLang="en-US" sz="1400" dirty="0"/>
              <a:t>에서 공유 데이터는 단순히 전역적으로 선언되기 때문에 동일한 프로세스에 속한 스레드 간의 데이터 공유는 쉽게 가능하지만</a:t>
            </a:r>
            <a:r>
              <a:rPr lang="en-US" altLang="ko-KR" sz="1400" dirty="0"/>
              <a:t>, Java</a:t>
            </a:r>
            <a:r>
              <a:rPr lang="ko-KR" altLang="en-US" sz="1400" dirty="0"/>
              <a:t>에는 전역 데이터에 대한 개념이 없다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Runnable</a:t>
            </a:r>
            <a:r>
              <a:rPr lang="ko-KR" altLang="en-US" sz="1400" dirty="0"/>
              <a:t>을 구현하는 클래스에 매개변수를 전달할 수는 있지만</a:t>
            </a:r>
            <a:r>
              <a:rPr lang="en-US" altLang="ko-KR" sz="1400" dirty="0"/>
              <a:t>, Java </a:t>
            </a:r>
            <a:r>
              <a:rPr lang="ko-KR" altLang="en-US" sz="1400" dirty="0"/>
              <a:t>스레드는 결과를 반환할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필요를 해결하기 위해 </a:t>
            </a:r>
            <a:r>
              <a:rPr lang="en-US" altLang="ko-KR" sz="1400" dirty="0" err="1"/>
              <a:t>java.util.concurrent</a:t>
            </a:r>
            <a:r>
              <a:rPr lang="en-US" altLang="ko-KR" sz="1400" dirty="0"/>
              <a:t> </a:t>
            </a:r>
            <a:r>
              <a:rPr lang="ko-KR" altLang="en-US" sz="1400" dirty="0"/>
              <a:t>패키지는 </a:t>
            </a:r>
            <a:r>
              <a:rPr lang="en-US" altLang="ko-KR" sz="1400" dirty="0"/>
              <a:t>Callable </a:t>
            </a:r>
            <a:r>
              <a:rPr lang="ko-KR" altLang="en-US" sz="1400" dirty="0"/>
              <a:t>인터페이스를 추가로 정의하며</a:t>
            </a:r>
            <a:r>
              <a:rPr lang="en-US" altLang="ko-KR" sz="1400" dirty="0"/>
              <a:t>, </a:t>
            </a:r>
            <a:r>
              <a:rPr lang="ko-KR" altLang="en-US" sz="1400" dirty="0"/>
              <a:t>결과를 반환할 수 있다는 점을 제외하고 </a:t>
            </a:r>
            <a:r>
              <a:rPr lang="en-US" altLang="ko-KR" sz="1400" dirty="0"/>
              <a:t>Runnable</a:t>
            </a:r>
            <a:r>
              <a:rPr lang="ko-KR" altLang="en-US" sz="1400" dirty="0"/>
              <a:t>과 유사하게 작동한다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Callable </a:t>
            </a:r>
            <a:r>
              <a:rPr lang="ko-KR" altLang="en-US" sz="1400" dirty="0"/>
              <a:t>작업에서 반환된 결과를 </a:t>
            </a:r>
            <a:r>
              <a:rPr lang="en-US" altLang="ko-KR" sz="1400" dirty="0"/>
              <a:t>Future </a:t>
            </a:r>
            <a:r>
              <a:rPr lang="ko-KR" altLang="en-US" sz="1400" dirty="0"/>
              <a:t>객체라고 한다</a:t>
            </a:r>
            <a:r>
              <a:rPr lang="en-US" altLang="ko-KR" sz="1400" dirty="0"/>
              <a:t>. Future </a:t>
            </a:r>
            <a:r>
              <a:rPr lang="ko-KR" altLang="en-US" sz="1400" dirty="0"/>
              <a:t>인터페이스에 정의된 </a:t>
            </a:r>
            <a:r>
              <a:rPr lang="en-US" altLang="ko-KR" sz="1400" dirty="0"/>
              <a:t>get() </a:t>
            </a:r>
            <a:r>
              <a:rPr lang="ko-KR" altLang="en-US" sz="1400" dirty="0"/>
              <a:t>메소드를 사용하여 결과를 얻을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24439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9F5A86-5A82-4B6F-9E90-3EF2EE5213B7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4.4 </a:t>
            </a:r>
            <a:r>
              <a:rPr lang="ko-KR" altLang="en-US" dirty="0">
                <a:solidFill>
                  <a:srgbClr val="00B0F0"/>
                </a:solidFill>
              </a:rPr>
              <a:t>스레드 라이브러리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A8BB5-968F-4312-B6F4-EC5C10A3B7C2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Java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Executor </a:t>
            </a:r>
            <a:r>
              <a:rPr lang="ko-KR" altLang="en-US" sz="1600" b="1" dirty="0"/>
              <a:t>프레임 워크</a:t>
            </a:r>
            <a:endParaRPr lang="en-US" altLang="ko-KR" sz="16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0418ECC-EB1B-4696-BF27-CB7C6227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47" y="2006357"/>
            <a:ext cx="3762900" cy="3991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5A98CC-6CB7-43DB-8E06-23B7A612D7F7}"/>
              </a:ext>
            </a:extLst>
          </p:cNvPr>
          <p:cNvSpPr txBox="1"/>
          <p:nvPr/>
        </p:nvSpPr>
        <p:spPr>
          <a:xfrm>
            <a:off x="5539973" y="2242340"/>
            <a:ext cx="53002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Summation </a:t>
            </a:r>
            <a:r>
              <a:rPr lang="ko-KR" altLang="en-US" sz="1400" dirty="0"/>
              <a:t>클래스는 메소드 </a:t>
            </a:r>
            <a:r>
              <a:rPr lang="en-US" altLang="ko-KR" sz="1400" dirty="0"/>
              <a:t>call()</a:t>
            </a:r>
            <a:r>
              <a:rPr lang="ko-KR" altLang="en-US" sz="1400" dirty="0"/>
              <a:t>을 지정하는 </a:t>
            </a:r>
            <a:r>
              <a:rPr lang="en-US" altLang="ko-KR" sz="1400" dirty="0"/>
              <a:t>Callable </a:t>
            </a:r>
            <a:r>
              <a:rPr lang="ko-KR" altLang="en-US" sz="1400" dirty="0"/>
              <a:t>인터페이스를 구현한다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</a:t>
            </a:r>
            <a:r>
              <a:rPr lang="en-US" altLang="ko-KR" sz="1400" dirty="0"/>
              <a:t>call() </a:t>
            </a:r>
            <a:r>
              <a:rPr lang="ko-KR" altLang="en-US" sz="1400" dirty="0"/>
              <a:t>메소드의 코드는 별도의 스레드에서 실행된다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코드를 실행하기 위해 </a:t>
            </a:r>
            <a:r>
              <a:rPr lang="en-US" altLang="ko-KR" sz="1400" dirty="0" err="1"/>
              <a:t>ExecutorService</a:t>
            </a:r>
            <a:r>
              <a:rPr lang="en-US" altLang="ko-KR" sz="1400" dirty="0"/>
              <a:t> </a:t>
            </a:r>
            <a:r>
              <a:rPr lang="ko-KR" altLang="en-US" sz="1400" dirty="0"/>
              <a:t>타입의</a:t>
            </a:r>
            <a:r>
              <a:rPr lang="en-US" altLang="ko-KR" sz="1400" dirty="0" err="1"/>
              <a:t>newSingleThreadExecutor</a:t>
            </a:r>
            <a:r>
              <a:rPr lang="en-US" altLang="ko-KR" sz="1400" dirty="0"/>
              <a:t> </a:t>
            </a:r>
            <a:r>
              <a:rPr lang="ko-KR" altLang="en-US" sz="1400" dirty="0"/>
              <a:t>객체를 생성하고 </a:t>
            </a:r>
            <a:r>
              <a:rPr lang="en-US" altLang="ko-KR" sz="1400" dirty="0"/>
              <a:t>submit() </a:t>
            </a:r>
            <a:r>
              <a:rPr lang="ko-KR" altLang="en-US" sz="1400" dirty="0"/>
              <a:t>메소드를 사용하여 </a:t>
            </a:r>
            <a:r>
              <a:rPr lang="en-US" altLang="ko-KR" sz="1400" dirty="0"/>
              <a:t>Callable </a:t>
            </a:r>
            <a:r>
              <a:rPr lang="ko-KR" altLang="en-US" sz="1400" dirty="0"/>
              <a:t>태스크를 전달한다</a:t>
            </a:r>
            <a:r>
              <a:rPr lang="en-US" altLang="ko-KR" sz="1400" dirty="0"/>
              <a:t>. (execute() </a:t>
            </a:r>
            <a:r>
              <a:rPr lang="ko-KR" altLang="en-US" sz="1400" dirty="0"/>
              <a:t>메소드와 </a:t>
            </a:r>
            <a:r>
              <a:rPr lang="en-US" altLang="ko-KR" sz="1400" dirty="0"/>
              <a:t>submit() </a:t>
            </a:r>
            <a:r>
              <a:rPr lang="ko-KR" altLang="en-US" sz="1400" dirty="0"/>
              <a:t>메소드의 주요 차이점은</a:t>
            </a:r>
            <a:r>
              <a:rPr lang="en-US" altLang="ko-KR" sz="1400" dirty="0"/>
              <a:t>, </a:t>
            </a:r>
            <a:r>
              <a:rPr lang="ko-KR" altLang="en-US" sz="1400" dirty="0"/>
              <a:t>전자는 결과를 반환하지 않고</a:t>
            </a:r>
            <a:r>
              <a:rPr lang="en-US" altLang="ko-KR" sz="1400" dirty="0"/>
              <a:t>, </a:t>
            </a:r>
            <a:r>
              <a:rPr lang="ko-KR" altLang="en-US" sz="1400" dirty="0"/>
              <a:t>후자는 결과를 </a:t>
            </a:r>
            <a:r>
              <a:rPr lang="en-US" altLang="ko-KR" sz="1400" dirty="0"/>
              <a:t>Future</a:t>
            </a:r>
            <a:r>
              <a:rPr lang="ko-KR" altLang="en-US" sz="1400" dirty="0"/>
              <a:t>객체로 반환한다</a:t>
            </a:r>
            <a:r>
              <a:rPr lang="en-US" altLang="ko-KR" sz="1400" dirty="0"/>
              <a:t>.)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Callable </a:t>
            </a:r>
            <a:r>
              <a:rPr lang="ko-KR" altLang="en-US" sz="1400" dirty="0"/>
              <a:t>태스크를 스레드에 제출하면</a:t>
            </a:r>
            <a:r>
              <a:rPr lang="en-US" altLang="ko-KR" sz="1400" dirty="0"/>
              <a:t>, </a:t>
            </a:r>
            <a:r>
              <a:rPr lang="ko-KR" altLang="en-US" sz="1400" dirty="0"/>
              <a:t>스레드가 반환하는 </a:t>
            </a:r>
            <a:r>
              <a:rPr lang="en-US" altLang="ko-KR" sz="1400" dirty="0"/>
              <a:t>Future </a:t>
            </a:r>
            <a:r>
              <a:rPr lang="ko-KR" altLang="en-US" sz="1400" dirty="0"/>
              <a:t>객체의 </a:t>
            </a:r>
            <a:r>
              <a:rPr lang="en-US" altLang="ko-KR" sz="1400" dirty="0"/>
              <a:t>get() </a:t>
            </a:r>
            <a:r>
              <a:rPr lang="ko-KR" altLang="en-US" sz="1400" dirty="0"/>
              <a:t>메소드를 호출하여 결과를 기다린다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88041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CEFAE68-44E1-44B2-9A02-1E579B901CDA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4.5 </a:t>
            </a:r>
            <a:r>
              <a:rPr lang="ko-KR" altLang="en-US" dirty="0">
                <a:solidFill>
                  <a:srgbClr val="00B0F0"/>
                </a:solidFill>
              </a:rPr>
              <a:t>암묵적 </a:t>
            </a:r>
            <a:r>
              <a:rPr lang="ko-KR" altLang="en-US" dirty="0" err="1">
                <a:solidFill>
                  <a:srgbClr val="00B0F0"/>
                </a:solidFill>
              </a:rPr>
              <a:t>스레딩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8E9E0-8648-4F64-946E-A99F6FF50D01}"/>
              </a:ext>
            </a:extLst>
          </p:cNvPr>
          <p:cNvSpPr txBox="1"/>
          <p:nvPr/>
        </p:nvSpPr>
        <p:spPr>
          <a:xfrm>
            <a:off x="1648918" y="2137348"/>
            <a:ext cx="85144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다중 코어 처리의 지속적 성장에 따라 수백 또는 수천 개의 스레드를 가진 응용 프로그램이 등장하게 되었다</a:t>
            </a:r>
            <a:r>
              <a:rPr lang="en-US" altLang="ko-KR" sz="1400" dirty="0"/>
              <a:t>. -&gt; </a:t>
            </a:r>
            <a:r>
              <a:rPr lang="ko-KR" altLang="en-US" sz="1400" dirty="0"/>
              <a:t>프로그래머는 </a:t>
            </a:r>
            <a:r>
              <a:rPr lang="en-US" altLang="ko-KR" sz="1400" dirty="0"/>
              <a:t>4.2</a:t>
            </a:r>
            <a:r>
              <a:rPr lang="ko-KR" altLang="en-US" sz="1400" dirty="0"/>
              <a:t>절에서 설명한 </a:t>
            </a:r>
            <a:r>
              <a:rPr lang="ko-KR" altLang="en-US" sz="1400" dirty="0" err="1"/>
              <a:t>도전과제뿐</a:t>
            </a:r>
            <a:r>
              <a:rPr lang="ko-KR" altLang="en-US" sz="1400" dirty="0"/>
              <a:t> 아니라 추가적인 어려움을 극복해야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이러한 어려움을 극복하고 병행 및 병렬 응용의 설계를 도와주는 한 가지 방법은 </a:t>
            </a:r>
            <a:r>
              <a:rPr lang="ko-KR" altLang="en-US" sz="1400" dirty="0" err="1"/>
              <a:t>스레딩의</a:t>
            </a:r>
            <a:r>
              <a:rPr lang="ko-KR" altLang="en-US" sz="1400" dirty="0"/>
              <a:t> 생성과 관리 책임을 컴파일러와 런타임 라이브러리에게 넘겨주는 것이다</a:t>
            </a:r>
            <a:r>
              <a:rPr lang="en-US" altLang="ko-KR" sz="1400" dirty="0"/>
              <a:t>. (</a:t>
            </a:r>
            <a:r>
              <a:rPr lang="ko-KR" altLang="en-US" sz="1400" dirty="0"/>
              <a:t>암묵적 </a:t>
            </a:r>
            <a:r>
              <a:rPr lang="ko-KR" altLang="en-US" sz="1400" dirty="0" err="1"/>
              <a:t>스레딩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암묵적 </a:t>
            </a:r>
            <a:r>
              <a:rPr lang="ko-KR" altLang="en-US" sz="1400" dirty="0" err="1"/>
              <a:t>스레딩을</a:t>
            </a:r>
            <a:r>
              <a:rPr lang="ko-KR" altLang="en-US" sz="1400" dirty="0"/>
              <a:t> 이용하여 다중 코어 처리기를 활용할 수 있는 응용 프로그램을 설계하는 </a:t>
            </a:r>
            <a:r>
              <a:rPr lang="en-US" altLang="ko-KR" sz="1400" dirty="0"/>
              <a:t>4</a:t>
            </a:r>
            <a:r>
              <a:rPr lang="ko-KR" altLang="en-US" sz="1400" dirty="0"/>
              <a:t>가지 접근법을 탐구한다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응용 프로그램 개발자는 병렬로 실행할 수 있는 스레드가 아닌 작업을 식별해야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작업은 일반적으로 함수로 작성되며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런타임 라이브러리는 일반적으로 다대다 모델을 사용</a:t>
            </a:r>
            <a:r>
              <a:rPr lang="en-US" altLang="ko-KR" sz="1400" dirty="0"/>
              <a:t>	</a:t>
            </a:r>
            <a:r>
              <a:rPr lang="ko-KR" altLang="en-US" sz="1400" dirty="0"/>
              <a:t>하여 별도의 스레드에 </a:t>
            </a:r>
            <a:r>
              <a:rPr lang="ko-KR" altLang="en-US" sz="1400" dirty="0" err="1"/>
              <a:t>매핑된다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이 방법의 장점은 개발자는 병렬 작업만 식별하면 되고</a:t>
            </a:r>
            <a:r>
              <a:rPr lang="en-US" altLang="ko-KR" sz="1400" dirty="0"/>
              <a:t>, </a:t>
            </a:r>
            <a:r>
              <a:rPr lang="ko-KR" altLang="en-US" sz="1400" dirty="0"/>
              <a:t>라이브러리는 스레드 생성 및 관리</a:t>
            </a:r>
            <a:r>
              <a:rPr lang="en-US" altLang="ko-KR" sz="1400" dirty="0"/>
              <a:t>	</a:t>
            </a:r>
            <a:r>
              <a:rPr lang="ko-KR" altLang="en-US" sz="1400" dirty="0"/>
              <a:t>에 대한 특정 세부 사항을 결정하면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1711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392" y="259455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EC275F5-CE61-48C1-9747-7F09E1853E97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스레드 풀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F4FDBF-6D0F-4C69-B2FF-0F28030C2E55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4.5 </a:t>
            </a:r>
            <a:r>
              <a:rPr lang="ko-KR" altLang="en-US" dirty="0">
                <a:solidFill>
                  <a:srgbClr val="00B0F0"/>
                </a:solidFill>
              </a:rPr>
              <a:t>암묵적 </a:t>
            </a:r>
            <a:r>
              <a:rPr lang="ko-KR" altLang="en-US" dirty="0" err="1">
                <a:solidFill>
                  <a:srgbClr val="00B0F0"/>
                </a:solidFill>
              </a:rPr>
              <a:t>스레딩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77729-3F35-4651-B3D0-8E56F751556F}"/>
              </a:ext>
            </a:extLst>
          </p:cNvPr>
          <p:cNvSpPr txBox="1"/>
          <p:nvPr/>
        </p:nvSpPr>
        <p:spPr>
          <a:xfrm>
            <a:off x="1393722" y="1873008"/>
            <a:ext cx="760001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웹서버는 요청을 받을 때마다 그 요청을 위해 새로운 스레드를 만들어준다고 하였다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매 요청마다 새로운 스레드를 만들어 주는 것은 그때마다 새로운 프로세스를 만</a:t>
            </a:r>
            <a:r>
              <a:rPr lang="en-US" altLang="ko-KR" sz="1400" dirty="0"/>
              <a:t>	</a:t>
            </a:r>
            <a:r>
              <a:rPr lang="ko-KR" altLang="en-US" sz="1400" dirty="0"/>
              <a:t>들어주는 것보다는 확실히 더 좋은 방법이지만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	 - </a:t>
            </a:r>
            <a:r>
              <a:rPr lang="ko-KR" altLang="en-US" sz="1400" dirty="0"/>
              <a:t>이러한 다중 스레드 서버는 여러 문제를 가지고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첫 번째 문제는 서비스할 때마다 스레드를 생성하는 데 소요되는 시간이다</a:t>
            </a:r>
            <a:r>
              <a:rPr lang="en-US" altLang="ko-KR" sz="1400" dirty="0"/>
              <a:t>. (</a:t>
            </a:r>
            <a:r>
              <a:rPr lang="ko-KR" altLang="en-US" sz="1400" dirty="0"/>
              <a:t>이 스레드들은 서비스일만 끝나면 곧장 폐기된다는 점에서 비효율적이다</a:t>
            </a:r>
            <a:r>
              <a:rPr lang="en-US" altLang="ko-KR" sz="1400" dirty="0"/>
              <a:t>.)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두 번째 문제는 모든 요청마다 새 스레드를 만들어서 서비스해 준다면 시스템에서 동시에 실행할 수 있는 최대 스레드 수가 몇 개까지 가능할 수 있는 것인지 한계를 정해야 한다</a:t>
            </a:r>
            <a:r>
              <a:rPr lang="en-US" altLang="ko-KR" sz="1400" dirty="0"/>
              <a:t>. (</a:t>
            </a:r>
            <a:r>
              <a:rPr lang="ko-KR" altLang="en-US" sz="1400" dirty="0"/>
              <a:t>스레드를 무한정 만들면 언젠가는 </a:t>
            </a:r>
            <a:r>
              <a:rPr lang="en-US" altLang="ko-KR" sz="1400" dirty="0"/>
              <a:t>CPU </a:t>
            </a:r>
            <a:r>
              <a:rPr lang="ko-KR" altLang="en-US" sz="1400" dirty="0"/>
              <a:t>시간</a:t>
            </a:r>
            <a:r>
              <a:rPr lang="en-US" altLang="ko-KR" sz="1400" dirty="0"/>
              <a:t>, </a:t>
            </a:r>
            <a:r>
              <a:rPr lang="ko-KR" altLang="en-US" sz="1400" dirty="0"/>
              <a:t>메모리 공간 같은 자원이 고갈된다</a:t>
            </a:r>
            <a:r>
              <a:rPr lang="en-US" altLang="ko-KR" sz="1400" dirty="0"/>
              <a:t>.)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이러한 문제들을 해결해 줄 수 있는 방법 중 하나가 </a:t>
            </a:r>
            <a:r>
              <a:rPr lang="ko-KR" altLang="en-US" sz="1400" b="1" dirty="0"/>
              <a:t>스레드 풀</a:t>
            </a:r>
            <a:r>
              <a:rPr lang="en-US" altLang="ko-KR" sz="1400" b="1" dirty="0"/>
              <a:t>(Thread Pool)</a:t>
            </a:r>
            <a:r>
              <a:rPr lang="ko-KR" altLang="en-US" sz="1400" dirty="0"/>
              <a:t>이다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58443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657FC1-8CA3-4C0D-97B6-2D23BDBECFFC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스레드 풀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3744FE-A8AA-4E2A-BE81-5CAB71008A09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4.5 </a:t>
            </a:r>
            <a:r>
              <a:rPr lang="ko-KR" altLang="en-US" dirty="0">
                <a:solidFill>
                  <a:srgbClr val="00B0F0"/>
                </a:solidFill>
              </a:rPr>
              <a:t>암묵적 </a:t>
            </a:r>
            <a:r>
              <a:rPr lang="ko-KR" altLang="en-US" dirty="0" err="1">
                <a:solidFill>
                  <a:srgbClr val="00B0F0"/>
                </a:solidFill>
              </a:rPr>
              <a:t>스레딩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469736-8506-45DA-8B43-E773B807D49B}"/>
              </a:ext>
            </a:extLst>
          </p:cNvPr>
          <p:cNvSpPr txBox="1"/>
          <p:nvPr/>
        </p:nvSpPr>
        <p:spPr>
          <a:xfrm>
            <a:off x="1393721" y="1901881"/>
            <a:ext cx="90997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스레드 풀의 기본 아이디어는 프로세스를 시작할 때 아예 일정한 수의 스레드들을 미리 풀로 </a:t>
            </a:r>
            <a:r>
              <a:rPr lang="ko-KR" altLang="en-US" sz="1400" dirty="0" err="1"/>
              <a:t>만들어두는</a:t>
            </a:r>
            <a:r>
              <a:rPr lang="ko-KR" altLang="en-US" sz="1400" dirty="0"/>
              <a:t> 것이다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이 스레드들은 평소에는 하는 일 없이 일을 기다리게 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서버는 스레드를 생성하지 않고 요청을 받으면 대신 스레드 풀에 제출하고 추가 요청 대기를 재개한다</a:t>
            </a:r>
            <a:r>
              <a:rPr lang="en-US" altLang="ko-KR" sz="1400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풀에 사용 가능한 스레드가 없으면 사용 가능한 스레드가 생길 때까지 작업이 대기 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스레드가 서비스를 완료하면 풀로 돌아가서 더 많은 작업을 기다린다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스레드 풀의 장점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새 스레드를 만들어 주기보다 기존 스레드로 서비스해 주는 것이 종종 더 빠르다</a:t>
            </a:r>
            <a:r>
              <a:rPr lang="en-US" altLang="ko-KR" sz="1400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스레드 풀은 임의 시각에 존재할 스레드 개수에 제한을 둔다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제한은 많은 수의 스레드를 병렬 처리할 수 없는 시스템에 도움이 된다</a:t>
            </a:r>
            <a:r>
              <a:rPr lang="en-US" altLang="ko-KR" sz="1400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태스크를 생성하는 방법을 태스크로부터 분리하면 태스크의 실행을 다르게 할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예를 들어 태스크를 일정 시간 후에 실행되도록 스케줄 하거나 혹은 주기적으로 실행시킬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803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9166E64-6BB2-4A60-8BE8-BDB8FD963012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Java </a:t>
            </a:r>
            <a:r>
              <a:rPr lang="ko-KR" altLang="en-US" sz="1600" b="1" dirty="0"/>
              <a:t>스레드 풀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6CF7E1-2F99-4BA6-9FA4-255B74EB64D5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4.5 </a:t>
            </a:r>
            <a:r>
              <a:rPr lang="ko-KR" altLang="en-US" dirty="0">
                <a:solidFill>
                  <a:srgbClr val="00B0F0"/>
                </a:solidFill>
              </a:rPr>
              <a:t>암묵적 </a:t>
            </a:r>
            <a:r>
              <a:rPr lang="ko-KR" altLang="en-US" dirty="0" err="1">
                <a:solidFill>
                  <a:srgbClr val="00B0F0"/>
                </a:solidFill>
              </a:rPr>
              <a:t>스레딩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A28E9-DC89-4BF5-B354-79D5B8396636}"/>
              </a:ext>
            </a:extLst>
          </p:cNvPr>
          <p:cNvSpPr txBox="1"/>
          <p:nvPr/>
        </p:nvSpPr>
        <p:spPr>
          <a:xfrm>
            <a:off x="1393722" y="1873008"/>
            <a:ext cx="88891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Java.util.concurrent</a:t>
            </a:r>
            <a:r>
              <a:rPr lang="en-US" altLang="ko-KR" sz="1400" dirty="0"/>
              <a:t> </a:t>
            </a:r>
            <a:r>
              <a:rPr lang="ko-KR" altLang="en-US" sz="1400" dirty="0"/>
              <a:t>패키지에는 여러 종류의 스레드 풀 구조에 대한 </a:t>
            </a:r>
            <a:r>
              <a:rPr lang="en-US" altLang="ko-KR" sz="1400" dirty="0"/>
              <a:t>API</a:t>
            </a:r>
            <a:r>
              <a:rPr lang="ko-KR" altLang="en-US" sz="1400" dirty="0"/>
              <a:t>가 포함되어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여기서는 다음 세 가지 모델에 중점을 둔다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1. </a:t>
            </a:r>
            <a:r>
              <a:rPr lang="ko-KR" altLang="en-US" sz="1400" dirty="0"/>
              <a:t>단일 스레드 </a:t>
            </a:r>
            <a:r>
              <a:rPr lang="en-US" altLang="ko-KR" sz="1400" dirty="0"/>
              <a:t>Executor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 err="1"/>
              <a:t>newSingleThreadExecutor</a:t>
            </a:r>
            <a:r>
              <a:rPr lang="en-US" altLang="ko-KR" sz="1400" dirty="0"/>
              <a:t>()</a:t>
            </a:r>
            <a:r>
              <a:rPr lang="ko-KR" altLang="en-US" sz="1400" dirty="0"/>
              <a:t>는 크기가 </a:t>
            </a:r>
            <a:r>
              <a:rPr lang="en-US" altLang="ko-KR" sz="1400" dirty="0"/>
              <a:t>1</a:t>
            </a:r>
            <a:r>
              <a:rPr lang="ko-KR" altLang="en-US" sz="1400" dirty="0"/>
              <a:t>인 풀을 생성한다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2. </a:t>
            </a:r>
            <a:r>
              <a:rPr lang="ko-KR" altLang="en-US" sz="1400" dirty="0"/>
              <a:t>고정 스레드 </a:t>
            </a:r>
            <a:r>
              <a:rPr lang="en-US" altLang="ko-KR" sz="1400" dirty="0"/>
              <a:t>Executor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 err="1"/>
              <a:t>newFixedThreadPool</a:t>
            </a:r>
            <a:r>
              <a:rPr lang="en-US" altLang="ko-KR" sz="1400" dirty="0"/>
              <a:t>(int size)</a:t>
            </a:r>
            <a:r>
              <a:rPr lang="ko-KR" altLang="en-US" sz="1400" dirty="0"/>
              <a:t>는 지정된 수의 스레드가 있는 스레드 풀을 생성한다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3. </a:t>
            </a:r>
            <a:r>
              <a:rPr lang="ko-KR" altLang="en-US" sz="1400" dirty="0"/>
              <a:t>캐시 스레드 </a:t>
            </a:r>
            <a:r>
              <a:rPr lang="en-US" altLang="ko-KR" sz="1400" dirty="0"/>
              <a:t>Executor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 </a:t>
            </a:r>
            <a:r>
              <a:rPr lang="en-US" altLang="ko-KR" sz="1400" dirty="0" err="1"/>
              <a:t>newCachedThreadPool</a:t>
            </a:r>
            <a:r>
              <a:rPr lang="en-US" altLang="ko-KR" sz="1400" dirty="0"/>
              <a:t>()</a:t>
            </a:r>
            <a:r>
              <a:rPr lang="ko-KR" altLang="en-US" sz="1400" dirty="0"/>
              <a:t>는 많은 경우 스레드를 재사용 하는 무제한 스레드 풀을 생성한다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이러한 각 팩토리 메소드는 </a:t>
            </a:r>
            <a:r>
              <a:rPr lang="en-US" altLang="ko-KR" sz="1400" dirty="0" err="1"/>
              <a:t>ExecutorService</a:t>
            </a:r>
            <a:r>
              <a:rPr lang="en-US" altLang="ko-KR" sz="1400" dirty="0"/>
              <a:t> </a:t>
            </a:r>
            <a:r>
              <a:rPr lang="ko-KR" altLang="en-US" sz="1400" dirty="0"/>
              <a:t>인터페이스를 구현하는 객체 인스턴스를 생성하고 반환한다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ExecutorService</a:t>
            </a:r>
            <a:r>
              <a:rPr lang="ko-KR" altLang="en-US" sz="1400" dirty="0"/>
              <a:t>는 </a:t>
            </a:r>
            <a:r>
              <a:rPr lang="en-US" altLang="ko-KR" sz="1400" dirty="0"/>
              <a:t>Executor </a:t>
            </a:r>
            <a:r>
              <a:rPr lang="ko-KR" altLang="en-US" sz="1400" dirty="0"/>
              <a:t>인터페이스를 확장하여 이 객체의 </a:t>
            </a:r>
            <a:r>
              <a:rPr lang="en-US" altLang="ko-KR" sz="1400" dirty="0"/>
              <a:t>execute() </a:t>
            </a:r>
            <a:r>
              <a:rPr lang="ko-KR" altLang="en-US" sz="1400" dirty="0"/>
              <a:t>메소드를 호출할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</a:t>
            </a:r>
            <a:r>
              <a:rPr lang="en-US" altLang="ko-KR" sz="1400" dirty="0" err="1"/>
              <a:t>ExecutorService</a:t>
            </a:r>
            <a:r>
              <a:rPr lang="ko-KR" altLang="en-US" sz="1400" dirty="0"/>
              <a:t>는 스레드 풀의 종료를 관리하기 위한 메소드를 제공한다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8556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235A724-3482-4681-8E33-FACBD8471919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4.5 </a:t>
            </a:r>
            <a:r>
              <a:rPr lang="ko-KR" altLang="en-US" dirty="0">
                <a:solidFill>
                  <a:srgbClr val="00B0F0"/>
                </a:solidFill>
              </a:rPr>
              <a:t>암묵적 </a:t>
            </a:r>
            <a:r>
              <a:rPr lang="ko-KR" altLang="en-US" dirty="0" err="1">
                <a:solidFill>
                  <a:srgbClr val="00B0F0"/>
                </a:solidFill>
              </a:rPr>
              <a:t>스레딩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AD8C2-DBAA-4314-BBED-D0907994BC94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Java </a:t>
            </a:r>
            <a:r>
              <a:rPr lang="ko-KR" altLang="en-US" sz="1600" b="1" dirty="0"/>
              <a:t>스레드 풀</a:t>
            </a:r>
            <a:endParaRPr lang="en-US" altLang="ko-KR" sz="1600" b="1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C7B4C9A-4BAC-4320-8A5A-AE3DE0023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22" y="1981842"/>
            <a:ext cx="5596039" cy="3467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482875-8D20-4791-B3B8-E8AE06A3CC3E}"/>
              </a:ext>
            </a:extLst>
          </p:cNvPr>
          <p:cNvSpPr txBox="1"/>
          <p:nvPr/>
        </p:nvSpPr>
        <p:spPr>
          <a:xfrm>
            <a:off x="7375161" y="2242340"/>
            <a:ext cx="36276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캐시 스레드 풀을 생성하고 </a:t>
            </a:r>
            <a:r>
              <a:rPr lang="en-US" altLang="ko-KR" sz="1400" dirty="0"/>
              <a:t>execute() </a:t>
            </a:r>
            <a:r>
              <a:rPr lang="ko-KR" altLang="en-US" sz="1400" dirty="0"/>
              <a:t>메소드를 사용하여 풀의 스레드에서 실행할 작업을 제출한다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Shutdown() </a:t>
            </a:r>
            <a:r>
              <a:rPr lang="ko-KR" altLang="en-US" sz="1400" dirty="0"/>
              <a:t>메소드가 호출되면 스레드 풀은 추가 작업을 거부하고 기존의 모든 작업의 실행이 완료되면 종료된다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9239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3DC350B-6344-463F-81EA-01AD50731A58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4.5 </a:t>
            </a:r>
            <a:r>
              <a:rPr lang="ko-KR" altLang="en-US" dirty="0">
                <a:solidFill>
                  <a:srgbClr val="00B0F0"/>
                </a:solidFill>
              </a:rPr>
              <a:t>암묵적 </a:t>
            </a:r>
            <a:r>
              <a:rPr lang="ko-KR" altLang="en-US" dirty="0" err="1">
                <a:solidFill>
                  <a:srgbClr val="00B0F0"/>
                </a:solidFill>
              </a:rPr>
              <a:t>스레딩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0F6AA-198E-40A7-B62F-C67760A11C4F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Fork Join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A1A401-1C86-4263-8587-4D6EF43206F4}"/>
              </a:ext>
            </a:extLst>
          </p:cNvPr>
          <p:cNvSpPr txBox="1"/>
          <p:nvPr/>
        </p:nvSpPr>
        <p:spPr>
          <a:xfrm>
            <a:off x="1393722" y="1873008"/>
            <a:ext cx="79710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fork-join </a:t>
            </a:r>
            <a:r>
              <a:rPr lang="ko-KR" altLang="en-US" sz="1400" dirty="0"/>
              <a:t>메소드를 사용하면 메인 부모 스레드가 하나 이상의 자식 스레드를 생성</a:t>
            </a:r>
            <a:r>
              <a:rPr lang="en-US" altLang="ko-KR" sz="1400" dirty="0"/>
              <a:t>(fork)</a:t>
            </a:r>
            <a:r>
              <a:rPr lang="ko-KR" altLang="en-US" sz="1400" dirty="0"/>
              <a:t>한 다음 자식의 종료를 기다린 후 </a:t>
            </a:r>
            <a:r>
              <a:rPr lang="en-US" altLang="ko-KR" sz="1400" dirty="0"/>
              <a:t>join</a:t>
            </a:r>
            <a:r>
              <a:rPr lang="ko-KR" altLang="en-US" sz="1400" dirty="0"/>
              <a:t>하고 그 시점부터 자식의 결과를 확인하고 결합할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동기식 모델은 종종 명시적 스레드 생성이라고 특정 지어지지만 암시적 </a:t>
            </a:r>
            <a:r>
              <a:rPr lang="ko-KR" altLang="en-US" sz="1400" dirty="0" err="1"/>
              <a:t>스레딩에도</a:t>
            </a:r>
            <a:r>
              <a:rPr lang="ko-KR" altLang="en-US" sz="1400" dirty="0"/>
              <a:t> 사용될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라이브러리는 생성되는 스레드 수를 관리하며 스레드에 작업 배정을 책임진다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pic>
        <p:nvPicPr>
          <p:cNvPr id="5" name="그림 4" descr="텍스트, 장치, 게이지, 측정기이(가) 표시된 사진&#10;&#10;자동 생성된 설명">
            <a:extLst>
              <a:ext uri="{FF2B5EF4-FFF2-40B4-BE49-F238E27FC236}">
                <a16:creationId xmlns:a16="http://schemas.microsoft.com/office/drawing/2014/main" id="{A48F9358-5DA6-4D80-A611-3CE60006E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911" y="3955588"/>
            <a:ext cx="5803377" cy="1530812"/>
          </a:xfrm>
          <a:prstGeom prst="rect">
            <a:avLst/>
          </a:prstGeom>
        </p:spPr>
      </p:pic>
      <p:pic>
        <p:nvPicPr>
          <p:cNvPr id="16" name="그림 15" descr="텍스트, 장치, 게이지, 측정기이(가) 표시된 사진&#10;&#10;자동 생성된 설명">
            <a:extLst>
              <a:ext uri="{FF2B5EF4-FFF2-40B4-BE49-F238E27FC236}">
                <a16:creationId xmlns:a16="http://schemas.microsoft.com/office/drawing/2014/main" id="{BF113A65-45BB-4AFA-8C0B-F2AF2095E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34" y="3834324"/>
            <a:ext cx="5803377" cy="15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63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392" y="246576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BE1E15B-EC19-4E80-8499-1FDD789F6C32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4.5 </a:t>
            </a:r>
            <a:r>
              <a:rPr lang="ko-KR" altLang="en-US" dirty="0">
                <a:solidFill>
                  <a:srgbClr val="00B0F0"/>
                </a:solidFill>
              </a:rPr>
              <a:t>암묵적 </a:t>
            </a:r>
            <a:r>
              <a:rPr lang="ko-KR" altLang="en-US" dirty="0" err="1">
                <a:solidFill>
                  <a:srgbClr val="00B0F0"/>
                </a:solidFill>
              </a:rPr>
              <a:t>스레딩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F047EF-7FBD-4132-B256-48BB7BB46A75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Java </a:t>
            </a:r>
            <a:r>
              <a:rPr lang="ko-KR" altLang="en-US" sz="1600" b="1" dirty="0"/>
              <a:t>에서의 </a:t>
            </a:r>
            <a:r>
              <a:rPr lang="en-US" altLang="ko-KR" sz="1600" b="1" dirty="0"/>
              <a:t>Fork Join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1C514-D95A-4AA1-9218-1FE9AA155B10}"/>
              </a:ext>
            </a:extLst>
          </p:cNvPr>
          <p:cNvSpPr txBox="1"/>
          <p:nvPr/>
        </p:nvSpPr>
        <p:spPr>
          <a:xfrm>
            <a:off x="1393722" y="1879824"/>
            <a:ext cx="797101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Java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QuickSort</a:t>
            </a:r>
            <a:r>
              <a:rPr lang="en-US" altLang="ko-KR" sz="1400" dirty="0"/>
              <a:t> </a:t>
            </a:r>
            <a:r>
              <a:rPr lang="ko-KR" altLang="en-US" sz="1400" dirty="0"/>
              <a:t>및 </a:t>
            </a:r>
            <a:r>
              <a:rPr lang="en-US" altLang="ko-KR" sz="1400" dirty="0" err="1"/>
              <a:t>Mergesort</a:t>
            </a:r>
            <a:r>
              <a:rPr lang="ko-KR" altLang="en-US" sz="1400" dirty="0"/>
              <a:t>와 같은 재귀 분할</a:t>
            </a:r>
            <a:r>
              <a:rPr lang="en-US" altLang="ko-KR" sz="1400" dirty="0"/>
              <a:t>-</a:t>
            </a:r>
            <a:r>
              <a:rPr lang="ko-KR" altLang="en-US" sz="1400" dirty="0"/>
              <a:t>정복 알고리즘과 함께 사용되도록 설계된 버전 </a:t>
            </a:r>
            <a:r>
              <a:rPr lang="en-US" altLang="ko-KR" sz="1400" dirty="0"/>
              <a:t>1.7 API</a:t>
            </a:r>
            <a:r>
              <a:rPr lang="ko-KR" altLang="en-US" sz="1400" dirty="0"/>
              <a:t>에 </a:t>
            </a:r>
            <a:r>
              <a:rPr lang="en-US" altLang="ko-KR" sz="1400" dirty="0"/>
              <a:t>fork join </a:t>
            </a:r>
            <a:r>
              <a:rPr lang="ko-KR" altLang="en-US" sz="1400" dirty="0"/>
              <a:t>라이브러리를 도입하였다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라이브러리를 사용하여 분할</a:t>
            </a:r>
            <a:r>
              <a:rPr lang="en-US" altLang="ko-KR" sz="1400" dirty="0"/>
              <a:t>-</a:t>
            </a:r>
            <a:r>
              <a:rPr lang="ko-KR" altLang="en-US" sz="1400" dirty="0"/>
              <a:t>정복 알고리즘을 구현할 때 분할 단계 동안 별도의 작업이 </a:t>
            </a:r>
            <a:r>
              <a:rPr lang="en-US" altLang="ko-KR" sz="1400" dirty="0"/>
              <a:t>fork </a:t>
            </a:r>
            <a:r>
              <a:rPr lang="ko-KR" altLang="en-US" sz="1400" dirty="0"/>
              <a:t>되고 원래 문제의 작은 부분집합이 할당된다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이러한 별도의 작업이 병행하게 실행할 수 있도록 알고리즘이 설계되어야 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어떤 시점에서</a:t>
            </a:r>
            <a:r>
              <a:rPr lang="en-US" altLang="ko-KR" sz="1400" dirty="0"/>
              <a:t>, </a:t>
            </a:r>
            <a:r>
              <a:rPr lang="ko-KR" altLang="en-US" sz="1400" dirty="0"/>
              <a:t>작업에 할당된 문제의 크기는 직접 해결할 수 있을 만큼 작아서 추가 작업을 만들지 않아도 된다</a:t>
            </a:r>
            <a:r>
              <a:rPr lang="en-US" altLang="ko-KR" sz="1400" dirty="0"/>
              <a:t>. Java fork-join </a:t>
            </a:r>
            <a:r>
              <a:rPr lang="ko-KR" altLang="en-US" sz="1400" dirty="0"/>
              <a:t>모델의 일반적인 재귀 알고리즘은 다음과 같다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CA25132-3D62-4C88-BE3B-FAED5EDDA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52" y="4322245"/>
            <a:ext cx="3143689" cy="1514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0C6369-BBAA-4BB4-9C4A-6D8CBDD2D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41" y="4054675"/>
            <a:ext cx="2125440" cy="21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8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E8FA0F-D78B-4D2C-A223-B797FC27A416}"/>
              </a:ext>
            </a:extLst>
          </p:cNvPr>
          <p:cNvSpPr txBox="1"/>
          <p:nvPr/>
        </p:nvSpPr>
        <p:spPr>
          <a:xfrm>
            <a:off x="1460090" y="1680428"/>
            <a:ext cx="895227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동기</a:t>
            </a:r>
            <a:br>
              <a:rPr lang="en-US" altLang="ko-KR" sz="1600" b="1" dirty="0"/>
            </a:br>
            <a:endParaRPr lang="en-US" altLang="ko-KR" sz="1600" b="1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또한 </a:t>
            </a:r>
            <a:r>
              <a:rPr lang="ko-KR" altLang="en-US" sz="1400" dirty="0">
                <a:solidFill>
                  <a:srgbClr val="C00000"/>
                </a:solidFill>
              </a:rPr>
              <a:t>하나의 응용 프로그램이 여러 개의 비슷한 작업을 수행할 필요</a:t>
            </a:r>
            <a:r>
              <a:rPr lang="ko-KR" altLang="en-US" sz="1400" dirty="0"/>
              <a:t>가 있는 상황이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ex) </a:t>
            </a:r>
            <a:r>
              <a:rPr lang="ko-KR" altLang="en-US" sz="1400" dirty="0"/>
              <a:t>웹 서버는 클라이언트로부터 웹 페이지나 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소리 등에 대한 요청을 받는다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하나의 분주한 웹서버는 수 천개의 클라이언트들이 병행하게 접근할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만약 웹서버가 단일 스레드로 작동한다면</a:t>
            </a:r>
            <a:r>
              <a:rPr lang="en-US" altLang="ko-KR" sz="1400" dirty="0"/>
              <a:t>, </a:t>
            </a:r>
            <a:r>
              <a:rPr lang="ko-KR" altLang="en-US" sz="1400" dirty="0"/>
              <a:t>자신의 단일 프로세스로 한 번에 하나의 클라이언트만 서비스할 수 있게 되어 클라이언트는 자신의 요구가 서비스되기까지 매우 긴 시간을 기다려야 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이러한 상황에서 한가지 해결책은 서버가 요청을 받아들이는 하나의 프로세스로 동작하게 하는 것이다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서버에게 서비스 요청이 들어오면</a:t>
            </a:r>
            <a:r>
              <a:rPr lang="en-US" altLang="ko-KR" sz="1400" dirty="0"/>
              <a:t>, </a:t>
            </a:r>
            <a:r>
              <a:rPr lang="ko-KR" altLang="en-US" sz="1400" dirty="0"/>
              <a:t>프로세스는 그 요청을 수행할 별도의 프로세스를 생성하는 것이다</a:t>
            </a:r>
            <a:r>
              <a:rPr lang="en-US" altLang="ko-KR" sz="1400" dirty="0"/>
              <a:t>. (</a:t>
            </a:r>
            <a:r>
              <a:rPr lang="ko-KR" altLang="en-US" sz="1400" dirty="0"/>
              <a:t>스레드가 대중화되기 전에는 매우 보편적인 </a:t>
            </a:r>
            <a:r>
              <a:rPr lang="ko-KR" altLang="en-US" sz="1400" dirty="0" err="1"/>
              <a:t>방법이였다</a:t>
            </a:r>
            <a:r>
              <a:rPr lang="en-US" altLang="ko-KR" sz="1400" dirty="0"/>
              <a:t>.)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하지만 프로세스 생성 작업은 매우 많은 시간을 소비하고 많은 자원을 필요로 하는 것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	-&gt; </a:t>
            </a:r>
            <a:r>
              <a:rPr lang="ko-KR" altLang="en-US" sz="1400" dirty="0"/>
              <a:t>오버헤드 증가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새 프로세스가 </a:t>
            </a:r>
            <a:r>
              <a:rPr lang="ko-KR" altLang="en-US" sz="1400" dirty="0" err="1"/>
              <a:t>해야할</a:t>
            </a:r>
            <a:r>
              <a:rPr lang="ko-KR" altLang="en-US" sz="1400" dirty="0"/>
              <a:t> 일이 기존 프로세스가 하는 일과 동일하다면 이 많은 오버헤드를 감수할 필요가 없다</a:t>
            </a:r>
            <a:r>
              <a:rPr lang="en-US" altLang="ko-KR" sz="1400" dirty="0"/>
              <a:t>. 	-&gt; </a:t>
            </a:r>
            <a:r>
              <a:rPr lang="ko-KR" altLang="en-US" sz="1400" dirty="0"/>
              <a:t>프로세스 안에 여러 스레드가 일을 하는 것이 더 효율적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686A60-46FF-4975-85F8-69A209F07AE0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4.1 </a:t>
            </a:r>
            <a:r>
              <a:rPr lang="ko-KR" altLang="en-US" dirty="0">
                <a:solidFill>
                  <a:srgbClr val="00B0F0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544196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1DD557-0979-4046-A0E1-774B8A50D124}"/>
              </a:ext>
            </a:extLst>
          </p:cNvPr>
          <p:cNvSpPr txBox="1"/>
          <p:nvPr/>
        </p:nvSpPr>
        <p:spPr>
          <a:xfrm>
            <a:off x="1393722" y="1861115"/>
            <a:ext cx="89146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정수 배열의 모든 요소를 합산하는 분할</a:t>
            </a:r>
            <a:r>
              <a:rPr lang="en-US" altLang="ko-KR" sz="1400" dirty="0"/>
              <a:t>-</a:t>
            </a:r>
            <a:r>
              <a:rPr lang="ko-KR" altLang="en-US" sz="1400" dirty="0"/>
              <a:t>정복 알고리즘 설계하여 </a:t>
            </a:r>
            <a:r>
              <a:rPr lang="en-US" altLang="ko-KR" sz="1400" dirty="0"/>
              <a:t>Java</a:t>
            </a:r>
            <a:r>
              <a:rPr lang="ko-KR" altLang="en-US" sz="1400" dirty="0"/>
              <a:t>의 </a:t>
            </a:r>
            <a:r>
              <a:rPr lang="en-US" altLang="ko-KR" sz="1400" dirty="0"/>
              <a:t>fork join</a:t>
            </a:r>
            <a:r>
              <a:rPr lang="ko-KR" altLang="en-US" sz="1400" dirty="0"/>
              <a:t>전략을 설명한다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다음 코드는 </a:t>
            </a:r>
            <a:r>
              <a:rPr lang="en-US" altLang="ko-KR" sz="1400" dirty="0" err="1"/>
              <a:t>ForkJoinPool</a:t>
            </a:r>
            <a:r>
              <a:rPr lang="en-US" altLang="ko-KR" sz="1400" dirty="0"/>
              <a:t> </a:t>
            </a:r>
            <a:r>
              <a:rPr lang="ko-KR" altLang="en-US" sz="1400" dirty="0"/>
              <a:t>객체를 만들고 </a:t>
            </a:r>
            <a:r>
              <a:rPr lang="en-US" altLang="ko-KR" sz="1400" dirty="0"/>
              <a:t>invoke() </a:t>
            </a:r>
            <a:r>
              <a:rPr lang="ko-KR" altLang="en-US" sz="1400" dirty="0"/>
              <a:t>메소드를 통해 작업을 제출하는 코드이다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작업이 완료되면 첫 번째 </a:t>
            </a:r>
            <a:r>
              <a:rPr lang="en-US" altLang="ko-KR" sz="1400" dirty="0"/>
              <a:t>invoke()</a:t>
            </a:r>
            <a:r>
              <a:rPr lang="ko-KR" altLang="en-US" sz="1400" dirty="0"/>
              <a:t>에 대한 초기호출은 배열의 합계를 반환한다</a:t>
            </a:r>
            <a:r>
              <a:rPr lang="en-US" altLang="ko-KR" sz="1400" dirty="0"/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8E678-C97E-4EE6-B216-DBBA64595C0F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4.5 </a:t>
            </a:r>
            <a:r>
              <a:rPr lang="ko-KR" altLang="en-US" dirty="0">
                <a:solidFill>
                  <a:srgbClr val="00B0F0"/>
                </a:solidFill>
              </a:rPr>
              <a:t>암묵적 </a:t>
            </a:r>
            <a:r>
              <a:rPr lang="ko-KR" altLang="en-US" dirty="0" err="1">
                <a:solidFill>
                  <a:srgbClr val="00B0F0"/>
                </a:solidFill>
              </a:rPr>
              <a:t>스레딩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C933CC-D745-4C85-BDF2-23C3870DEF7D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Java </a:t>
            </a:r>
            <a:r>
              <a:rPr lang="ko-KR" altLang="en-US" sz="1600" b="1" dirty="0"/>
              <a:t>에서의 </a:t>
            </a:r>
            <a:r>
              <a:rPr lang="en-US" altLang="ko-KR" sz="1600" b="1" dirty="0"/>
              <a:t>Fork Join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8EA3836-BBA4-42AC-9904-282D48E11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82" y="2690827"/>
            <a:ext cx="3593634" cy="104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32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714344-B5FE-4E34-A758-DFFE79287978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4.5 </a:t>
            </a:r>
            <a:r>
              <a:rPr lang="ko-KR" altLang="en-US" dirty="0">
                <a:solidFill>
                  <a:srgbClr val="00B0F0"/>
                </a:solidFill>
              </a:rPr>
              <a:t>암묵적 </a:t>
            </a:r>
            <a:r>
              <a:rPr lang="ko-KR" altLang="en-US" dirty="0" err="1">
                <a:solidFill>
                  <a:srgbClr val="00B0F0"/>
                </a:solidFill>
              </a:rPr>
              <a:t>스레딩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6C074-8E65-456B-8418-0868079FD173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Java </a:t>
            </a:r>
            <a:r>
              <a:rPr lang="ko-KR" altLang="en-US" sz="1600" b="1" dirty="0"/>
              <a:t>에서의 </a:t>
            </a:r>
            <a:r>
              <a:rPr lang="en-US" altLang="ko-KR" sz="1600" b="1" dirty="0"/>
              <a:t>Fork Join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C368EF6-D986-40A3-B24B-EF04DFFCD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78" y="1873008"/>
            <a:ext cx="3219899" cy="40582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80A73A-1704-4D52-8AF0-99B7038369B1}"/>
              </a:ext>
            </a:extLst>
          </p:cNvPr>
          <p:cNvSpPr txBox="1"/>
          <p:nvPr/>
        </p:nvSpPr>
        <p:spPr>
          <a:xfrm>
            <a:off x="5877563" y="2331138"/>
            <a:ext cx="448368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compute() </a:t>
            </a:r>
            <a:r>
              <a:rPr lang="ko-KR" altLang="en-US" sz="1400" dirty="0"/>
              <a:t>메소드는 각 작업이 수행하는 계산을 지정한다</a:t>
            </a:r>
            <a:r>
              <a:rPr lang="en-US" altLang="ko-KR" sz="1400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compute() </a:t>
            </a:r>
            <a:r>
              <a:rPr lang="ko-KR" altLang="en-US" sz="1400" dirty="0"/>
              <a:t>메소드는 할당된 부분집합의 한계를 직접 계산할 수 있을 때까지 호출된다</a:t>
            </a:r>
            <a:r>
              <a:rPr lang="en-US" altLang="ko-KR" sz="1400" dirty="0"/>
              <a:t>. (</a:t>
            </a:r>
            <a:r>
              <a:rPr lang="ko-KR" altLang="en-US" sz="1400" dirty="0"/>
              <a:t>문제의 크기가 제일 작아질 때 까지</a:t>
            </a:r>
            <a:r>
              <a:rPr lang="en-US" altLang="ko-KR" sz="1400" dirty="0"/>
              <a:t>)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join() </a:t>
            </a:r>
            <a:r>
              <a:rPr lang="ko-KR" altLang="en-US" sz="1400" dirty="0"/>
              <a:t>호출은 작업이 완료될 때까지 중단되며</a:t>
            </a:r>
            <a:r>
              <a:rPr lang="en-US" altLang="ko-KR" sz="1400" dirty="0"/>
              <a:t>, join()</a:t>
            </a:r>
            <a:r>
              <a:rPr lang="ko-KR" altLang="en-US" sz="1400" dirty="0"/>
              <a:t>은 </a:t>
            </a:r>
            <a:r>
              <a:rPr lang="en-US" altLang="ko-KR" sz="1400" dirty="0"/>
              <a:t>compute()</a:t>
            </a:r>
            <a:r>
              <a:rPr lang="ko-KR" altLang="en-US" sz="1400" dirty="0"/>
              <a:t>에서 계산된 결과를 반환한다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ㅏㅑ</a:t>
            </a:r>
            <a:r>
              <a:rPr lang="en-US" altLang="ko-KR" sz="1400" dirty="0"/>
              <a:t>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0136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F9CAE0-DE87-4521-A632-505275DC9EC5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4.5 </a:t>
            </a:r>
            <a:r>
              <a:rPr lang="ko-KR" altLang="en-US" dirty="0">
                <a:solidFill>
                  <a:srgbClr val="00B0F0"/>
                </a:solidFill>
              </a:rPr>
              <a:t>암묵적 </a:t>
            </a:r>
            <a:r>
              <a:rPr lang="ko-KR" altLang="en-US" dirty="0" err="1">
                <a:solidFill>
                  <a:srgbClr val="00B0F0"/>
                </a:solidFill>
              </a:rPr>
              <a:t>스레딩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77A231-848E-45B1-8D88-CE5ED9023FDD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OpenMp</a:t>
            </a:r>
            <a:endParaRPr lang="en-US" altLang="ko-KR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11150B-4CB8-4EAC-94FE-3979C4582188}"/>
              </a:ext>
            </a:extLst>
          </p:cNvPr>
          <p:cNvSpPr txBox="1"/>
          <p:nvPr/>
        </p:nvSpPr>
        <p:spPr>
          <a:xfrm>
            <a:off x="1393722" y="1903786"/>
            <a:ext cx="8454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OpenMP</a:t>
            </a:r>
            <a:r>
              <a:rPr lang="ko-KR" altLang="en-US" sz="1400" dirty="0"/>
              <a:t>는 </a:t>
            </a:r>
            <a:r>
              <a:rPr lang="en-US" altLang="ko-KR" sz="1400" dirty="0"/>
              <a:t>C, C++, </a:t>
            </a:r>
            <a:r>
              <a:rPr lang="ko-KR" altLang="en-US" sz="1400" dirty="0"/>
              <a:t>또는 </a:t>
            </a:r>
            <a:r>
              <a:rPr lang="en-US" altLang="ko-KR" sz="1400" dirty="0"/>
              <a:t>FORTRAN</a:t>
            </a:r>
            <a:r>
              <a:rPr lang="ko-KR" altLang="en-US" sz="1400" dirty="0"/>
              <a:t>으로 작성된 </a:t>
            </a:r>
            <a:r>
              <a:rPr lang="en-US" altLang="ko-KR" sz="1400" dirty="0"/>
              <a:t>API</a:t>
            </a:r>
            <a:r>
              <a:rPr lang="ko-KR" altLang="en-US" sz="1400" dirty="0"/>
              <a:t>와 컴파일러 </a:t>
            </a:r>
            <a:r>
              <a:rPr lang="ko-KR" altLang="en-US" sz="1400" dirty="0" err="1"/>
              <a:t>디렉티브의</a:t>
            </a:r>
            <a:r>
              <a:rPr lang="ko-KR" altLang="en-US" sz="1400" dirty="0"/>
              <a:t> 집합이다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OpenMP</a:t>
            </a:r>
            <a:r>
              <a:rPr lang="ko-KR" altLang="en-US" sz="1400" dirty="0"/>
              <a:t>는 공유 메모리 환경에서 병렬 프로그래밍을 할 수 있도록 도움을 준다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4DDEC7-7D05-47E4-A576-A14586031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433" y="2814008"/>
            <a:ext cx="3096057" cy="1762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BC71A3-9C0D-4F55-AB01-D5D4FDDBB8EC}"/>
              </a:ext>
            </a:extLst>
          </p:cNvPr>
          <p:cNvSpPr txBox="1"/>
          <p:nvPr/>
        </p:nvSpPr>
        <p:spPr>
          <a:xfrm>
            <a:off x="1393722" y="4824174"/>
            <a:ext cx="8634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OpenMp</a:t>
            </a:r>
            <a:r>
              <a:rPr lang="ko-KR" altLang="en-US" sz="1400" dirty="0"/>
              <a:t>는 병렬로 실행될 수 있는 블록을 찾아 병렬 영역</a:t>
            </a:r>
            <a:r>
              <a:rPr lang="en-US" altLang="ko-KR" sz="1400" dirty="0"/>
              <a:t>(parallel regions)</a:t>
            </a:r>
            <a:r>
              <a:rPr lang="ko-KR" altLang="en-US" sz="1400" dirty="0"/>
              <a:t>이라고 부른다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응용 개발자는 자신들의 코드 중 병렬 영역에 컴파일러 </a:t>
            </a:r>
            <a:r>
              <a:rPr lang="ko-KR" altLang="en-US" sz="1400" dirty="0" err="1"/>
              <a:t>디렉티브를</a:t>
            </a:r>
            <a:r>
              <a:rPr lang="ko-KR" altLang="en-US" sz="1400" dirty="0"/>
              <a:t> 삽입한다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디렉티브는</a:t>
            </a:r>
            <a:r>
              <a:rPr lang="ko-KR" altLang="en-US" sz="1400" dirty="0"/>
              <a:t> </a:t>
            </a:r>
            <a:r>
              <a:rPr lang="en-US" altLang="ko-KR" sz="1400" dirty="0"/>
              <a:t>OpenMP </a:t>
            </a:r>
            <a:r>
              <a:rPr lang="ko-KR" altLang="en-US" sz="1400" dirty="0"/>
              <a:t>실행시간 라이브러리에 해당 영역을 병렬로 실행하라고 지시한다</a:t>
            </a:r>
          </a:p>
        </p:txBody>
      </p:sp>
    </p:spTree>
    <p:extLst>
      <p:ext uri="{BB962C8B-B14F-4D97-AF65-F5344CB8AC3E}">
        <p14:creationId xmlns:p14="http://schemas.microsoft.com/office/powerpoint/2010/main" val="1802893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F8B678B-18A4-434D-8C69-1C9D0049EFFE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4.5 </a:t>
            </a:r>
            <a:r>
              <a:rPr lang="ko-KR" altLang="en-US" dirty="0">
                <a:solidFill>
                  <a:srgbClr val="00B0F0"/>
                </a:solidFill>
              </a:rPr>
              <a:t>암묵적 </a:t>
            </a:r>
            <a:r>
              <a:rPr lang="ko-KR" altLang="en-US" dirty="0" err="1">
                <a:solidFill>
                  <a:srgbClr val="00B0F0"/>
                </a:solidFill>
              </a:rPr>
              <a:t>스레딩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E5D8F3-2746-4DA1-83AD-C8ADB3D4AA91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OpenMp</a:t>
            </a:r>
            <a:endParaRPr lang="en-US" altLang="ko-K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96200-A9B6-4CB5-A277-45106F28D274}"/>
              </a:ext>
            </a:extLst>
          </p:cNvPr>
          <p:cNvSpPr txBox="1"/>
          <p:nvPr/>
        </p:nvSpPr>
        <p:spPr>
          <a:xfrm>
            <a:off x="1393722" y="1873008"/>
            <a:ext cx="8454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다음 </a:t>
            </a:r>
            <a:r>
              <a:rPr lang="en-US" altLang="ko-KR" sz="1400" dirty="0"/>
              <a:t>C </a:t>
            </a:r>
            <a:r>
              <a:rPr lang="ko-KR" altLang="en-US" sz="1400" dirty="0"/>
              <a:t>프로그램은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()</a:t>
            </a:r>
            <a:r>
              <a:rPr lang="ko-KR" altLang="en-US" sz="1400" dirty="0"/>
              <a:t>문을 포함하고 있는 병렬 영역 위에 컴파일러 </a:t>
            </a:r>
            <a:r>
              <a:rPr lang="ko-KR" altLang="en-US" sz="1400" dirty="0" err="1"/>
              <a:t>디렉티브가</a:t>
            </a:r>
            <a:r>
              <a:rPr lang="ko-KR" altLang="en-US" sz="1400" dirty="0"/>
              <a:t> 사용되고 있는 것을 보여줌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CE0C62C-E2D5-4906-BD1C-32D100A13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855" y="2485853"/>
            <a:ext cx="2800741" cy="2448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A4964F-F7A8-4907-B914-159B64FA2ACC}"/>
              </a:ext>
            </a:extLst>
          </p:cNvPr>
          <p:cNvSpPr txBox="1"/>
          <p:nvPr/>
        </p:nvSpPr>
        <p:spPr>
          <a:xfrm>
            <a:off x="1397208" y="5102989"/>
            <a:ext cx="9473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OpenMP</a:t>
            </a:r>
            <a:r>
              <a:rPr lang="ko-KR" altLang="en-US" sz="1400" dirty="0"/>
              <a:t>가 </a:t>
            </a:r>
            <a:r>
              <a:rPr lang="en-US" altLang="ko-KR" sz="1400" dirty="0"/>
              <a:t>#pragma </a:t>
            </a:r>
            <a:r>
              <a:rPr lang="en-US" altLang="ko-KR" sz="1400" dirty="0" err="1"/>
              <a:t>omp</a:t>
            </a:r>
            <a:r>
              <a:rPr lang="en-US" altLang="ko-KR" sz="1400" dirty="0"/>
              <a:t> parallel </a:t>
            </a:r>
            <a:r>
              <a:rPr lang="ko-KR" altLang="en-US" sz="1400" dirty="0"/>
              <a:t>와 같은 컴파일러 </a:t>
            </a:r>
            <a:r>
              <a:rPr lang="ko-KR" altLang="en-US" sz="1400" dirty="0" err="1"/>
              <a:t>디렉티브를</a:t>
            </a:r>
            <a:r>
              <a:rPr lang="ko-KR" altLang="en-US" sz="1400" dirty="0"/>
              <a:t> 만나게 되면 시스템 코어 개수만큼 스레드를 생성한다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듀얼 코어 시스템에서는 </a:t>
            </a:r>
            <a:r>
              <a:rPr lang="en-US" altLang="ko-KR" sz="1400" dirty="0"/>
              <a:t>2</a:t>
            </a:r>
            <a:r>
              <a:rPr lang="ko-KR" altLang="en-US" sz="1400" dirty="0"/>
              <a:t>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쿼드</a:t>
            </a:r>
            <a:r>
              <a:rPr lang="ko-KR" altLang="en-US" sz="1400" dirty="0"/>
              <a:t> 코어 시스템에서는 </a:t>
            </a:r>
            <a:r>
              <a:rPr lang="en-US" altLang="ko-KR" sz="1400" dirty="0"/>
              <a:t>4</a:t>
            </a:r>
            <a:r>
              <a:rPr lang="ko-KR" altLang="en-US" sz="1400" dirty="0"/>
              <a:t>개 등 이런 식으로 스레드가 생성된다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모든 스레드는 동시에 병렬 영역을 실행하게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각 스레드가 병렬 영역을 빠져나가면 스레드는 종료된다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77072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98BE04-1AAE-4244-82CC-7AC998964012}"/>
              </a:ext>
            </a:extLst>
          </p:cNvPr>
          <p:cNvSpPr txBox="1"/>
          <p:nvPr/>
        </p:nvSpPr>
        <p:spPr>
          <a:xfrm>
            <a:off x="1393722" y="1907726"/>
            <a:ext cx="8889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OpenMP</a:t>
            </a:r>
            <a:r>
              <a:rPr lang="ko-KR" altLang="en-US" sz="1400" dirty="0"/>
              <a:t>는 병렬화를 위한 </a:t>
            </a:r>
            <a:r>
              <a:rPr lang="ko-KR" altLang="en-US" sz="1400" dirty="0" err="1"/>
              <a:t>디렉티브를</a:t>
            </a:r>
            <a:r>
              <a:rPr lang="ko-KR" altLang="en-US" sz="1400" dirty="0"/>
              <a:t> 제공할 뿐만 아니라 </a:t>
            </a:r>
            <a:r>
              <a:rPr lang="en-US" altLang="ko-KR" sz="1400" dirty="0"/>
              <a:t>OpenMP</a:t>
            </a:r>
            <a:r>
              <a:rPr lang="ko-KR" altLang="en-US" sz="1400" dirty="0"/>
              <a:t>는 개발자가 병렬화 수준을 선택할 수 있게 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예를 들면</a:t>
            </a:r>
            <a:r>
              <a:rPr lang="en-US" altLang="ko-KR" sz="1400" dirty="0"/>
              <a:t>, </a:t>
            </a:r>
            <a:r>
              <a:rPr lang="ko-KR" altLang="en-US" sz="1400" dirty="0"/>
              <a:t>개발자는 필요한 스레드의 개수를 직접 정할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개발자는 또한 데이터를 스레드들이 공유할 것인지 혹은 특정 스레드만 사용할 것인지도 정할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OpenMP</a:t>
            </a:r>
            <a:r>
              <a:rPr lang="ko-KR" altLang="en-US" sz="1400" dirty="0"/>
              <a:t>는 </a:t>
            </a:r>
            <a:r>
              <a:rPr lang="en-US" altLang="ko-KR" sz="1400" dirty="0"/>
              <a:t>Linux, Windows </a:t>
            </a:r>
            <a:r>
              <a:rPr lang="ko-KR" altLang="en-US" sz="1400" dirty="0"/>
              <a:t>및 </a:t>
            </a:r>
            <a:r>
              <a:rPr lang="en-US" altLang="ko-KR" sz="1400" dirty="0"/>
              <a:t>macOS </a:t>
            </a:r>
            <a:r>
              <a:rPr lang="ko-KR" altLang="en-US" sz="1400" dirty="0"/>
              <a:t>시스템을 위한 다수의 공개 소스와 상용 컴파일러에서 사용할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7016C-56CF-4988-AC89-5DC8CDE2A58E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4.5 </a:t>
            </a:r>
            <a:r>
              <a:rPr lang="ko-KR" altLang="en-US" dirty="0">
                <a:solidFill>
                  <a:srgbClr val="00B0F0"/>
                </a:solidFill>
              </a:rPr>
              <a:t>암묵적 </a:t>
            </a:r>
            <a:r>
              <a:rPr lang="ko-KR" altLang="en-US" dirty="0" err="1">
                <a:solidFill>
                  <a:srgbClr val="00B0F0"/>
                </a:solidFill>
              </a:rPr>
              <a:t>스레딩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DFA80-BDD1-49A7-B24F-3BA08B25EEE8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OpenMp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680468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1A1A85-E1B7-43C7-BE3A-3E1FE01C9BC7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4.5 </a:t>
            </a:r>
            <a:r>
              <a:rPr lang="ko-KR" altLang="en-US" dirty="0">
                <a:solidFill>
                  <a:srgbClr val="00B0F0"/>
                </a:solidFill>
              </a:rPr>
              <a:t>암묵적 </a:t>
            </a:r>
            <a:r>
              <a:rPr lang="ko-KR" altLang="en-US" dirty="0" err="1">
                <a:solidFill>
                  <a:srgbClr val="00B0F0"/>
                </a:solidFill>
              </a:rPr>
              <a:t>스레딩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9660E-C18F-4508-95FA-0FC53167C0F1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Grand Central Dispatch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AC37E8-DF3C-48A1-A92A-FD96D0F0C934}"/>
              </a:ext>
            </a:extLst>
          </p:cNvPr>
          <p:cNvSpPr txBox="1"/>
          <p:nvPr/>
        </p:nvSpPr>
        <p:spPr>
          <a:xfrm>
            <a:off x="1393722" y="1888033"/>
            <a:ext cx="88441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Grand Central Dispatch (GCD)</a:t>
            </a:r>
            <a:r>
              <a:rPr lang="ko-KR" altLang="en-US" sz="1400" dirty="0"/>
              <a:t>는 </a:t>
            </a:r>
            <a:r>
              <a:rPr lang="en-US" altLang="ko-KR" sz="1400" dirty="0"/>
              <a:t>macOS </a:t>
            </a:r>
            <a:r>
              <a:rPr lang="ko-KR" altLang="en-US" sz="1400" dirty="0"/>
              <a:t>및 </a:t>
            </a:r>
            <a:r>
              <a:rPr lang="en-US" altLang="ko-KR" sz="1400" dirty="0"/>
              <a:t>IOS </a:t>
            </a:r>
            <a:r>
              <a:rPr lang="ko-KR" altLang="en-US" sz="1400" dirty="0"/>
              <a:t>운영체제를 위해 </a:t>
            </a:r>
            <a:r>
              <a:rPr lang="en-US" altLang="ko-KR" sz="1400" dirty="0"/>
              <a:t>Apple</a:t>
            </a:r>
            <a:r>
              <a:rPr lang="ko-KR" altLang="en-US" sz="1400" dirty="0"/>
              <a:t>에서 개발한 기술이다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개발자가 병렬로 실행될 코드 섹션</a:t>
            </a:r>
            <a:r>
              <a:rPr lang="en-US" altLang="ko-KR" sz="1400" dirty="0"/>
              <a:t>(</a:t>
            </a:r>
            <a:r>
              <a:rPr lang="ko-KR" altLang="en-US" sz="1400" dirty="0"/>
              <a:t>태스크</a:t>
            </a:r>
            <a:r>
              <a:rPr lang="en-US" altLang="ko-KR" sz="1400" dirty="0"/>
              <a:t>)</a:t>
            </a:r>
            <a:r>
              <a:rPr lang="ko-KR" altLang="en-US" sz="1400" dirty="0"/>
              <a:t>을 식별할 수 있도록 하는 런타임 라이브러리</a:t>
            </a:r>
            <a:r>
              <a:rPr lang="en-US" altLang="ko-KR" sz="1400" dirty="0"/>
              <a:t>, API </a:t>
            </a:r>
            <a:r>
              <a:rPr lang="ko-KR" altLang="en-US" sz="1400" dirty="0"/>
              <a:t>및 언어 확장의 조합이다</a:t>
            </a:r>
            <a:r>
              <a:rPr lang="en-US" altLang="ko-KR" sz="1400" dirty="0"/>
              <a:t>.OpenMP</a:t>
            </a:r>
            <a:r>
              <a:rPr lang="ko-KR" altLang="en-US" sz="1400" dirty="0"/>
              <a:t>와 마찬가지로 </a:t>
            </a:r>
            <a:r>
              <a:rPr lang="en-US" altLang="ko-KR" sz="1400" dirty="0"/>
              <a:t>GCD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스레딩에</a:t>
            </a:r>
            <a:r>
              <a:rPr lang="ko-KR" altLang="en-US" sz="1400" dirty="0"/>
              <a:t> 대한 대부분의 세부 사항을 관리한다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GCD</a:t>
            </a:r>
            <a:r>
              <a:rPr lang="ko-KR" altLang="en-US" sz="1400" dirty="0"/>
              <a:t>는 실행시간 수행을 위해 태스크를 </a:t>
            </a:r>
            <a:r>
              <a:rPr lang="ko-KR" altLang="en-US" sz="1400" dirty="0" err="1"/>
              <a:t>디스패치</a:t>
            </a:r>
            <a:r>
              <a:rPr lang="ko-KR" altLang="en-US" sz="1400" dirty="0"/>
              <a:t> 큐에 넣어서 </a:t>
            </a:r>
            <a:r>
              <a:rPr lang="ko-KR" altLang="en-US" sz="1400" dirty="0" err="1"/>
              <a:t>스케줄한다</a:t>
            </a:r>
            <a:r>
              <a:rPr lang="en-US" altLang="ko-KR" sz="1400" dirty="0"/>
              <a:t>. </a:t>
            </a:r>
            <a:r>
              <a:rPr lang="ko-KR" altLang="en-US" sz="1400" dirty="0"/>
              <a:t>큐에서 태스크를 제거할 때 관리하는 스레드 풀에서 가용 스레드를 선택하여 태스크를 할당한다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GCD</a:t>
            </a:r>
            <a:r>
              <a:rPr lang="ko-KR" altLang="en-US" sz="1400" dirty="0"/>
              <a:t>는 직렬</a:t>
            </a:r>
            <a:r>
              <a:rPr lang="en-US" altLang="ko-KR" sz="1400" dirty="0"/>
              <a:t>(serial)</a:t>
            </a:r>
            <a:r>
              <a:rPr lang="ko-KR" altLang="en-US" sz="1400" dirty="0"/>
              <a:t>과 병행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cuncurrent</a:t>
            </a:r>
            <a:r>
              <a:rPr lang="en-US" altLang="ko-KR" sz="1400" dirty="0"/>
              <a:t>)</a:t>
            </a:r>
            <a:r>
              <a:rPr lang="ko-KR" altLang="en-US" sz="1400" dirty="0"/>
              <a:t>의 두 가지 유형의 </a:t>
            </a:r>
            <a:r>
              <a:rPr lang="ko-KR" altLang="en-US" sz="1400" dirty="0" err="1"/>
              <a:t>디스패치</a:t>
            </a:r>
            <a:r>
              <a:rPr lang="ko-KR" altLang="en-US" sz="1400" dirty="0"/>
              <a:t> 큐를 유지한다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직렬에 넣어진 태스크는 </a:t>
            </a:r>
            <a:r>
              <a:rPr lang="en-US" altLang="ko-KR" sz="1400" dirty="0"/>
              <a:t>FIFO </a:t>
            </a:r>
            <a:r>
              <a:rPr lang="ko-KR" altLang="en-US" sz="1400" dirty="0"/>
              <a:t>순서대로 제거된다</a:t>
            </a:r>
            <a:r>
              <a:rPr lang="en-US" altLang="ko-KR" sz="1400" dirty="0"/>
              <a:t>. </a:t>
            </a:r>
            <a:r>
              <a:rPr lang="ko-KR" altLang="en-US" sz="1400" dirty="0"/>
              <a:t>태스크가 큐에서 제거되면 다른 태스크가 제거되기 전에 실행을 반드시 완료해야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 프로세스에는 고유한 직렬 큐</a:t>
            </a:r>
            <a:r>
              <a:rPr lang="en-US" altLang="ko-KR" sz="1400" dirty="0"/>
              <a:t>(</a:t>
            </a:r>
            <a:r>
              <a:rPr lang="ko-KR" altLang="en-US" sz="1400" dirty="0"/>
              <a:t>메인 큐</a:t>
            </a:r>
            <a:r>
              <a:rPr lang="en-US" altLang="ko-KR" sz="1400" dirty="0"/>
              <a:t>)</a:t>
            </a:r>
            <a:r>
              <a:rPr lang="ko-KR" altLang="en-US" sz="1400" dirty="0"/>
              <a:t>가 있으며 개발자는 특정 프로세스에 로컬인 추가 직렬 큐를 만들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직렬 큐를 개인 </a:t>
            </a:r>
            <a:r>
              <a:rPr lang="ko-KR" altLang="en-US" sz="1400" dirty="0" err="1"/>
              <a:t>디스패치</a:t>
            </a:r>
            <a:r>
              <a:rPr lang="ko-KR" altLang="en-US" sz="1400" dirty="0"/>
              <a:t> 큐라고도 하는 이유이다</a:t>
            </a:r>
            <a:r>
              <a:rPr lang="en-US" altLang="ko-KR" sz="1400" dirty="0"/>
              <a:t>. </a:t>
            </a:r>
            <a:r>
              <a:rPr lang="ko-KR" altLang="en-US" sz="1400" dirty="0"/>
              <a:t>직렬 큐는 여러 작업을 순차적으로 실행하는 데 유용하다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병행 큐에 넣어진 태스크도 </a:t>
            </a:r>
            <a:r>
              <a:rPr lang="en-US" altLang="ko-KR" sz="1400" dirty="0"/>
              <a:t>FIFO </a:t>
            </a:r>
            <a:r>
              <a:rPr lang="ko-KR" altLang="en-US" sz="1400" dirty="0"/>
              <a:t>순서로 제거되지만 한 번에 여러 태스크가 제거되어 병렬로 실행될 수 있게 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다수의 시스템 전체의 병행 큐</a:t>
            </a:r>
            <a:r>
              <a:rPr lang="en-US" altLang="ko-KR" sz="1400" dirty="0"/>
              <a:t>(</a:t>
            </a:r>
            <a:r>
              <a:rPr lang="ko-KR" altLang="en-US" sz="1400" dirty="0"/>
              <a:t>전역 </a:t>
            </a:r>
            <a:r>
              <a:rPr lang="ko-KR" altLang="en-US" sz="1400" dirty="0" err="1"/>
              <a:t>디스패치</a:t>
            </a:r>
            <a:r>
              <a:rPr lang="ko-KR" altLang="en-US" sz="1400" dirty="0"/>
              <a:t> 큐</a:t>
            </a:r>
            <a:r>
              <a:rPr lang="en-US" altLang="ko-KR" sz="1400" dirty="0"/>
              <a:t>)</a:t>
            </a:r>
            <a:r>
              <a:rPr lang="ko-KR" altLang="en-US" sz="1400" dirty="0"/>
              <a:t>가 존재하며 </a:t>
            </a:r>
            <a:r>
              <a:rPr lang="en-US" altLang="ko-KR" sz="1400" dirty="0"/>
              <a:t>4</a:t>
            </a:r>
            <a:r>
              <a:rPr lang="ko-KR" altLang="en-US" sz="1400" dirty="0"/>
              <a:t>가지 주요 서비스 품질 클래스</a:t>
            </a:r>
            <a:r>
              <a:rPr lang="en-US" altLang="ko-KR" sz="1400" dirty="0"/>
              <a:t>(quality-of-service class)</a:t>
            </a:r>
            <a:r>
              <a:rPr lang="ko-KR" altLang="en-US" sz="1400" dirty="0"/>
              <a:t>로 나뉜다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7440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1A1A85-E1B7-43C7-BE3A-3E1FE01C9BC7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4.5 </a:t>
            </a:r>
            <a:r>
              <a:rPr lang="ko-KR" altLang="en-US" dirty="0">
                <a:solidFill>
                  <a:srgbClr val="00B0F0"/>
                </a:solidFill>
              </a:rPr>
              <a:t>암묵적 </a:t>
            </a:r>
            <a:r>
              <a:rPr lang="ko-KR" altLang="en-US" dirty="0" err="1">
                <a:solidFill>
                  <a:srgbClr val="00B0F0"/>
                </a:solidFill>
              </a:rPr>
              <a:t>스레딩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9660E-C18F-4508-95FA-0FC53167C0F1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Grand Central Dispatch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84C29-8C00-45C5-852E-8C8B3E65EB72}"/>
              </a:ext>
            </a:extLst>
          </p:cNvPr>
          <p:cNvSpPr txBox="1"/>
          <p:nvPr/>
        </p:nvSpPr>
        <p:spPr>
          <a:xfrm>
            <a:off x="1393722" y="1873008"/>
            <a:ext cx="78098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QOS_CLASS_USER_INTERACTIVE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사용자 대화형 클래스는 반응형 사용자 인터페이스를 보장하기 위하여 사용자와 상호 작용하는 태스크를 나타낸다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클래스에는 사용자 인터페이스와 이벤트 처리 등이 포함된다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클래스에 속하는 태스크는 아주 적은 양의 작업만 해야 한다</a:t>
            </a:r>
            <a:r>
              <a:rPr lang="en-US" altLang="ko-KR" sz="1400" dirty="0"/>
              <a:t>. </a:t>
            </a:r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QOS_CLASS_USER_INITIATED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사용자 시작 클래스는 태스크가 반응형 사용자 인터페이스와 관련되어 있다는 점에서 사용자 대화형 클래스와 유사하다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사용자 시작 클래스는 태스크 처리 시간이 더 오래 걸릴 수 있다</a:t>
            </a:r>
            <a:r>
              <a:rPr lang="en-US" altLang="ko-KR" sz="1400" dirty="0"/>
              <a:t>. (</a:t>
            </a:r>
            <a:r>
              <a:rPr lang="ko-KR" altLang="en-US" sz="1400" dirty="0"/>
              <a:t>예를 들어 파일 또는 </a:t>
            </a:r>
            <a:r>
              <a:rPr lang="en-US" altLang="ko-KR" sz="1400" dirty="0"/>
              <a:t>URL</a:t>
            </a:r>
            <a:r>
              <a:rPr lang="ko-KR" altLang="en-US" sz="1400" dirty="0"/>
              <a:t>을 여는 것은 사용자 시작 태스크이다</a:t>
            </a:r>
            <a:r>
              <a:rPr lang="en-US" altLang="ko-KR" sz="1400" dirty="0"/>
              <a:t>.)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QOS_CLASS_UTILITY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유틸리티 클래스는 완료하는 데 시간이 오래 걸리지만 즉각적인 결과를 요구하지 않는 태스크를 나타낸다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클래스에는 데이터 가져오기와 같은 작업이 포함된다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QOS_CLASS_BACKGROUND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백그라운드 클래스에 속하는 태스크는 사용자에게 보이지 않으며 시간에 민감하지 않다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메일박스 시스템에 색인 만들거나 백업 수행이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7650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1A1A85-E1B7-43C7-BE3A-3E1FE01C9BC7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4.5 </a:t>
            </a:r>
            <a:r>
              <a:rPr lang="ko-KR" altLang="en-US" dirty="0">
                <a:solidFill>
                  <a:srgbClr val="00B0F0"/>
                </a:solidFill>
              </a:rPr>
              <a:t>암묵적 </a:t>
            </a:r>
            <a:r>
              <a:rPr lang="ko-KR" altLang="en-US" dirty="0" err="1">
                <a:solidFill>
                  <a:srgbClr val="00B0F0"/>
                </a:solidFill>
              </a:rPr>
              <a:t>스레딩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9660E-C18F-4508-95FA-0FC53167C0F1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Grand Central Dispatch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DA9205-E9E3-40D7-A2FC-E53294A48668}"/>
              </a:ext>
            </a:extLst>
          </p:cNvPr>
          <p:cNvSpPr txBox="1"/>
          <p:nvPr/>
        </p:nvSpPr>
        <p:spPr>
          <a:xfrm>
            <a:off x="1393722" y="1921157"/>
            <a:ext cx="83795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내부적으로 </a:t>
            </a:r>
            <a:r>
              <a:rPr lang="en-US" altLang="ko-KR" sz="1400" dirty="0"/>
              <a:t>GCD</a:t>
            </a:r>
            <a:r>
              <a:rPr lang="ko-KR" altLang="en-US" sz="1400" dirty="0"/>
              <a:t>의 스레드 풀은 </a:t>
            </a:r>
            <a:r>
              <a:rPr lang="en-US" altLang="ko-KR" sz="1400" dirty="0"/>
              <a:t>POSIX </a:t>
            </a:r>
            <a:r>
              <a:rPr lang="ko-KR" altLang="en-US" sz="1400" dirty="0"/>
              <a:t>스레드로 구성된다</a:t>
            </a:r>
            <a:r>
              <a:rPr lang="en-US" altLang="ko-KR" sz="1400" dirty="0"/>
              <a:t>. GCD</a:t>
            </a:r>
            <a:r>
              <a:rPr lang="ko-KR" altLang="en-US" sz="1400" dirty="0"/>
              <a:t>는 풀을 적극적으로 관리하여 응용 프로그램 요구 및 시스템 용량에 따라 스레드 수가 늘어나거나 줄어들게 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GCD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libdispatch</a:t>
            </a:r>
            <a:r>
              <a:rPr lang="en-US" altLang="ko-KR" sz="1400" dirty="0"/>
              <a:t> </a:t>
            </a:r>
            <a:r>
              <a:rPr lang="ko-KR" altLang="en-US" sz="1400" dirty="0"/>
              <a:t>라이브러리에 의해 구현되며</a:t>
            </a:r>
            <a:r>
              <a:rPr lang="en-US" altLang="ko-KR" sz="1400" dirty="0"/>
              <a:t>, Apple</a:t>
            </a:r>
            <a:r>
              <a:rPr lang="ko-KR" altLang="en-US" sz="1400" dirty="0"/>
              <a:t>은 </a:t>
            </a:r>
            <a:r>
              <a:rPr lang="en-US" altLang="ko-KR" sz="1400" dirty="0"/>
              <a:t>Apache Commons </a:t>
            </a:r>
            <a:r>
              <a:rPr lang="ko-KR" altLang="en-US" sz="1400" dirty="0"/>
              <a:t>라이선스에 따라 이를 배포했다</a:t>
            </a:r>
            <a:r>
              <a:rPr lang="en-US" altLang="ko-KR" sz="1400" dirty="0"/>
              <a:t>. </a:t>
            </a:r>
            <a:r>
              <a:rPr lang="ko-KR" altLang="en-US" sz="1400" dirty="0"/>
              <a:t>이후 </a:t>
            </a:r>
            <a:r>
              <a:rPr lang="en-US" altLang="ko-KR" sz="1400" dirty="0"/>
              <a:t>FreeBSD </a:t>
            </a:r>
            <a:r>
              <a:rPr lang="ko-KR" altLang="en-US" sz="1400" dirty="0"/>
              <a:t>운영체제로 이식되었다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3774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1A1A85-E1B7-43C7-BE3A-3E1FE01C9BC7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4.5 </a:t>
            </a:r>
            <a:r>
              <a:rPr lang="ko-KR" altLang="en-US" dirty="0">
                <a:solidFill>
                  <a:srgbClr val="00B0F0"/>
                </a:solidFill>
              </a:rPr>
              <a:t>암묵적 </a:t>
            </a:r>
            <a:r>
              <a:rPr lang="ko-KR" altLang="en-US" dirty="0" err="1">
                <a:solidFill>
                  <a:srgbClr val="00B0F0"/>
                </a:solidFill>
              </a:rPr>
              <a:t>스레딩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9660E-C18F-4508-95FA-0FC53167C0F1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Intel </a:t>
            </a:r>
            <a:r>
              <a:rPr lang="ko-KR" altLang="en-US" sz="1600" b="1" dirty="0"/>
              <a:t>스레드 빌딩 블록</a:t>
            </a:r>
            <a:endParaRPr lang="en-US" altLang="ko-KR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3EA0F-3AB5-4405-93E5-7951E2E9A5ED}"/>
              </a:ext>
            </a:extLst>
          </p:cNvPr>
          <p:cNvSpPr txBox="1"/>
          <p:nvPr/>
        </p:nvSpPr>
        <p:spPr>
          <a:xfrm>
            <a:off x="1393722" y="1903786"/>
            <a:ext cx="782486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Intel TBB</a:t>
            </a:r>
            <a:r>
              <a:rPr lang="ko-KR" altLang="en-US" sz="1400" dirty="0"/>
              <a:t>는 </a:t>
            </a:r>
            <a:r>
              <a:rPr lang="en-US" altLang="ko-KR" sz="1400" dirty="0"/>
              <a:t>C++</a:t>
            </a:r>
            <a:r>
              <a:rPr lang="ko-KR" altLang="en-US" sz="1400" dirty="0"/>
              <a:t>에서 병렬 응용 프로그램 설계를 지원하는 </a:t>
            </a:r>
            <a:r>
              <a:rPr lang="ko-KR" altLang="en-US" sz="1400" dirty="0" err="1"/>
              <a:t>탬플릿</a:t>
            </a:r>
            <a:r>
              <a:rPr lang="ko-KR" altLang="en-US" sz="1400" dirty="0"/>
              <a:t> 라이브러리이다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이것은 라이브러리이므로 특별한 컴파일러나 언어 지원이 필요하지 않다</a:t>
            </a:r>
            <a:r>
              <a:rPr lang="en-US" altLang="ko-KR" sz="1400" dirty="0"/>
              <a:t>. </a:t>
            </a:r>
            <a:r>
              <a:rPr lang="ko-KR" altLang="en-US" sz="1400" dirty="0"/>
              <a:t>개발자는 병렬로 실행할 수 있는 태스크를 지정하고 </a:t>
            </a:r>
            <a:r>
              <a:rPr lang="en-US" altLang="ko-KR" sz="1400" dirty="0"/>
              <a:t>TBB </a:t>
            </a:r>
            <a:r>
              <a:rPr lang="ko-KR" altLang="en-US" sz="1400" dirty="0"/>
              <a:t>태스크 스케줄러는 이러한 태스크를 하부 스레드에 매핑한다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또한 태스크 스케줄러는 부하 균형 기능을 제공하고 캐시를 인지한다</a:t>
            </a:r>
            <a:r>
              <a:rPr lang="en-US" altLang="ko-KR" sz="1400" dirty="0"/>
              <a:t>. </a:t>
            </a:r>
            <a:r>
              <a:rPr lang="ko-KR" altLang="en-US" sz="1400" dirty="0"/>
              <a:t>캐시를 인지한다는 것은 캐시 메모리에 데이터가 저장되어 보다 빠르게 실행되는 태스크에 우선순위를 부여한다는 것을 의미한다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TBB</a:t>
            </a:r>
            <a:r>
              <a:rPr lang="ko-KR" altLang="en-US" sz="1400" dirty="0"/>
              <a:t>는 병렬 루프 구조</a:t>
            </a:r>
            <a:r>
              <a:rPr lang="en-US" altLang="ko-KR" sz="1400" dirty="0"/>
              <a:t>, </a:t>
            </a:r>
            <a:r>
              <a:rPr lang="ko-KR" altLang="en-US" sz="1400" dirty="0"/>
              <a:t>원자적 연산 및 상호 배제 잠금을 위한 템플릿을 포함하여 다양한 기능을 제공한다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또한 해시 맵</a:t>
            </a:r>
            <a:r>
              <a:rPr lang="en-US" altLang="ko-KR" sz="1400" dirty="0"/>
              <a:t>, </a:t>
            </a:r>
            <a:r>
              <a:rPr lang="ko-KR" altLang="en-US" sz="1400" dirty="0"/>
              <a:t>큐 및 벡터를 포함한 병행 자료구조를 제공하며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이 자료구조는 </a:t>
            </a:r>
            <a:r>
              <a:rPr lang="en-US" altLang="ko-KR" sz="1400" dirty="0"/>
              <a:t>C++ </a:t>
            </a:r>
            <a:r>
              <a:rPr lang="ko-KR" altLang="en-US" sz="1400" dirty="0"/>
              <a:t>표준 템플릿 라이브러리 자료구조의 상응하는 스레드 안전 버전으로 사용할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57178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1A1A85-E1B7-43C7-BE3A-3E1FE01C9BC7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4.6 </a:t>
            </a:r>
            <a:r>
              <a:rPr lang="ko-KR" altLang="en-US" dirty="0">
                <a:solidFill>
                  <a:srgbClr val="00B0F0"/>
                </a:solidFill>
              </a:rPr>
              <a:t>스레드와 관련된 문제들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9660E-C18F-4508-95FA-0FC53167C0F1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Fork() </a:t>
            </a:r>
            <a:r>
              <a:rPr lang="ko-KR" altLang="en-US" sz="1600" b="1" dirty="0"/>
              <a:t>및 </a:t>
            </a:r>
            <a:r>
              <a:rPr lang="en-US" altLang="ko-KR" sz="1600" b="1" dirty="0"/>
              <a:t>Exec() </a:t>
            </a:r>
            <a:r>
              <a:rPr lang="ko-KR" altLang="en-US" sz="1600" b="1" dirty="0"/>
              <a:t>시스템 콜</a:t>
            </a:r>
            <a:endParaRPr lang="en-US" altLang="ko-KR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BC87A-6A64-4BD6-9C6C-C2BF3BE720D1}"/>
              </a:ext>
            </a:extLst>
          </p:cNvPr>
          <p:cNvSpPr txBox="1"/>
          <p:nvPr/>
        </p:nvSpPr>
        <p:spPr>
          <a:xfrm>
            <a:off x="1396584" y="1883933"/>
            <a:ext cx="93988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다중 스레드 프로그램에서는 </a:t>
            </a:r>
            <a:r>
              <a:rPr lang="en-US" altLang="ko-KR" sz="1400" dirty="0"/>
              <a:t>fork() </a:t>
            </a:r>
            <a:r>
              <a:rPr lang="ko-KR" altLang="en-US" sz="1400" dirty="0"/>
              <a:t>와 </a:t>
            </a:r>
            <a:r>
              <a:rPr lang="en-US" altLang="ko-KR" sz="1400" dirty="0"/>
              <a:t>exec()</a:t>
            </a:r>
            <a:r>
              <a:rPr lang="ko-KR" altLang="en-US" sz="1400" dirty="0"/>
              <a:t>의 의미가 달라질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만일 한 프로그램의 스레드가 </a:t>
            </a:r>
            <a:r>
              <a:rPr lang="en-US" altLang="ko-KR" sz="1400" dirty="0"/>
              <a:t>fork()</a:t>
            </a:r>
            <a:r>
              <a:rPr lang="ko-KR" altLang="en-US" sz="1400" dirty="0"/>
              <a:t>를 호출하면 새로운 프로세스는 모든 스레드를 복제해야 하는가 아니면 한 개의 스레드만 가지는 프로세스여야 하는가</a:t>
            </a:r>
            <a:r>
              <a:rPr lang="en-US" altLang="ko-KR" sz="1400" dirty="0"/>
              <a:t>? 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몇몇 </a:t>
            </a:r>
            <a:r>
              <a:rPr lang="en-US" altLang="ko-KR" sz="1400" dirty="0"/>
              <a:t>UNIX </a:t>
            </a:r>
            <a:r>
              <a:rPr lang="ko-KR" altLang="en-US" sz="1400" dirty="0"/>
              <a:t>기종은 이 두 가지 버전 </a:t>
            </a:r>
            <a:r>
              <a:rPr lang="en-US" altLang="ko-KR" sz="1400" dirty="0"/>
              <a:t>fork()</a:t>
            </a:r>
            <a:r>
              <a:rPr lang="ko-KR" altLang="en-US" sz="1400" dirty="0"/>
              <a:t>를 다 제공한다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exec() </a:t>
            </a:r>
            <a:r>
              <a:rPr lang="ko-KR" altLang="en-US" sz="1400" dirty="0"/>
              <a:t>시스템 콜은 </a:t>
            </a:r>
            <a:r>
              <a:rPr lang="en-US" altLang="ko-KR" sz="1400" dirty="0"/>
              <a:t>exec()</a:t>
            </a:r>
            <a:r>
              <a:rPr lang="ko-KR" altLang="en-US" sz="1400" dirty="0"/>
              <a:t>의 매개변수로 지정된 프로그램이 모든 스레드를 포함한 전체 프로세스를 대체시킨다</a:t>
            </a:r>
            <a:r>
              <a:rPr lang="en-US" altLang="ko-KR" sz="1400" dirty="0"/>
              <a:t>. (3</a:t>
            </a:r>
            <a:r>
              <a:rPr lang="ko-KR" altLang="en-US" sz="1400" dirty="0"/>
              <a:t>장에서 기술한 것과 같은 방법으로 수행된다</a:t>
            </a:r>
            <a:r>
              <a:rPr lang="en-US" altLang="ko-KR" sz="1400" dirty="0"/>
              <a:t>.)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두 버전의 </a:t>
            </a:r>
            <a:r>
              <a:rPr lang="en-US" altLang="ko-KR" sz="1400" dirty="0"/>
              <a:t>fork()</a:t>
            </a:r>
            <a:r>
              <a:rPr lang="ko-KR" altLang="en-US" sz="1400" dirty="0"/>
              <a:t>중 어떤 쪽을 선택할 것인지는 응용 프로그램에 달려있다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만약 </a:t>
            </a:r>
            <a:r>
              <a:rPr lang="en-US" altLang="ko-KR" sz="1400" dirty="0"/>
              <a:t>fork()</a:t>
            </a:r>
            <a:r>
              <a:rPr lang="ko-KR" altLang="en-US" sz="1400" dirty="0"/>
              <a:t>를 부르자마자 다시 </a:t>
            </a:r>
            <a:r>
              <a:rPr lang="en-US" altLang="ko-KR" sz="1400" dirty="0"/>
              <a:t>exec</a:t>
            </a:r>
            <a:r>
              <a:rPr lang="ko-KR" altLang="en-US" sz="1400" dirty="0"/>
              <a:t>을 부른다면 모든 스레드를 복제하는 것은 불필요하다</a:t>
            </a:r>
            <a:r>
              <a:rPr lang="en-US" altLang="ko-KR" sz="1400" dirty="0"/>
              <a:t>. (</a:t>
            </a:r>
            <a:r>
              <a:rPr lang="ko-KR" altLang="en-US" sz="1400" dirty="0"/>
              <a:t>왜냐하면 </a:t>
            </a:r>
            <a:r>
              <a:rPr lang="en-US" altLang="ko-KR" sz="1400" dirty="0"/>
              <a:t>exec</a:t>
            </a:r>
            <a:r>
              <a:rPr lang="ko-KR" altLang="en-US" sz="1400" dirty="0"/>
              <a:t>에서 지정한 프로그램들이 곧 모든 것을 다시 대체할 것이기 때문이다</a:t>
            </a:r>
            <a:r>
              <a:rPr lang="en-US" altLang="ko-KR" sz="1400" dirty="0"/>
              <a:t>.)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이 경우에는 </a:t>
            </a:r>
            <a:r>
              <a:rPr lang="en-US" altLang="ko-KR" sz="1400" dirty="0"/>
              <a:t>fork() </a:t>
            </a:r>
            <a:r>
              <a:rPr lang="ko-KR" altLang="en-US" sz="1400" dirty="0"/>
              <a:t>시스템 콜을 호출한 스레드만 복사해주는 것이 적절하다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그러나 새 프로세스가 </a:t>
            </a:r>
            <a:r>
              <a:rPr lang="en-US" altLang="ko-KR" sz="1400" dirty="0"/>
              <a:t>fork()</a:t>
            </a:r>
            <a:r>
              <a:rPr lang="ko-KR" altLang="en-US" sz="1400" dirty="0"/>
              <a:t>후 </a:t>
            </a:r>
            <a:r>
              <a:rPr lang="en-US" altLang="ko-KR" sz="1400" dirty="0"/>
              <a:t>exec</a:t>
            </a:r>
            <a:r>
              <a:rPr lang="ko-KR" altLang="en-US" sz="1400" dirty="0"/>
              <a:t>을 하지 않는다면 새 프로세스는 모든 스레드들을 복제해야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350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CF491B-65D1-43E1-8170-B25A719CDAD6}"/>
              </a:ext>
            </a:extLst>
          </p:cNvPr>
          <p:cNvSpPr txBox="1"/>
          <p:nvPr/>
        </p:nvSpPr>
        <p:spPr>
          <a:xfrm>
            <a:off x="1460090" y="1680428"/>
            <a:ext cx="89522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동기</a:t>
            </a:r>
            <a:br>
              <a:rPr lang="en-US" altLang="ko-KR" sz="1600" b="1" dirty="0"/>
            </a:b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웹 서버가 다중 스레드와 되면</a:t>
            </a:r>
            <a:r>
              <a:rPr lang="en-US" altLang="ko-KR" sz="1400" dirty="0"/>
              <a:t>, </a:t>
            </a:r>
            <a:r>
              <a:rPr lang="ko-KR" altLang="en-US" sz="1400" dirty="0"/>
              <a:t>서버 클라이언트의 요청을 </a:t>
            </a:r>
            <a:r>
              <a:rPr lang="en-US" altLang="ko-KR" sz="1400" dirty="0"/>
              <a:t>listen</a:t>
            </a:r>
            <a:r>
              <a:rPr lang="ko-KR" altLang="en-US" sz="1400" dirty="0"/>
              <a:t>하는 별도의 스레드를 생성한다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요청이 들어오면 다른 프로세스를 생성하는 것이 아니라</a:t>
            </a:r>
            <a:r>
              <a:rPr lang="en-US" altLang="ko-KR" sz="1400" dirty="0"/>
              <a:t>, </a:t>
            </a:r>
            <a:r>
              <a:rPr lang="ko-KR" altLang="en-US" sz="1400" dirty="0"/>
              <a:t>요청을 서비스할 새로운 스레드를 생성하고 추가적인 요청을 </a:t>
            </a:r>
            <a:r>
              <a:rPr lang="en-US" altLang="ko-KR" sz="1400" dirty="0"/>
              <a:t>listen</a:t>
            </a:r>
            <a:r>
              <a:rPr lang="ko-KR" altLang="en-US" sz="1400" dirty="0"/>
              <a:t>하기 위한 작업을 재개한다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26F31-404C-4B13-A5A6-0D9247352889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4.1 </a:t>
            </a:r>
            <a:r>
              <a:rPr lang="ko-KR" altLang="en-US" dirty="0">
                <a:solidFill>
                  <a:srgbClr val="00B0F0"/>
                </a:solidFill>
              </a:rPr>
              <a:t>개요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E00BE80-8B37-471E-B2B1-FF12EDA2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37" y="3216032"/>
            <a:ext cx="8630854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7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1A1A85-E1B7-43C7-BE3A-3E1FE01C9BC7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4.6 </a:t>
            </a:r>
            <a:r>
              <a:rPr lang="ko-KR" altLang="en-US" dirty="0">
                <a:solidFill>
                  <a:srgbClr val="00B0F0"/>
                </a:solidFill>
              </a:rPr>
              <a:t>스레드와 관련된 문제들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9660E-C18F-4508-95FA-0FC53167C0F1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신호 처리 </a:t>
            </a:r>
            <a:endParaRPr lang="en-US" altLang="ko-KR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AECB4-EFF8-4CBE-9FD7-08507F49186E}"/>
              </a:ext>
            </a:extLst>
          </p:cNvPr>
          <p:cNvSpPr txBox="1"/>
          <p:nvPr/>
        </p:nvSpPr>
        <p:spPr>
          <a:xfrm>
            <a:off x="1393721" y="1887236"/>
            <a:ext cx="90997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신호는 </a:t>
            </a:r>
            <a:r>
              <a:rPr lang="en-US" altLang="ko-KR" sz="1400" dirty="0"/>
              <a:t>UNIX</a:t>
            </a:r>
            <a:r>
              <a:rPr lang="ko-KR" altLang="en-US" sz="1400" dirty="0"/>
              <a:t>에서 프로세스에 어떤 이벤트가 일어났음을 알려주기 위해 사용된다</a:t>
            </a:r>
            <a:r>
              <a:rPr lang="en-US" altLang="ko-KR" sz="1400" dirty="0"/>
              <a:t>. </a:t>
            </a:r>
            <a:r>
              <a:rPr lang="ko-KR" altLang="en-US" sz="1400" dirty="0"/>
              <a:t>신호는 알려줄 이벤트의 근원지나 이유에 따라 동기식 또는 비동기식으로 전달될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동기식이건 </a:t>
            </a:r>
            <a:r>
              <a:rPr lang="ko-KR" altLang="en-US" sz="1400" dirty="0" err="1"/>
              <a:t>비동기식이건</a:t>
            </a:r>
            <a:r>
              <a:rPr lang="ko-KR" altLang="en-US" sz="1400" dirty="0"/>
              <a:t> 다음과 같은 형태로 전달된다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1. </a:t>
            </a:r>
            <a:r>
              <a:rPr lang="ko-KR" altLang="en-US" sz="1400" dirty="0"/>
              <a:t>신호는 특정 이벤트가 일어나야 생성된다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2. </a:t>
            </a:r>
            <a:r>
              <a:rPr lang="ko-KR" altLang="en-US" sz="1400" dirty="0"/>
              <a:t>생성된 신호가 프로세스에 전달된다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3. </a:t>
            </a:r>
            <a:r>
              <a:rPr lang="ko-KR" altLang="en-US" sz="1400" dirty="0"/>
              <a:t>신호가 전달되면 반드시 처리되어야 한다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동시적 신호의 예로는 불법적인 접근</a:t>
            </a:r>
            <a:r>
              <a:rPr lang="en-US" altLang="ko-KR" sz="1400" dirty="0"/>
              <a:t>, 0</a:t>
            </a:r>
            <a:r>
              <a:rPr lang="ko-KR" altLang="en-US" sz="1400" dirty="0"/>
              <a:t>으로 나누기 등이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실행 중인 프로그램이 이러한 행동을 하면 신호가 발생한다</a:t>
            </a:r>
            <a:r>
              <a:rPr lang="en-US" altLang="ko-KR" sz="1400" dirty="0"/>
              <a:t>. </a:t>
            </a:r>
            <a:r>
              <a:rPr lang="ko-KR" altLang="en-US" sz="1400" dirty="0"/>
              <a:t>동기식 신호는 신호를 발생시킨 연산을 수행한 프로세스에 전달된다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신호가 실행중인 프로세스 외부로부터 발생하면 그 프로세스는 신호를 </a:t>
            </a:r>
            <a:r>
              <a:rPr lang="ko-KR" altLang="en-US" sz="1400" dirty="0" err="1"/>
              <a:t>비동식으로</a:t>
            </a:r>
            <a:r>
              <a:rPr lang="ko-KR" altLang="en-US" sz="1400" dirty="0"/>
              <a:t> 전달 받는다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신호의 예에는 같은 특수한 키를 눌러서 프로세스를 강제 </a:t>
            </a:r>
            <a:r>
              <a:rPr lang="ko-KR" altLang="en-US" sz="1400" dirty="0" err="1"/>
              <a:t>종료시키거나</a:t>
            </a:r>
            <a:r>
              <a:rPr lang="ko-KR" altLang="en-US" sz="1400" dirty="0"/>
              <a:t> 타이머가 만료되는 경우가 포함된다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비동기식 신호는 통상 다른 프로세스에 전달된다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모든 신호는 둘 중 하나의 처리기에 의해 처리된다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1. </a:t>
            </a:r>
            <a:r>
              <a:rPr lang="ko-KR" altLang="en-US" sz="1400" dirty="0"/>
              <a:t>디폴트 신호 처리기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2. </a:t>
            </a:r>
            <a:r>
              <a:rPr lang="ko-KR" altLang="en-US" sz="1400" dirty="0"/>
              <a:t>사용자 정의 신호 처리기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1054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1A1A85-E1B7-43C7-BE3A-3E1FE01C9BC7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4.6 </a:t>
            </a:r>
            <a:r>
              <a:rPr lang="ko-KR" altLang="en-US" dirty="0">
                <a:solidFill>
                  <a:srgbClr val="00B0F0"/>
                </a:solidFill>
              </a:rPr>
              <a:t>스레드와 관련된 문제들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9660E-C18F-4508-95FA-0FC53167C0F1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스레드 취소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A7E1B-B8C4-4402-A407-FB286F93EDFA}"/>
              </a:ext>
            </a:extLst>
          </p:cNvPr>
          <p:cNvSpPr txBox="1"/>
          <p:nvPr/>
        </p:nvSpPr>
        <p:spPr>
          <a:xfrm>
            <a:off x="1393721" y="1827275"/>
            <a:ext cx="90997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스레드 취소는 스레드가 끝나기 전에 그것을 강제 </a:t>
            </a:r>
            <a:r>
              <a:rPr lang="ko-KR" altLang="en-US" sz="1400" dirty="0" err="1"/>
              <a:t>종료시키는</a:t>
            </a:r>
            <a:r>
              <a:rPr lang="ko-KR" altLang="en-US" sz="1400" dirty="0"/>
              <a:t> 작업을 말한다</a:t>
            </a:r>
            <a:r>
              <a:rPr lang="en-US" altLang="ko-KR" sz="1400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예를 들어 여러 스레드가 데이터베이스를 병렬로 검색하고 있다가 그 중 한 스레드가 결과를 찾았다면 나머지 스레드는 취소되어도 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또 다른 경우는 웹 브라우저에서 사용자가 웹 페이지를 더는 적재하지 않기 위해 스톱</a:t>
            </a:r>
            <a:r>
              <a:rPr lang="en-US" altLang="ko-KR" sz="1400" dirty="0"/>
              <a:t>(stop) </a:t>
            </a:r>
            <a:r>
              <a:rPr lang="ko-KR" altLang="en-US" sz="1400" dirty="0"/>
              <a:t>버튼을 클릭할 수도 있다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처럼 취소되어야 할 스레드를 목적 스레드</a:t>
            </a:r>
            <a:r>
              <a:rPr lang="en-US" altLang="ko-KR" sz="1400" dirty="0"/>
              <a:t>(target thread)</a:t>
            </a:r>
            <a:r>
              <a:rPr lang="ko-KR" altLang="en-US" sz="1400" dirty="0"/>
              <a:t>라고 부른다</a:t>
            </a:r>
            <a:r>
              <a:rPr lang="en-US" altLang="ko-KR" sz="1400" dirty="0"/>
              <a:t>. </a:t>
            </a:r>
            <a:r>
              <a:rPr lang="ko-KR" altLang="en-US" sz="1400" dirty="0"/>
              <a:t>목적 스레드의 취소는 다음과 같은 두 가지 방식으로 발생할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1. </a:t>
            </a:r>
            <a:r>
              <a:rPr lang="ko-KR" altLang="en-US" sz="1400" dirty="0"/>
              <a:t>비동기식 취소</a:t>
            </a:r>
            <a:r>
              <a:rPr lang="en-US" altLang="ko-KR" sz="1400" dirty="0"/>
              <a:t>(asynchronous cancellation) : </a:t>
            </a:r>
            <a:r>
              <a:rPr lang="ko-KR" altLang="en-US" sz="1400" dirty="0"/>
              <a:t>한 스레드가 즉시 목적 스레드를 강제 </a:t>
            </a:r>
            <a:r>
              <a:rPr lang="ko-KR" altLang="en-US" sz="1400" dirty="0" err="1"/>
              <a:t>종료시킨다</a:t>
            </a:r>
            <a:r>
              <a:rPr lang="en-US" altLang="ko-KR" sz="1400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2. </a:t>
            </a:r>
            <a:r>
              <a:rPr lang="ko-KR" altLang="en-US" sz="1400" dirty="0"/>
              <a:t>지연 취소</a:t>
            </a:r>
            <a:r>
              <a:rPr lang="en-US" altLang="ko-KR" sz="1400" dirty="0"/>
              <a:t>(deferred cancellation) : </a:t>
            </a:r>
            <a:r>
              <a:rPr lang="ko-KR" altLang="en-US" sz="1400" dirty="0"/>
              <a:t>목적 스레드가 주기적으로 자신이 강제 종료 되어야 할지를 점검한다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경우 목적 스레드가 질서정연하게 강제 종료될 수 있는 기회가 만들어진다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5689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1A1A85-E1B7-43C7-BE3A-3E1FE01C9BC7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4.6 </a:t>
            </a:r>
            <a:r>
              <a:rPr lang="ko-KR" altLang="en-US" dirty="0">
                <a:solidFill>
                  <a:srgbClr val="00B0F0"/>
                </a:solidFill>
              </a:rPr>
              <a:t>스레드와 관련된 문제들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9660E-C18F-4508-95FA-0FC53167C0F1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스레드 취소</a:t>
            </a:r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017A8-F960-4530-BF84-71ECBB89E824}"/>
              </a:ext>
            </a:extLst>
          </p:cNvPr>
          <p:cNvSpPr txBox="1"/>
          <p:nvPr/>
        </p:nvSpPr>
        <p:spPr>
          <a:xfrm>
            <a:off x="1393722" y="1875424"/>
            <a:ext cx="90997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스레드 취소를 어렵게 만드는 것은 취소 스레드들에 할당된 자원 문제이다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스레드가 다른 스레드와 공유하는 자료구조를 갱신하는 도중에 취소 요청이 와도 문제가 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종종 운영체제는 취소된 스레드로부터 시스템 자원을 회수할 수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모든 시스템 자원을 다 회수하지 못하는 경우도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비동기식으로 스레드를 취소하면 필요한 시스템 자원을 다 사용 가능한 상태로 만들지 못할 수도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이와 반대로 지연 취소의 경우에는 한 스레드가 목적 스레드를 취소해야 한다고 표시하지만 실제 취소는 목적 스레드가 취소 여부를 결정하기 위한 플래그를 검사한 후에 일어난다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스레드는 자신이 취소되어도 안전하다고 판단되는 시점에 취소 여부를 검사할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97109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1A1A85-E1B7-43C7-BE3A-3E1FE01C9BC7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4.6 </a:t>
            </a:r>
            <a:r>
              <a:rPr lang="ko-KR" altLang="en-US" dirty="0">
                <a:solidFill>
                  <a:srgbClr val="00B0F0"/>
                </a:solidFill>
              </a:rPr>
              <a:t>스레드와 관련된 문제들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9660E-C18F-4508-95FA-0FC53167C0F1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스레드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로컬 저장장치</a:t>
            </a:r>
            <a:endParaRPr lang="en-US" altLang="ko-KR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8B7F0-D518-4A0F-A62D-604692EC094A}"/>
              </a:ext>
            </a:extLst>
          </p:cNvPr>
          <p:cNvSpPr txBox="1"/>
          <p:nvPr/>
        </p:nvSpPr>
        <p:spPr>
          <a:xfrm>
            <a:off x="1469035" y="1832549"/>
            <a:ext cx="894912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한 </a:t>
            </a:r>
            <a:r>
              <a:rPr lang="ko-KR" altLang="en-US" sz="1400" b="1" dirty="0" err="1">
                <a:solidFill>
                  <a:srgbClr val="FF0000"/>
                </a:solidFill>
              </a:rPr>
              <a:t>프로레스에</a:t>
            </a:r>
            <a:r>
              <a:rPr lang="ko-KR" altLang="en-US" sz="1400" b="1" dirty="0">
                <a:solidFill>
                  <a:srgbClr val="FF0000"/>
                </a:solidFill>
              </a:rPr>
              <a:t> 속한 스레드들은 그 프로세스의 데이터를 모두 공유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이와 같은 데이터 공유는 다중 스레드 프로그래밍의 큰 장점 중 하나이다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그러나 상황에 따라서는 각 스레드가 자기만 </a:t>
            </a:r>
            <a:r>
              <a:rPr lang="ko-KR" altLang="en-US" sz="1400" dirty="0" err="1"/>
              <a:t>엑세스</a:t>
            </a:r>
            <a:r>
              <a:rPr lang="ko-KR" altLang="en-US" sz="1400" dirty="0"/>
              <a:t> 할 수 있는 데이터를 가져야 할 필요도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데이터를 스레드</a:t>
            </a:r>
            <a:r>
              <a:rPr lang="en-US" altLang="ko-KR" sz="1400" dirty="0"/>
              <a:t>-</a:t>
            </a:r>
            <a:r>
              <a:rPr lang="ko-KR" altLang="en-US" sz="1400" dirty="0"/>
              <a:t>로컬 저장장치</a:t>
            </a:r>
            <a:r>
              <a:rPr lang="en-US" altLang="ko-KR" sz="1400" dirty="0"/>
              <a:t>(TLS)</a:t>
            </a:r>
            <a:r>
              <a:rPr lang="ko-KR" altLang="en-US" sz="1400" dirty="0"/>
              <a:t>라고 부른다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예를 들어 트랜잭션 처리 시스템에서 각 트랜잭션을 독립된 스레드가 처리해 준다고 가정한다</a:t>
            </a:r>
            <a:r>
              <a:rPr lang="en-US" altLang="ko-KR" sz="1400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이때 스레드마다 고유한 식별자를 연관시키기 위해서는 스레드 로컬 저장소가 있어야만 한다</a:t>
            </a:r>
            <a:r>
              <a:rPr lang="en-US" altLang="ko-KR" sz="1400" dirty="0"/>
              <a:t>. </a:t>
            </a:r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TLS</a:t>
            </a:r>
            <a:r>
              <a:rPr lang="ko-KR" altLang="en-US" sz="1400" dirty="0"/>
              <a:t>를 지역 변수와 혼동하기 쉽다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지역 변수는 하나의 함수가 호출되는 동안에만 보이지만 </a:t>
            </a:r>
            <a:r>
              <a:rPr lang="en-US" altLang="ko-KR" sz="1400" dirty="0"/>
              <a:t>TLS</a:t>
            </a:r>
            <a:r>
              <a:rPr lang="ko-KR" altLang="en-US" sz="1400" dirty="0"/>
              <a:t>는 전체 함수 호출에 걸쳐 보인다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또한 개발자가 스레드 생성 과정에 대해 제어할 수 없는 경우</a:t>
            </a:r>
            <a:r>
              <a:rPr lang="en-US" altLang="ko-KR" sz="1400" dirty="0"/>
              <a:t>(</a:t>
            </a:r>
            <a:r>
              <a:rPr lang="ko-KR" altLang="en-US" sz="1400" dirty="0"/>
              <a:t>스레드 </a:t>
            </a:r>
            <a:r>
              <a:rPr lang="ko-KR" altLang="en-US" sz="1400" dirty="0" err="1"/>
              <a:t>풀과은</a:t>
            </a:r>
            <a:r>
              <a:rPr lang="ko-KR" altLang="en-US" sz="1400" dirty="0"/>
              <a:t> 암시적 기법을 사용하는 경우</a:t>
            </a:r>
            <a:r>
              <a:rPr lang="en-US" altLang="ko-KR" sz="1400" dirty="0"/>
              <a:t>.) </a:t>
            </a:r>
            <a:r>
              <a:rPr lang="ko-KR" altLang="en-US" sz="1400" dirty="0"/>
              <a:t>다른 방법이 필요하다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어떤 면에서 </a:t>
            </a:r>
            <a:r>
              <a:rPr lang="en-US" altLang="ko-KR" sz="1400" dirty="0"/>
              <a:t>TLS</a:t>
            </a:r>
            <a:r>
              <a:rPr lang="ko-KR" altLang="en-US" sz="1400" dirty="0"/>
              <a:t>는 정적 데이터와 유사하다</a:t>
            </a:r>
            <a:r>
              <a:rPr lang="en-US" altLang="ko-KR" sz="1400" dirty="0"/>
              <a:t>. </a:t>
            </a:r>
            <a:r>
              <a:rPr lang="ko-KR" altLang="en-US" sz="1400" dirty="0"/>
              <a:t>차이점은 </a:t>
            </a:r>
            <a:r>
              <a:rPr lang="en-US" altLang="ko-KR" sz="1400" dirty="0"/>
              <a:t>TLS </a:t>
            </a:r>
            <a:r>
              <a:rPr lang="ko-KR" altLang="en-US" sz="1400" dirty="0"/>
              <a:t>데이터는 스레드마다 고유하다는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대부분의 스레드 라이브러리 및 컴파일러는 </a:t>
            </a:r>
            <a:r>
              <a:rPr lang="en-US" altLang="ko-KR" sz="1400" dirty="0"/>
              <a:t>TLS</a:t>
            </a:r>
            <a:r>
              <a:rPr lang="ko-KR" altLang="en-US" sz="1400" dirty="0"/>
              <a:t>를 지원한다</a:t>
            </a:r>
            <a:r>
              <a:rPr lang="en-US" altLang="ko-KR" sz="1400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 err="1"/>
              <a:t>예를들어</a:t>
            </a:r>
            <a:r>
              <a:rPr lang="en-US" altLang="ko-KR" sz="1400" dirty="0"/>
              <a:t>, Java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ThreadLocal</a:t>
            </a:r>
            <a:r>
              <a:rPr lang="en-US" altLang="ko-KR" sz="1400" dirty="0"/>
              <a:t> </a:t>
            </a:r>
            <a:r>
              <a:rPr lang="ko-KR" altLang="en-US" sz="1400" dirty="0"/>
              <a:t>객체에 대한 </a:t>
            </a:r>
            <a:r>
              <a:rPr lang="en-US" altLang="ko-KR" sz="1400" dirty="0"/>
              <a:t>set() </a:t>
            </a:r>
            <a:r>
              <a:rPr lang="ko-KR" altLang="en-US" sz="1400" dirty="0"/>
              <a:t>및 </a:t>
            </a:r>
            <a:r>
              <a:rPr lang="en-US" altLang="ko-KR" sz="1400" dirty="0"/>
              <a:t>get() </a:t>
            </a:r>
            <a:r>
              <a:rPr lang="ko-KR" altLang="en-US" sz="1400" dirty="0"/>
              <a:t>메소드와 함께 </a:t>
            </a:r>
            <a:r>
              <a:rPr lang="en-US" altLang="ko-KR" sz="1400" dirty="0" err="1"/>
              <a:t>ThreadLocal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제공한다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38618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393" y="233697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219660E-C18F-4508-95FA-0FC53167C0F1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스케줄러 </a:t>
            </a:r>
            <a:r>
              <a:rPr lang="ko-KR" altLang="en-US" sz="1600" b="1" dirty="0" err="1"/>
              <a:t>엑티베이션</a:t>
            </a:r>
            <a:endParaRPr lang="en-US" altLang="ko-K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73323-3725-418D-91EC-982D1289B9DB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4.6 </a:t>
            </a:r>
            <a:r>
              <a:rPr lang="ko-KR" altLang="en-US" dirty="0">
                <a:solidFill>
                  <a:srgbClr val="00B0F0"/>
                </a:solidFill>
              </a:rPr>
              <a:t>스레드와 관련된 문제들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A8F05-AE0F-49FE-ADE5-811D64E40DED}"/>
              </a:ext>
            </a:extLst>
          </p:cNvPr>
          <p:cNvSpPr txBox="1"/>
          <p:nvPr/>
        </p:nvSpPr>
        <p:spPr>
          <a:xfrm>
            <a:off x="1451236" y="1937757"/>
            <a:ext cx="63736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다중 스레드 프로그램과 관련하여 마지막으로 고려해야 할 문제는 스레드 라이브러리와 커널의 통신 문제이다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이러한 통신의 조정은 응용 프로그램이 최고의 성능을 보이도록 보장하기 위하여 커널 스레드의 수를 동적으로 조절하는 것을 가능하게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다대다 또는 두 수준 모델을 구현하는 많은 시스템은 사용자와 커널 스레드 사이에 중간 자료구조를 둔다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자료구조는 통상 경량 프로세스 또는 </a:t>
            </a:r>
            <a:r>
              <a:rPr lang="en-US" altLang="ko-KR" sz="1400" dirty="0"/>
              <a:t>LWP </a:t>
            </a:r>
            <a:r>
              <a:rPr lang="ko-KR" altLang="en-US" sz="1400" dirty="0"/>
              <a:t>라고 불리며 다음 그림과 같다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사용자 스레드 라이브러리에 </a:t>
            </a:r>
            <a:r>
              <a:rPr lang="en-US" altLang="ko-KR" sz="1400" dirty="0"/>
              <a:t>LWP </a:t>
            </a:r>
            <a:r>
              <a:rPr lang="ko-KR" altLang="en-US" sz="1400" dirty="0"/>
              <a:t>방식은 응용이 사용자 스레드를 수행하기 위하여 스케줄 할 </a:t>
            </a:r>
            <a:r>
              <a:rPr lang="ko-KR" altLang="en-US" sz="1400" b="1" dirty="0">
                <a:solidFill>
                  <a:srgbClr val="FF0000"/>
                </a:solidFill>
              </a:rPr>
              <a:t>가상 처리기</a:t>
            </a:r>
            <a:r>
              <a:rPr lang="en-US" altLang="ko-KR" sz="1400" b="1" dirty="0">
                <a:solidFill>
                  <a:srgbClr val="FF0000"/>
                </a:solidFill>
              </a:rPr>
              <a:t>(virtual </a:t>
            </a:r>
            <a:r>
              <a:rPr lang="en-US" altLang="ko-KR" sz="1400" dirty="0"/>
              <a:t>processor)</a:t>
            </a:r>
            <a:r>
              <a:rPr lang="ko-KR" altLang="en-US" sz="1400" dirty="0"/>
              <a:t>처럼 보인다</a:t>
            </a:r>
            <a:r>
              <a:rPr lang="en-US" altLang="ko-KR" sz="1400" dirty="0"/>
              <a:t>. </a:t>
            </a:r>
            <a:r>
              <a:rPr lang="ko-KR" altLang="en-US" sz="1400" dirty="0"/>
              <a:t>각 </a:t>
            </a:r>
            <a:r>
              <a:rPr lang="en-US" altLang="ko-KR" sz="1400" dirty="0"/>
              <a:t>LWP</a:t>
            </a:r>
            <a:r>
              <a:rPr lang="ko-KR" altLang="en-US" sz="1400" dirty="0"/>
              <a:t>는 하나의 커널 스레드에 부속되어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물리 처리기에서 </a:t>
            </a:r>
            <a:r>
              <a:rPr lang="ko-KR" altLang="en-US" sz="1400" dirty="0" err="1"/>
              <a:t>스케줄하는</a:t>
            </a:r>
            <a:r>
              <a:rPr lang="ko-KR" altLang="en-US" sz="1400" dirty="0"/>
              <a:t> 대상은 바로 이 커널 스레드 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입출력이 완료되기를 기다리는 동안 커널 스레드가 봉쇄되면 </a:t>
            </a:r>
            <a:r>
              <a:rPr lang="en-US" altLang="ko-KR" sz="1400" dirty="0"/>
              <a:t>LWP</a:t>
            </a:r>
            <a:r>
              <a:rPr lang="ko-KR" altLang="en-US" sz="1400" dirty="0"/>
              <a:t>도 같이 봉쇄된다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연관을 따라 </a:t>
            </a:r>
            <a:r>
              <a:rPr lang="en-US" altLang="ko-KR" sz="1400" dirty="0"/>
              <a:t>LWP</a:t>
            </a:r>
            <a:r>
              <a:rPr lang="ko-KR" altLang="en-US" sz="1400" dirty="0"/>
              <a:t>에 부속된 사용자 수준 스레드도 역시 봉쇄된다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C62DA8-6AEC-4154-BB05-A3A2AADB7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92" y="2436193"/>
            <a:ext cx="2744623" cy="27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84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392" y="233697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0F68A0-97EB-4838-B1C1-CC9170B53CAE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4.6 </a:t>
            </a:r>
            <a:r>
              <a:rPr lang="ko-KR" altLang="en-US" dirty="0">
                <a:solidFill>
                  <a:srgbClr val="00B0F0"/>
                </a:solidFill>
              </a:rPr>
              <a:t>스레드와 관련된 문제들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C1F5B-82CD-49D9-8DF3-82D4B990932A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스케줄러 </a:t>
            </a:r>
            <a:r>
              <a:rPr lang="ko-KR" altLang="en-US" sz="1600" b="1" dirty="0" err="1"/>
              <a:t>엑티베이션</a:t>
            </a:r>
            <a:endParaRPr lang="en-US" altLang="ko-KR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CB4341-652F-4CB6-BE94-61C260C109BF}"/>
              </a:ext>
            </a:extLst>
          </p:cNvPr>
          <p:cNvSpPr txBox="1"/>
          <p:nvPr/>
        </p:nvSpPr>
        <p:spPr>
          <a:xfrm>
            <a:off x="1451236" y="1937757"/>
            <a:ext cx="97014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응용은 효율적으로 실행되기 위하여 임의의 개수의 </a:t>
            </a:r>
            <a:r>
              <a:rPr lang="en-US" altLang="ko-KR" sz="1400" dirty="0"/>
              <a:t>LWP</a:t>
            </a:r>
            <a:r>
              <a:rPr lang="ko-KR" altLang="en-US" sz="1400" dirty="0"/>
              <a:t>를 필요로 할 수도 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하나의 처리기상에서 실행되는 </a:t>
            </a:r>
            <a:r>
              <a:rPr lang="en-US" altLang="ko-KR" sz="1400" dirty="0"/>
              <a:t>CPU </a:t>
            </a:r>
            <a:r>
              <a:rPr lang="ko-KR" altLang="en-US" sz="1400" dirty="0"/>
              <a:t>중심 응용을 고려하자면</a:t>
            </a:r>
            <a:r>
              <a:rPr lang="en-US" altLang="ko-KR" sz="1400" dirty="0"/>
              <a:t>, </a:t>
            </a:r>
            <a:r>
              <a:rPr lang="ko-KR" altLang="en-US" sz="1400" dirty="0"/>
              <a:t>한 순간에는 오직 하나의 스레드만이 실행될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하나의 </a:t>
            </a:r>
            <a:r>
              <a:rPr lang="en-US" altLang="ko-KR" sz="1400" dirty="0"/>
              <a:t>LWP</a:t>
            </a:r>
            <a:r>
              <a:rPr lang="ko-KR" altLang="en-US" sz="1400" dirty="0"/>
              <a:t>면 충분하다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그러나 입출력 중심 응용은 여러 개의 </a:t>
            </a:r>
            <a:r>
              <a:rPr lang="en-US" altLang="ko-KR" sz="1400" dirty="0"/>
              <a:t>LWP</a:t>
            </a:r>
            <a:r>
              <a:rPr lang="ko-KR" altLang="en-US" sz="1400" dirty="0"/>
              <a:t>를 필요로 할 수도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통상 동시에 발생하는 봉쇄형 시스템 콜마다 하나의 </a:t>
            </a:r>
            <a:r>
              <a:rPr lang="en-US" altLang="ko-KR" sz="1400" dirty="0"/>
              <a:t>LWP</a:t>
            </a:r>
            <a:r>
              <a:rPr lang="ko-KR" altLang="en-US" sz="1400" dirty="0"/>
              <a:t>가 필요하다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예를 들어 서로 다른 파일 </a:t>
            </a:r>
            <a:r>
              <a:rPr lang="en-US" altLang="ko-KR" sz="1400" dirty="0"/>
              <a:t>5</a:t>
            </a:r>
            <a:r>
              <a:rPr lang="ko-KR" altLang="en-US" sz="1400" dirty="0"/>
              <a:t>개의 파일 읽기 요청이 발생했다고 가정할 때</a:t>
            </a:r>
            <a:r>
              <a:rPr lang="en-US" altLang="ko-KR" sz="1400" dirty="0"/>
              <a:t>, </a:t>
            </a:r>
            <a:r>
              <a:rPr lang="ko-KR" altLang="en-US" sz="1400" dirty="0"/>
              <a:t>모든 </a:t>
            </a:r>
            <a:r>
              <a:rPr lang="en-US" altLang="ko-KR" sz="1400" dirty="0"/>
              <a:t>LWP</a:t>
            </a:r>
            <a:r>
              <a:rPr lang="ko-KR" altLang="en-US" sz="1400" dirty="0"/>
              <a:t>가 입출력 완료를 기다리면서 커널 안에서 대기할 수 있기 때문에 </a:t>
            </a:r>
            <a:r>
              <a:rPr lang="en-US" altLang="ko-KR" sz="1400" dirty="0"/>
              <a:t>5</a:t>
            </a:r>
            <a:r>
              <a:rPr lang="ko-KR" altLang="en-US" sz="1400" dirty="0"/>
              <a:t>개의 </a:t>
            </a:r>
            <a:r>
              <a:rPr lang="en-US" altLang="ko-KR" sz="1400" dirty="0"/>
              <a:t>LWP</a:t>
            </a:r>
            <a:r>
              <a:rPr lang="ko-KR" altLang="en-US" sz="1400" dirty="0"/>
              <a:t>가 필요하다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만일 프로세스가 </a:t>
            </a:r>
            <a:r>
              <a:rPr lang="en-US" altLang="ko-KR" sz="1400" dirty="0"/>
              <a:t>4</a:t>
            </a:r>
            <a:r>
              <a:rPr lang="ko-KR" altLang="en-US" sz="1400" dirty="0"/>
              <a:t>개의 </a:t>
            </a:r>
            <a:r>
              <a:rPr lang="en-US" altLang="ko-KR" sz="1400" dirty="0"/>
              <a:t>LWP</a:t>
            </a:r>
            <a:r>
              <a:rPr lang="ko-KR" altLang="en-US" sz="1400" dirty="0"/>
              <a:t>만을 가지고 있다면</a:t>
            </a:r>
            <a:r>
              <a:rPr lang="en-US" altLang="ko-KR" sz="1400" dirty="0"/>
              <a:t>, </a:t>
            </a:r>
            <a:r>
              <a:rPr lang="ko-KR" altLang="en-US" sz="1400" dirty="0"/>
              <a:t>다섯번 째 요청은 하나의 </a:t>
            </a:r>
            <a:r>
              <a:rPr lang="en-US" altLang="ko-KR" sz="1400" dirty="0"/>
              <a:t>LWP</a:t>
            </a:r>
            <a:r>
              <a:rPr lang="ko-KR" altLang="en-US" sz="1400" dirty="0"/>
              <a:t>라도 커널에서 복귀할 때까지 기다려야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사용자 스레드 라이브러리와 커널 스레드 간의 통신 방법의 하나는 스케줄러 </a:t>
            </a:r>
            <a:r>
              <a:rPr lang="ko-KR" altLang="en-US" sz="1400" dirty="0" err="1"/>
              <a:t>액티베이션이라고</a:t>
            </a:r>
            <a:r>
              <a:rPr lang="ko-KR" altLang="en-US" sz="1400" dirty="0"/>
              <a:t> 알려진 방법이다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이것은 다음과 같이 동작한다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커널은 응용에 가상 처리기</a:t>
            </a:r>
            <a:r>
              <a:rPr lang="en-US" altLang="ko-KR" sz="1400" dirty="0"/>
              <a:t>(LWP)</a:t>
            </a:r>
            <a:r>
              <a:rPr lang="ko-KR" altLang="en-US" sz="1400" dirty="0"/>
              <a:t>의 집합을 제공하고 응용은 사용자 스레드를 가용한 가상 처리기로 스케줄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커널은 </a:t>
            </a:r>
            <a:r>
              <a:rPr lang="ko-KR" altLang="en-US" sz="1400" dirty="0" err="1"/>
              <a:t>응용에게</a:t>
            </a:r>
            <a:r>
              <a:rPr lang="ko-KR" altLang="en-US" sz="1400" dirty="0"/>
              <a:t> 특정 이벤트에 대해 알려줘야 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 </a:t>
            </a:r>
            <a:r>
              <a:rPr lang="ko-KR" altLang="en-US" sz="1400" b="1" dirty="0">
                <a:solidFill>
                  <a:srgbClr val="FF0000"/>
                </a:solidFill>
              </a:rPr>
              <a:t>프로시저를 </a:t>
            </a:r>
            <a:r>
              <a:rPr lang="en-US" altLang="ko-KR" sz="1400" b="1" dirty="0">
                <a:solidFill>
                  <a:srgbClr val="FF0000"/>
                </a:solidFill>
              </a:rPr>
              <a:t>upcall</a:t>
            </a:r>
            <a:r>
              <a:rPr lang="ko-KR" altLang="en-US" sz="1400" dirty="0"/>
              <a:t>이라고 부른다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Upcall</a:t>
            </a:r>
            <a:r>
              <a:rPr lang="ko-KR" altLang="en-US" sz="1400" dirty="0"/>
              <a:t>은 스레드 라이브러리의 </a:t>
            </a:r>
            <a:r>
              <a:rPr lang="en-US" altLang="ko-KR" sz="1400" dirty="0"/>
              <a:t>upcall </a:t>
            </a:r>
            <a:r>
              <a:rPr lang="ko-KR" altLang="en-US" sz="1400" dirty="0"/>
              <a:t>처리기에 의해 처리되고</a:t>
            </a:r>
            <a:r>
              <a:rPr lang="en-US" altLang="ko-KR" sz="1400" dirty="0"/>
              <a:t>, upcall </a:t>
            </a:r>
            <a:r>
              <a:rPr lang="ko-KR" altLang="en-US" sz="1400" dirty="0"/>
              <a:t>처리기는 가상 처리기 상에서 실행되어야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99471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1A1A85-E1B7-43C7-BE3A-3E1FE01C9BC7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4.7 </a:t>
            </a:r>
            <a:r>
              <a:rPr lang="ko-KR" altLang="en-US" dirty="0">
                <a:solidFill>
                  <a:srgbClr val="00B0F0"/>
                </a:solidFill>
              </a:rPr>
              <a:t>운영체제 사례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9660E-C18F-4508-95FA-0FC53167C0F1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Windows </a:t>
            </a:r>
            <a:r>
              <a:rPr lang="ko-KR" altLang="en-US" sz="1600" b="1" dirty="0"/>
              <a:t>스레드</a:t>
            </a:r>
            <a:endParaRPr lang="en-US" altLang="ko-KR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4E205-8F2F-4BB3-920E-C08FF0CF35AE}"/>
              </a:ext>
            </a:extLst>
          </p:cNvPr>
          <p:cNvSpPr txBox="1"/>
          <p:nvPr/>
        </p:nvSpPr>
        <p:spPr>
          <a:xfrm>
            <a:off x="1633928" y="2038662"/>
            <a:ext cx="89491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Windows </a:t>
            </a:r>
            <a:r>
              <a:rPr lang="ko-KR" altLang="en-US" sz="1400" dirty="0"/>
              <a:t>응용 프로그램들은 프로세스 형태로 실행되며 이들 각 프로세스는 한 개 또는 그 이상의 스레드를 가질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스레드의 일반적인 구성요소는 다음과 같다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각 스레드를 유일하게 식별하는 스레드 </a:t>
            </a:r>
            <a:r>
              <a:rPr lang="en-US" altLang="ko-KR" sz="1400" dirty="0"/>
              <a:t>ID 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처리기의 상태를 나타내는 레지스터 집합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프로그램 카운터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사용자 모드에서 실행될 때 필요한 사용자 스택</a:t>
            </a:r>
            <a:r>
              <a:rPr lang="en-US" altLang="ko-KR" sz="1400" dirty="0"/>
              <a:t>, </a:t>
            </a:r>
            <a:r>
              <a:rPr lang="ko-KR" altLang="en-US" sz="1400" dirty="0"/>
              <a:t>커널 모드 에서 실행될 때 필요한 커널 스택 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실행 시간 라이브러리와 동적 링크 라이브러리</a:t>
            </a:r>
            <a:r>
              <a:rPr lang="en-US" altLang="ko-KR" sz="1400" dirty="0"/>
              <a:t>(DLL) </a:t>
            </a:r>
            <a:r>
              <a:rPr lang="ko-KR" altLang="en-US" sz="1400" dirty="0"/>
              <a:t>등이 사용하는 개별 데이터 저장 영역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레지스터 집합</a:t>
            </a:r>
            <a:r>
              <a:rPr lang="en-US" altLang="ko-KR" sz="1400" dirty="0"/>
              <a:t>, </a:t>
            </a:r>
            <a:r>
              <a:rPr lang="ko-KR" altLang="en-US" sz="1400" dirty="0"/>
              <a:t>스택</a:t>
            </a:r>
            <a:r>
              <a:rPr lang="en-US" altLang="ko-KR" sz="1400" dirty="0"/>
              <a:t>, </a:t>
            </a:r>
            <a:r>
              <a:rPr lang="ko-KR" altLang="en-US" sz="1400" dirty="0"/>
              <a:t>개별 데이터 저장 영영들은 해당 스레드의 문맥으로 불린다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- </a:t>
            </a:r>
            <a:r>
              <a:rPr lang="ko-KR" altLang="en-US" sz="1400" dirty="0"/>
              <a:t>스레드의 주요 자료구조는 다음과 같다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		- ETHEREAD : </a:t>
            </a:r>
            <a:r>
              <a:rPr lang="ko-KR" altLang="en-US" sz="1400" dirty="0"/>
              <a:t>실행 스레드 블록 </a:t>
            </a:r>
            <a:endParaRPr lang="en-US" altLang="ko-KR" sz="1400" dirty="0"/>
          </a:p>
          <a:p>
            <a:pPr lvl="4"/>
            <a:r>
              <a:rPr lang="en-US" altLang="ko-KR" sz="1400" dirty="0"/>
              <a:t>- KTHEREAD : </a:t>
            </a:r>
            <a:r>
              <a:rPr lang="ko-KR" altLang="en-US" sz="1400" dirty="0"/>
              <a:t>커널 스레드 블록 </a:t>
            </a:r>
            <a:endParaRPr lang="en-US" altLang="ko-KR" sz="1400" dirty="0"/>
          </a:p>
          <a:p>
            <a:pPr lvl="4"/>
            <a:r>
              <a:rPr lang="en-US" altLang="ko-KR" sz="1400" dirty="0"/>
              <a:t>- TEB : </a:t>
            </a:r>
            <a:r>
              <a:rPr lang="ko-KR" altLang="en-US" sz="1400" dirty="0"/>
              <a:t>스레드 환경 블록</a:t>
            </a:r>
          </a:p>
        </p:txBody>
      </p:sp>
    </p:spTree>
    <p:extLst>
      <p:ext uri="{BB962C8B-B14F-4D97-AF65-F5344CB8AC3E}">
        <p14:creationId xmlns:p14="http://schemas.microsoft.com/office/powerpoint/2010/main" val="1810314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2768E4F-B828-4BB0-B461-601F4285AF0C}"/>
              </a:ext>
            </a:extLst>
          </p:cNvPr>
          <p:cNvSpPr txBox="1"/>
          <p:nvPr/>
        </p:nvSpPr>
        <p:spPr>
          <a:xfrm>
            <a:off x="1393722" y="1861115"/>
            <a:ext cx="655026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ETHEREAD</a:t>
            </a:r>
            <a:r>
              <a:rPr lang="ko-KR" altLang="en-US" sz="1400" dirty="0"/>
              <a:t>의 주요 내용으로는 그 스레드가 속한 프로세스를 가리키는 포인터와 그 스레드가 실행을 시작해야 할 루틴의 주소 등이다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</a:t>
            </a:r>
            <a:r>
              <a:rPr lang="en-US" altLang="ko-KR" sz="1400" dirty="0"/>
              <a:t>KTHEREAD</a:t>
            </a:r>
            <a:r>
              <a:rPr lang="ko-KR" altLang="en-US" sz="1400" dirty="0"/>
              <a:t>에 대한 포인터도 가지고 있다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KTHEREAD</a:t>
            </a:r>
            <a:r>
              <a:rPr lang="ko-KR" altLang="en-US" sz="1400" dirty="0"/>
              <a:t>는 스레드의 스케줄링 및 동기화 정보를 가지고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이 스레드가 커널 모드에서 실행될 때 사용되는 커널 스택과 </a:t>
            </a:r>
            <a:r>
              <a:rPr lang="en-US" altLang="ko-KR" sz="1400" dirty="0"/>
              <a:t>TEB</a:t>
            </a:r>
            <a:r>
              <a:rPr lang="ko-KR" altLang="en-US" sz="1400" dirty="0"/>
              <a:t>에 대한 포인터를 가지고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ETHEREAD</a:t>
            </a:r>
            <a:r>
              <a:rPr lang="ko-KR" altLang="en-US" sz="1400" dirty="0"/>
              <a:t>와 </a:t>
            </a:r>
            <a:r>
              <a:rPr lang="en-US" altLang="ko-KR" sz="1400" dirty="0"/>
              <a:t>KTHEREAD</a:t>
            </a:r>
            <a:r>
              <a:rPr lang="ko-KR" altLang="en-US" sz="1400" dirty="0"/>
              <a:t>는 모두 커널 안에 존재한다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커널만이 이들을 접근할 수 있다는 것을 의미한다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TEB</a:t>
            </a:r>
            <a:r>
              <a:rPr lang="ko-KR" altLang="en-US" sz="1400" dirty="0"/>
              <a:t>는 사용자 모드에서 실행될 때 접근되는 사용자 공간 자료구조이다</a:t>
            </a:r>
            <a:r>
              <a:rPr lang="en-US" altLang="ko-KR" sz="1400" dirty="0"/>
              <a:t>. </a:t>
            </a:r>
            <a:r>
              <a:rPr lang="ko-KR" altLang="en-US" sz="1400" dirty="0"/>
              <a:t>다른 필드 중에서 </a:t>
            </a:r>
            <a:r>
              <a:rPr lang="en-US" altLang="ko-KR" sz="1400" dirty="0"/>
              <a:t>TEB</a:t>
            </a:r>
            <a:r>
              <a:rPr lang="ko-KR" altLang="en-US" sz="1400" dirty="0"/>
              <a:t>는 스레드 식별자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 모드 스택 및 스레드 국지 저장소를 저장하기 위한 배열을 가지고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다음은 </a:t>
            </a:r>
            <a:r>
              <a:rPr lang="en-US" altLang="ko-KR" sz="1400" dirty="0"/>
              <a:t>Windows </a:t>
            </a:r>
            <a:r>
              <a:rPr lang="ko-KR" altLang="en-US" sz="1400" dirty="0"/>
              <a:t>스레드의 구조이다</a:t>
            </a:r>
            <a:r>
              <a:rPr lang="en-US" altLang="ko-KR" sz="14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23C26-6208-4984-8AE2-6AAC6C0445DD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4.7 </a:t>
            </a:r>
            <a:r>
              <a:rPr lang="ko-KR" altLang="en-US" dirty="0">
                <a:solidFill>
                  <a:srgbClr val="00B0F0"/>
                </a:solidFill>
              </a:rPr>
              <a:t>운영체제 사례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42C61-02E5-4CB7-B91E-066160FD531C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Windows </a:t>
            </a:r>
            <a:r>
              <a:rPr lang="ko-KR" altLang="en-US" sz="1600" b="1" dirty="0"/>
              <a:t>스레드</a:t>
            </a:r>
            <a:endParaRPr lang="en-US" altLang="ko-KR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C91301-BA26-4C58-8B75-4A5855666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184" y="1921157"/>
            <a:ext cx="3049940" cy="30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84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6DFDEEB-384A-4DFA-846A-4D9407895CFB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4.7 </a:t>
            </a:r>
            <a:r>
              <a:rPr lang="ko-KR" altLang="en-US" dirty="0">
                <a:solidFill>
                  <a:srgbClr val="00B0F0"/>
                </a:solidFill>
              </a:rPr>
              <a:t>운영체제 사례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9CE59A-6C70-4EA8-A935-AED956AF6890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Linux </a:t>
            </a:r>
            <a:r>
              <a:rPr lang="ko-KR" altLang="en-US" sz="1600" b="1" dirty="0"/>
              <a:t>스레드</a:t>
            </a:r>
            <a:endParaRPr lang="en-US" altLang="ko-KR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3702AF-C518-48FF-B101-203089959C2D}"/>
              </a:ext>
            </a:extLst>
          </p:cNvPr>
          <p:cNvSpPr txBox="1"/>
          <p:nvPr/>
        </p:nvSpPr>
        <p:spPr>
          <a:xfrm>
            <a:off x="1446490" y="1838258"/>
            <a:ext cx="68280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fork() </a:t>
            </a:r>
            <a:r>
              <a:rPr lang="ko-KR" altLang="en-US" sz="1400" dirty="0"/>
              <a:t>시스템 콜을 제공한다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Linux</a:t>
            </a:r>
            <a:r>
              <a:rPr lang="ko-KR" altLang="en-US" sz="1400" dirty="0"/>
              <a:t>는 </a:t>
            </a:r>
            <a:r>
              <a:rPr lang="en-US" altLang="ko-KR" sz="1400" dirty="0"/>
              <a:t>clone() </a:t>
            </a:r>
            <a:r>
              <a:rPr lang="ko-KR" altLang="en-US" sz="1400" dirty="0"/>
              <a:t>시스템 콜을 이용하여 스레드를 생성할 수 있는 기능도 제공한다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</a:t>
            </a:r>
            <a:r>
              <a:rPr lang="en-US" altLang="ko-KR" sz="1400" dirty="0"/>
              <a:t>Linux</a:t>
            </a:r>
            <a:r>
              <a:rPr lang="ko-KR" altLang="en-US" sz="1400" dirty="0"/>
              <a:t>는 프로세스와 스레드를 구별하지 않는다</a:t>
            </a:r>
            <a:r>
              <a:rPr lang="en-US" altLang="ko-KR" sz="1400" dirty="0"/>
              <a:t>. </a:t>
            </a:r>
            <a:r>
              <a:rPr lang="ko-KR" altLang="en-US" sz="1400" dirty="0"/>
              <a:t>사실 </a:t>
            </a:r>
            <a:r>
              <a:rPr lang="en-US" altLang="ko-KR" sz="1400" dirty="0"/>
              <a:t>Linux</a:t>
            </a:r>
            <a:r>
              <a:rPr lang="ko-KR" altLang="en-US" sz="1400" dirty="0"/>
              <a:t>는 프로그램 내의 제어 흐름을 나타내기 위하여 프로세스나 스레드보다 태스크라는 용어를 사용한다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clone()</a:t>
            </a:r>
            <a:r>
              <a:rPr lang="ko-KR" altLang="en-US" sz="1400" dirty="0"/>
              <a:t>이 호출될 때 부모와 자식 태스크가 자료구조를 얼마나 공유할지 결정하는 플래그의 집합이 전달된다</a:t>
            </a:r>
            <a:r>
              <a:rPr lang="en-US" altLang="ko-KR" sz="1400" dirty="0"/>
              <a:t>. </a:t>
            </a:r>
            <a:r>
              <a:rPr lang="ko-KR" altLang="en-US" sz="1400" dirty="0"/>
              <a:t>그중 일부 플래그들이 다음 그림에 나와있다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예를 들어 </a:t>
            </a:r>
            <a:r>
              <a:rPr lang="en-US" altLang="ko-KR" sz="1400" dirty="0"/>
              <a:t>clone()</a:t>
            </a:r>
            <a:r>
              <a:rPr lang="ko-KR" altLang="en-US" sz="1400" dirty="0"/>
              <a:t>이 </a:t>
            </a:r>
            <a:r>
              <a:rPr lang="en-US" altLang="ko-KR" sz="1400" dirty="0"/>
              <a:t>CLONE_FS, CLONE_VM, CLONE_SIGHAND</a:t>
            </a:r>
            <a:r>
              <a:rPr lang="ko-KR" altLang="en-US" sz="1400" dirty="0"/>
              <a:t>와 </a:t>
            </a:r>
            <a:r>
              <a:rPr lang="en-US" altLang="ko-KR" sz="1400" dirty="0"/>
              <a:t>CLONE_FILES</a:t>
            </a:r>
            <a:r>
              <a:rPr lang="ko-KR" altLang="en-US" sz="1400" dirty="0"/>
              <a:t>를 전달받았다면</a:t>
            </a:r>
            <a:r>
              <a:rPr lang="en-US" altLang="ko-KR" sz="1400" dirty="0"/>
              <a:t>, </a:t>
            </a:r>
            <a:r>
              <a:rPr lang="ko-KR" altLang="en-US" sz="1400" dirty="0"/>
              <a:t>부모 태스크와 자식 태스크는 같은 파일 시스템 정보</a:t>
            </a:r>
            <a:r>
              <a:rPr lang="en-US" altLang="ko-KR" sz="1400" dirty="0"/>
              <a:t>, </a:t>
            </a:r>
            <a:r>
              <a:rPr lang="ko-KR" altLang="en-US" sz="1400" dirty="0"/>
              <a:t>같은 메모리 공간</a:t>
            </a:r>
            <a:r>
              <a:rPr lang="en-US" altLang="ko-KR" sz="1400" dirty="0"/>
              <a:t>, </a:t>
            </a:r>
            <a:r>
              <a:rPr lang="ko-KR" altLang="en-US" sz="1400" dirty="0"/>
              <a:t>같은 신호 처리기와 같은 열린 파일의 집합을 공유하게 된다</a:t>
            </a:r>
            <a:r>
              <a:rPr lang="en-US" altLang="ko-KR" sz="14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이러한 식으로 </a:t>
            </a:r>
            <a:r>
              <a:rPr lang="en-US" altLang="ko-KR" sz="1400" dirty="0"/>
              <a:t>clone()</a:t>
            </a:r>
            <a:r>
              <a:rPr lang="ko-KR" altLang="en-US" sz="1400" dirty="0"/>
              <a:t>을 사용하는 것은 부모 태스크가 자식 태스크와 거의 모든 자원을 공유하기 때문에 스레드를 생성하는 것과 같은 결과가 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그러나 아무 플래그 없이 </a:t>
            </a:r>
            <a:r>
              <a:rPr lang="en-US" altLang="ko-KR" sz="1400" dirty="0"/>
              <a:t>clone()</a:t>
            </a:r>
            <a:r>
              <a:rPr lang="ko-KR" altLang="en-US" sz="1400" dirty="0"/>
              <a:t>이 호출되면 공유는 일어나지 않고 </a:t>
            </a:r>
            <a:r>
              <a:rPr lang="en-US" altLang="ko-KR" sz="1400" dirty="0"/>
              <a:t>fork() </a:t>
            </a:r>
            <a:r>
              <a:rPr lang="ko-KR" altLang="en-US" sz="1400" dirty="0"/>
              <a:t>시스템 콜이 제공하는 기능과 유사한 기능성을 제공한다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B614362F-D43E-4111-9AA6-BE9F547B9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24" y="4905580"/>
            <a:ext cx="3124636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237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4A7DDC1-E2E8-4E4E-A956-469D9E86D8D8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4.7 </a:t>
            </a:r>
            <a:r>
              <a:rPr lang="ko-KR" altLang="en-US" dirty="0">
                <a:solidFill>
                  <a:srgbClr val="00B0F0"/>
                </a:solidFill>
              </a:rPr>
              <a:t>운영체제 사례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CCF18-E73C-4D65-951F-C25E4DDD56BD}"/>
              </a:ext>
            </a:extLst>
          </p:cNvPr>
          <p:cNvSpPr txBox="1"/>
          <p:nvPr/>
        </p:nvSpPr>
        <p:spPr>
          <a:xfrm>
            <a:off x="1393722" y="1534454"/>
            <a:ext cx="909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Linux </a:t>
            </a:r>
            <a:r>
              <a:rPr lang="ko-KR" altLang="en-US" sz="1600" b="1" dirty="0"/>
              <a:t>스레드</a:t>
            </a:r>
            <a:endParaRPr lang="en-US" altLang="ko-KR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3AD12-D875-4B1B-8815-C9E10B252DE2}"/>
              </a:ext>
            </a:extLst>
          </p:cNvPr>
          <p:cNvSpPr txBox="1"/>
          <p:nvPr/>
        </p:nvSpPr>
        <p:spPr>
          <a:xfrm>
            <a:off x="1393721" y="1875424"/>
            <a:ext cx="949980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Linux </a:t>
            </a:r>
            <a:r>
              <a:rPr lang="ko-KR" altLang="en-US" sz="1400" dirty="0"/>
              <a:t>커널이 태스크를 표현하는 방식 때문에 다양한 공유 수준이 가능하다</a:t>
            </a:r>
            <a:r>
              <a:rPr lang="en-US" altLang="ko-KR" sz="1400" dirty="0"/>
              <a:t>. </a:t>
            </a:r>
            <a:r>
              <a:rPr lang="ko-KR" altLang="en-US" sz="1400" dirty="0"/>
              <a:t>시스템의 태스크마다 고유한 커널 자료구조가 존재한다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 자료구조는 태스크의 데이터가 아닌 데이터가 저장된 다른 자료구조를 가리키는 포인터를 포함한다</a:t>
            </a:r>
            <a:r>
              <a:rPr lang="en-US" altLang="ko-KR" sz="1400" dirty="0"/>
              <a:t>. (</a:t>
            </a:r>
            <a:r>
              <a:rPr lang="ko-KR" altLang="en-US" sz="1400" dirty="0"/>
              <a:t>다른 자료구조에는 리스트</a:t>
            </a:r>
            <a:r>
              <a:rPr lang="en-US" altLang="ko-KR" sz="1400" dirty="0"/>
              <a:t>, </a:t>
            </a:r>
            <a:r>
              <a:rPr lang="ko-KR" altLang="en-US" sz="1400" dirty="0"/>
              <a:t>신호 처리 정보 및 가상 메모리 등이 있다</a:t>
            </a:r>
            <a:r>
              <a:rPr lang="en-US" altLang="ko-KR" sz="1400" dirty="0"/>
              <a:t>.)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fork()</a:t>
            </a:r>
            <a:r>
              <a:rPr lang="ko-KR" altLang="en-US" sz="1400" dirty="0"/>
              <a:t>가 호출되면 부모 프로세스의 관련된 자료구조를 복사함으로써 새로운 태스크를 생성한다</a:t>
            </a:r>
            <a:r>
              <a:rPr lang="en-US" altLang="ko-KR" sz="1400" dirty="0"/>
              <a:t>. clone() </a:t>
            </a:r>
            <a:r>
              <a:rPr lang="ko-KR" altLang="en-US" sz="1400" dirty="0"/>
              <a:t>시스템콜을 호출하여 새로운 태스크를 생성할 수도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모든 데이터를 복사하는 것이 아니라</a:t>
            </a:r>
            <a:r>
              <a:rPr lang="en-US" altLang="ko-KR" sz="1400" dirty="0"/>
              <a:t>, clone()</a:t>
            </a:r>
            <a:r>
              <a:rPr lang="ko-KR" altLang="en-US" sz="1400" dirty="0"/>
              <a:t>에게 전달된 플래그에 따라 부모 태스크의 자료구조를 가리키게 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마지막으로 </a:t>
            </a:r>
            <a:r>
              <a:rPr lang="en-US" altLang="ko-KR" sz="1400" dirty="0"/>
              <a:t>clone() </a:t>
            </a:r>
            <a:r>
              <a:rPr lang="ko-KR" altLang="en-US" sz="1400" dirty="0"/>
              <a:t>시스템 콜의 융통성은 컨테이너 개념으로 확장될 수 있다</a:t>
            </a:r>
            <a:r>
              <a:rPr lang="en-US" altLang="ko-KR" sz="1400" dirty="0"/>
              <a:t>. clone()</a:t>
            </a:r>
            <a:r>
              <a:rPr lang="ko-KR" altLang="en-US" sz="1400" dirty="0"/>
              <a:t>에 전달된 특정 플래그가 부모와 자식 태스크 사이의 정보 공유량에 따라 프로세스처럼 작동하는 태스크를 생성하느냐 또는 스레드를 </a:t>
            </a:r>
            <a:r>
              <a:rPr lang="ko-KR" altLang="en-US" sz="1400" dirty="0" err="1"/>
              <a:t>생성하느냐를</a:t>
            </a:r>
            <a:r>
              <a:rPr lang="ko-KR" altLang="en-US" sz="1400" dirty="0"/>
              <a:t> 구분하는 것처럼</a:t>
            </a:r>
            <a:r>
              <a:rPr lang="en-US" altLang="ko-KR" sz="1400" dirty="0"/>
              <a:t>, Linux </a:t>
            </a:r>
            <a:r>
              <a:rPr lang="ko-KR" altLang="en-US" sz="1400" dirty="0"/>
              <a:t>컨테이너를 생성하도록 </a:t>
            </a:r>
            <a:r>
              <a:rPr lang="en-US" altLang="ko-KR" sz="1400" dirty="0"/>
              <a:t>clone()</a:t>
            </a:r>
            <a:r>
              <a:rPr lang="ko-KR" altLang="en-US" sz="1400" dirty="0"/>
              <a:t>에 전달할 수 있는 다른 플래그가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37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7A680EC-BED6-49FA-A822-CAB8D523386D}"/>
              </a:ext>
            </a:extLst>
          </p:cNvPr>
          <p:cNvSpPr txBox="1"/>
          <p:nvPr/>
        </p:nvSpPr>
        <p:spPr>
          <a:xfrm>
            <a:off x="1460090" y="1680428"/>
            <a:ext cx="89522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장점</a:t>
            </a:r>
            <a:br>
              <a:rPr lang="en-US" altLang="ko-KR" sz="1600" b="1" dirty="0"/>
            </a:br>
            <a:endParaRPr lang="en-US" altLang="ko-KR" sz="1600" b="1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응답성</a:t>
            </a:r>
            <a:r>
              <a:rPr lang="en-US" altLang="ko-KR" sz="1600" dirty="0"/>
              <a:t>(responsiveness)</a:t>
            </a:r>
          </a:p>
          <a:p>
            <a:endParaRPr lang="en-US" altLang="ko-KR" sz="1600" dirty="0"/>
          </a:p>
          <a:p>
            <a:r>
              <a:rPr lang="ko-KR" altLang="en-US" sz="1600" dirty="0"/>
              <a:t>대화형 응용을 다중 </a:t>
            </a:r>
            <a:r>
              <a:rPr lang="ko-KR" altLang="en-US" sz="1600" dirty="0" err="1"/>
              <a:t>스레드화하면</a:t>
            </a:r>
            <a:r>
              <a:rPr lang="ko-KR" altLang="en-US" sz="1600" dirty="0"/>
              <a:t> 응용 프로그램의 일부분이 봉쇄되거나</a:t>
            </a:r>
            <a:r>
              <a:rPr lang="en-US" altLang="ko-KR" sz="1600" dirty="0"/>
              <a:t>, </a:t>
            </a:r>
            <a:r>
              <a:rPr lang="ko-KR" altLang="en-US" sz="1600" dirty="0"/>
              <a:t>응용 프로그램이 긴 작업을 수행하더라도 프로그램의 수행이 계속되는 것을 허용함으로써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사용자에 대한 응답성을 증가시킨다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2.  </a:t>
            </a:r>
            <a:r>
              <a:rPr lang="ko-KR" altLang="en-US" sz="1600" dirty="0"/>
              <a:t>자원 공유</a:t>
            </a:r>
            <a:r>
              <a:rPr lang="en-US" altLang="ko-KR" sz="1600" dirty="0"/>
              <a:t>(resource sharing)</a:t>
            </a:r>
          </a:p>
          <a:p>
            <a:endParaRPr lang="en-US" altLang="ko-KR" sz="1600" dirty="0"/>
          </a:p>
          <a:p>
            <a:r>
              <a:rPr lang="ko-KR" altLang="en-US" sz="1600" dirty="0"/>
              <a:t>프로세스는 공유 메모리와 메시지 전달 기법을 통하여만 자원을 공유할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기법은 프로그래머에 의해 명시적으로 처리되어야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 스레드는 자동으로 그들이 속한 프로세스의 자원들과 메모리를 공유한다</a:t>
            </a:r>
            <a:r>
              <a:rPr lang="en-US" altLang="ko-KR" sz="1600" dirty="0"/>
              <a:t>. </a:t>
            </a:r>
            <a:r>
              <a:rPr lang="ko-KR" altLang="en-US" sz="1600" dirty="0"/>
              <a:t>코드와 데이터 공유의 이점은 한 응용 프로그램이 같은 주소 공간내에 여러 개의 다른 작업을 하는 스레드를 가질 수 있다는 점이다</a:t>
            </a:r>
            <a:r>
              <a:rPr lang="en-US" altLang="ko-KR" sz="16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52478-2F93-4AB6-92B3-FFCBF70F67D7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4.1 </a:t>
            </a:r>
            <a:r>
              <a:rPr lang="ko-KR" altLang="en-US" dirty="0">
                <a:solidFill>
                  <a:srgbClr val="00B0F0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20504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90850" y="2049691"/>
            <a:ext cx="6210300" cy="4808310"/>
            <a:chOff x="2990850" y="2049691"/>
            <a:chExt cx="6210300" cy="4808310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 rot="5400000">
              <a:off x="3691845" y="1348696"/>
              <a:ext cx="4808310" cy="6210300"/>
            </a:xfrm>
            <a:custGeom>
              <a:avLst/>
              <a:gdLst>
                <a:gd name="connsiteX0" fmla="*/ 0 w 4808310"/>
                <a:gd name="connsiteY0" fmla="*/ 5861033 h 6210300"/>
                <a:gd name="connsiteX1" fmla="*/ 0 w 4808310"/>
                <a:gd name="connsiteY1" fmla="*/ 349267 h 6210300"/>
                <a:gd name="connsiteX2" fmla="*/ 349267 w 4808310"/>
                <a:gd name="connsiteY2" fmla="*/ 0 h 6210300"/>
                <a:gd name="connsiteX3" fmla="*/ 4808310 w 4808310"/>
                <a:gd name="connsiteY3" fmla="*/ 0 h 6210300"/>
                <a:gd name="connsiteX4" fmla="*/ 4808310 w 4808310"/>
                <a:gd name="connsiteY4" fmla="*/ 6210300 h 6210300"/>
                <a:gd name="connsiteX5" fmla="*/ 349267 w 4808310"/>
                <a:gd name="connsiteY5" fmla="*/ 6210300 h 6210300"/>
                <a:gd name="connsiteX6" fmla="*/ 0 w 4808310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8310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808310" y="0"/>
                  </a:lnTo>
                  <a:lnTo>
                    <a:pt x="4808310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 rot="5400000">
              <a:off x="3729945" y="1386796"/>
              <a:ext cx="4732109" cy="6210300"/>
            </a:xfrm>
            <a:custGeom>
              <a:avLst/>
              <a:gdLst>
                <a:gd name="connsiteX0" fmla="*/ 0 w 4732109"/>
                <a:gd name="connsiteY0" fmla="*/ 5861033 h 6210300"/>
                <a:gd name="connsiteX1" fmla="*/ 0 w 4732109"/>
                <a:gd name="connsiteY1" fmla="*/ 349267 h 6210300"/>
                <a:gd name="connsiteX2" fmla="*/ 349267 w 4732109"/>
                <a:gd name="connsiteY2" fmla="*/ 0 h 6210300"/>
                <a:gd name="connsiteX3" fmla="*/ 4732109 w 4732109"/>
                <a:gd name="connsiteY3" fmla="*/ 0 h 6210300"/>
                <a:gd name="connsiteX4" fmla="*/ 4732109 w 4732109"/>
                <a:gd name="connsiteY4" fmla="*/ 6210300 h 6210300"/>
                <a:gd name="connsiteX5" fmla="*/ 349267 w 4732109"/>
                <a:gd name="connsiteY5" fmla="*/ 6210300 h 6210300"/>
                <a:gd name="connsiteX6" fmla="*/ 0 w 4732109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2109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732109" y="0"/>
                  </a:lnTo>
                  <a:lnTo>
                    <a:pt x="4732109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 rot="5400000">
              <a:off x="3929970" y="1777321"/>
              <a:ext cx="4332059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 rot="5400000">
              <a:off x="6563633" y="4410983"/>
              <a:ext cx="4332059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700" kern="0" dirty="0">
                  <a:ln w="1270">
                    <a:noFill/>
                  </a:ln>
                  <a:solidFill>
                    <a:prstClr val="white"/>
                  </a:solidFill>
                </a:rPr>
                <a:t>Stylish business and campus life with BIZCAM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 rot="5400000">
              <a:off x="6029507" y="2246881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3416300" y="3894098"/>
            <a:ext cx="48418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b="1" kern="0" dirty="0">
                <a:solidFill>
                  <a:srgbClr val="5B9BD5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r>
              <a:rPr lang="en-US" altLang="ko-KR" sz="4400" b="1" kern="0" dirty="0">
                <a:solidFill>
                  <a:srgbClr val="5B9BD5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!</a:t>
            </a:r>
            <a:endParaRPr lang="ko-KR" altLang="en-US" sz="48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D28F629-7796-4061-8CA3-C1188B29F6D6}"/>
              </a:ext>
            </a:extLst>
          </p:cNvPr>
          <p:cNvSpPr txBox="1"/>
          <p:nvPr/>
        </p:nvSpPr>
        <p:spPr>
          <a:xfrm>
            <a:off x="1460090" y="1680428"/>
            <a:ext cx="89522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장점</a:t>
            </a:r>
            <a:endParaRPr lang="en-US" altLang="ko-KR" sz="1600" b="1" dirty="0"/>
          </a:p>
          <a:p>
            <a:endParaRPr lang="en-US" altLang="ko-KR" sz="1600" b="1" dirty="0"/>
          </a:p>
          <a:p>
            <a:pPr marL="342900" indent="-342900">
              <a:buAutoNum type="arabicPeriod" startAt="3"/>
            </a:pPr>
            <a:r>
              <a:rPr lang="ko-KR" altLang="en-US" sz="1600" dirty="0"/>
              <a:t>경제성</a:t>
            </a:r>
            <a:r>
              <a:rPr lang="en-US" altLang="ko-KR" sz="1600" dirty="0"/>
              <a:t>(economy)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1600" dirty="0"/>
              <a:t>프로세스 생성을 위해 메모리와 자원을 할당하는 것은 비용이 많이 든다</a:t>
            </a:r>
            <a:r>
              <a:rPr lang="en-US" altLang="ko-KR" sz="1600" dirty="0"/>
              <a:t>. </a:t>
            </a:r>
            <a:r>
              <a:rPr lang="ko-KR" altLang="en-US" sz="1600" dirty="0"/>
              <a:t>스레드는 자신이 속한 프로세스의 자원들을 공유하기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스레드를 생성하고 문맥 교환하는 것이 더욱 경제적이다</a:t>
            </a:r>
            <a:r>
              <a:rPr lang="en-US" altLang="ko-KR" sz="1600" dirty="0"/>
              <a:t>. (</a:t>
            </a:r>
            <a:r>
              <a:rPr lang="ko-KR" altLang="en-US" sz="1600" dirty="0"/>
              <a:t>문맥 교환은 일반적으로 프로세스 사이보다 스레드 사이에서 더 빠르다</a:t>
            </a:r>
            <a:r>
              <a:rPr lang="en-US" altLang="ko-KR" sz="1600" dirty="0"/>
              <a:t>.)</a:t>
            </a:r>
          </a:p>
          <a:p>
            <a:endParaRPr lang="en-US" altLang="ko-KR" sz="1600" b="1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규모 적응성</a:t>
            </a:r>
            <a:r>
              <a:rPr lang="en-US" altLang="ko-KR" sz="1600" dirty="0"/>
              <a:t>(scalability)</a:t>
            </a:r>
          </a:p>
          <a:p>
            <a:endParaRPr lang="en-US" altLang="ko-KR" sz="1600" b="1" dirty="0"/>
          </a:p>
          <a:p>
            <a:r>
              <a:rPr lang="ko-KR" altLang="en-US" sz="1600" dirty="0"/>
              <a:t>다중 스레드의 이점은 다중 처리기 구조에서 더욱 증가할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다중 처리기 구조에서는 각각의 스레드가 다른 처리기에서 병렬로 수행될 수 있기 때문이다</a:t>
            </a:r>
            <a:r>
              <a:rPr lang="en-US" altLang="ko-KR" sz="1600" dirty="0"/>
              <a:t>. </a:t>
            </a:r>
            <a:r>
              <a:rPr lang="ko-KR" altLang="en-US" sz="1600" dirty="0"/>
              <a:t>단일 스레드 프로세스는 처리기가 아무리 많아도 오직 한 처리기에서만 실행된다</a:t>
            </a:r>
            <a:r>
              <a:rPr lang="en-US" altLang="ko-KR" sz="1600" dirty="0"/>
              <a:t>.</a:t>
            </a:r>
            <a:br>
              <a:rPr lang="en-US" altLang="ko-KR" sz="1600" b="1" dirty="0"/>
            </a:br>
            <a:endParaRPr lang="en-US" altLang="ko-KR" sz="1600" b="1" dirty="0"/>
          </a:p>
          <a:p>
            <a:endParaRPr lang="en-US" altLang="ko-KR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92E0BD-D137-4D9E-9205-DABBBA917A54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4.1 </a:t>
            </a:r>
            <a:r>
              <a:rPr lang="ko-KR" altLang="en-US" dirty="0">
                <a:solidFill>
                  <a:srgbClr val="00B0F0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55922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9008B3C-5617-4CE0-BD16-9244C878B801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4.2 </a:t>
            </a:r>
            <a:r>
              <a:rPr lang="ko-KR" altLang="en-US" dirty="0">
                <a:solidFill>
                  <a:srgbClr val="00B0F0"/>
                </a:solidFill>
              </a:rPr>
              <a:t>다중 코어 프로그래밍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F9956-4497-4AE4-8DFE-E8457B67DFC5}"/>
              </a:ext>
            </a:extLst>
          </p:cNvPr>
          <p:cNvSpPr txBox="1"/>
          <p:nvPr/>
        </p:nvSpPr>
        <p:spPr>
          <a:xfrm>
            <a:off x="1049679" y="1597481"/>
            <a:ext cx="90997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다중 코어 </a:t>
            </a:r>
            <a:r>
              <a:rPr lang="en-US" altLang="ko-KR" sz="1400" dirty="0"/>
              <a:t>-&gt; CPU</a:t>
            </a:r>
            <a:r>
              <a:rPr lang="ko-KR" altLang="en-US" sz="1400" dirty="0"/>
              <a:t>가 여러 개의 코어로 구성되어 있다는 것을 의미</a:t>
            </a:r>
            <a:r>
              <a:rPr lang="en-US" altLang="ko-KR" sz="1400" dirty="0"/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다중 스레드 프로그래밍은 이러한 여러 컴퓨팅 코어를 보다 효율적으로 사용하고 병행성을 향상시키는 기법을 제공한다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스레드가 </a:t>
            </a:r>
            <a:r>
              <a:rPr lang="en-US" altLang="ko-KR" sz="1400" dirty="0"/>
              <a:t>4</a:t>
            </a:r>
            <a:r>
              <a:rPr lang="ko-KR" altLang="en-US" sz="1400" dirty="0"/>
              <a:t>개인 응용 프로그램을 고려할 때</a:t>
            </a:r>
            <a:r>
              <a:rPr lang="en-US" altLang="ko-KR" sz="1400" dirty="0"/>
              <a:t>, </a:t>
            </a:r>
            <a:r>
              <a:rPr lang="ko-KR" altLang="en-US" sz="1400" dirty="0"/>
              <a:t>단일 컴퓨팅 코어가 있는 시스템에서는 단지 처리 코어가 한 번에 하나의 스레드만 실행할 수 있기 때문에 병행성은 시간이 지남에 따라 스레드 실행이 </a:t>
            </a:r>
            <a:r>
              <a:rPr lang="ko-KR" altLang="en-US" sz="1400" dirty="0" err="1"/>
              <a:t>인터리브됨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그러나 여러 코어가 있는 시스템에서 병행성은 시스템이 각 코어에 별도의 스레드를 할당할 수 있기 때문에 일부 스레드가 병렬로 실행될 수 있음을 의미함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2D1798E4-9BE5-47F6-B622-BE32D5DBE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97" y="3053908"/>
            <a:ext cx="5839640" cy="905001"/>
          </a:xfrm>
          <a:prstGeom prst="rect">
            <a:avLst/>
          </a:prstGeom>
        </p:spPr>
      </p:pic>
      <p:pic>
        <p:nvPicPr>
          <p:cNvPr id="15" name="그림 1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3955309-1126-4B92-8514-8DE00D3E4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49" y="4719172"/>
            <a:ext cx="3147212" cy="145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4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15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3200" b="1" kern="0" dirty="0">
                  <a:solidFill>
                    <a:prstClr val="white"/>
                  </a:solidFill>
                </a:rPr>
                <a:t>스레드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5814CBE-9C50-4A3C-955F-F66BFE29923D}"/>
              </a:ext>
            </a:extLst>
          </p:cNvPr>
          <p:cNvSpPr txBox="1"/>
          <p:nvPr/>
        </p:nvSpPr>
        <p:spPr>
          <a:xfrm>
            <a:off x="973394" y="1165122"/>
            <a:ext cx="49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4.2 </a:t>
            </a:r>
            <a:r>
              <a:rPr lang="ko-KR" altLang="en-US" dirty="0">
                <a:solidFill>
                  <a:srgbClr val="00B0F0"/>
                </a:solidFill>
              </a:rPr>
              <a:t>다중 코어 프로그래밍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A45FF-577E-47DE-B6B2-C9F265EEC53A}"/>
              </a:ext>
            </a:extLst>
          </p:cNvPr>
          <p:cNvSpPr txBox="1"/>
          <p:nvPr/>
        </p:nvSpPr>
        <p:spPr>
          <a:xfrm>
            <a:off x="1226659" y="1880483"/>
            <a:ext cx="90997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C00000"/>
                </a:solidFill>
              </a:rPr>
              <a:t>병행 시스템은 </a:t>
            </a:r>
            <a:r>
              <a:rPr lang="ko-KR" altLang="en-US" sz="1400" dirty="0"/>
              <a:t>모든 작업이 진행되게 하여 둘 이상의 작업을 지원한다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C00000"/>
                </a:solidFill>
              </a:rPr>
              <a:t>병렬 시스템은 </a:t>
            </a:r>
            <a:r>
              <a:rPr lang="ko-KR" altLang="en-US" sz="1400" dirty="0"/>
              <a:t>둘 이상의 작업을 동시에 수행할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병렬성</a:t>
            </a:r>
            <a:r>
              <a:rPr lang="ko-KR" altLang="en-US" sz="1400" dirty="0"/>
              <a:t> 없이 병행성을 가질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다중 처리기 및 다중 코어 </a:t>
            </a:r>
            <a:r>
              <a:rPr lang="ko-KR" altLang="en-US" sz="1400" dirty="0" err="1"/>
              <a:t>아키텍쳐가</a:t>
            </a:r>
            <a:r>
              <a:rPr lang="ko-KR" altLang="en-US" sz="1400" dirty="0"/>
              <a:t> 출현하기 전에 대부분의 컴퓨터 시스템에는 단일 프로세서만 있었으며 </a:t>
            </a:r>
            <a:r>
              <a:rPr lang="en-US" altLang="ko-KR" sz="1400" dirty="0"/>
              <a:t>CPU </a:t>
            </a:r>
            <a:r>
              <a:rPr lang="ko-KR" altLang="en-US" sz="1400" dirty="0"/>
              <a:t>스케줄러는 프로세스 간에 빠르게 전환해 각 프로세스가 진행되도록 하여 병렬성의 환상을 제공하였다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-&gt; </a:t>
            </a:r>
            <a:r>
              <a:rPr lang="ko-KR" altLang="en-US" sz="1400" dirty="0"/>
              <a:t>이러한 프로세스는 병행하게 실행되었지만 병렬로 실행되지는 않았다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721803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6167</Words>
  <Application>Microsoft Office PowerPoint</Application>
  <PresentationFormat>와이드스크린</PresentationFormat>
  <Paragraphs>660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맑은 고딕</vt:lpstr>
      <vt:lpstr>야놀자 야체 B</vt:lpstr>
      <vt:lpstr>Arial</vt:lpstr>
      <vt:lpstr>Symbol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임희영</cp:lastModifiedBy>
  <cp:revision>153</cp:revision>
  <dcterms:created xsi:type="dcterms:W3CDTF">2021-08-19T06:08:19Z</dcterms:created>
  <dcterms:modified xsi:type="dcterms:W3CDTF">2021-09-12T17:50:12Z</dcterms:modified>
</cp:coreProperties>
</file>