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7" r:id="rId7"/>
    <p:sldId id="266" r:id="rId8"/>
    <p:sldId id="268" r:id="rId9"/>
    <p:sldId id="269" r:id="rId10"/>
    <p:sldId id="261" r:id="rId11"/>
    <p:sldId id="271" r:id="rId12"/>
    <p:sldId id="270" r:id="rId13"/>
    <p:sldId id="262" r:id="rId14"/>
    <p:sldId id="273" r:id="rId15"/>
    <p:sldId id="274" r:id="rId16"/>
    <p:sldId id="275" r:id="rId17"/>
    <p:sldId id="277" r:id="rId18"/>
    <p:sldId id="263" r:id="rId19"/>
    <p:sldId id="278" r:id="rId20"/>
    <p:sldId id="276" r:id="rId21"/>
    <p:sldId id="272" r:id="rId22"/>
    <p:sldId id="280" r:id="rId23"/>
    <p:sldId id="279" r:id="rId24"/>
    <p:sldId id="281" r:id="rId25"/>
    <p:sldId id="282" r:id="rId26"/>
    <p:sldId id="283" r:id="rId27"/>
    <p:sldId id="2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78096" y="246884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배열 리스트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5923" y="3940267"/>
            <a:ext cx="1901371" cy="288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20171693 </a:t>
            </a:r>
            <a:r>
              <a:rPr lang="ko-KR" altLang="en-US" sz="1000" b="1" dirty="0">
                <a:solidFill>
                  <a:prstClr val="white"/>
                </a:solidFill>
              </a:rPr>
              <a:t>임희영</a:t>
            </a: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87149" y="294366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리스트의 추상 자료형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8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C4CEF-F438-4F99-A159-E33B1CCFDE99}"/>
              </a:ext>
            </a:extLst>
          </p:cNvPr>
          <p:cNvSpPr txBox="1"/>
          <p:nvPr/>
        </p:nvSpPr>
        <p:spPr>
          <a:xfrm>
            <a:off x="1208014" y="1157921"/>
            <a:ext cx="82379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자료란</a:t>
            </a:r>
            <a:r>
              <a:rPr lang="en-US" altLang="ko-KR" sz="2400" dirty="0"/>
              <a:t>? </a:t>
            </a:r>
            <a:r>
              <a:rPr lang="ko-KR" altLang="en-US" dirty="0"/>
              <a:t>프로그램에서 처리되는 대상을 특정 값을 의미</a:t>
            </a:r>
            <a:endParaRPr lang="en-US" altLang="ko-KR" dirty="0"/>
          </a:p>
          <a:p>
            <a:r>
              <a:rPr lang="ko-KR" altLang="en-US" sz="2400" dirty="0" err="1"/>
              <a:t>자료형이란</a:t>
            </a:r>
            <a:r>
              <a:rPr lang="en-US" altLang="ko-KR" sz="2400" dirty="0"/>
              <a:t>? </a:t>
            </a:r>
            <a:r>
              <a:rPr lang="ko-KR" altLang="en-US" dirty="0"/>
              <a:t>자료와 이 자료를 처리하기 위한 명령 혹은 연산이 합쳐진 것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자료형 </a:t>
            </a:r>
            <a:r>
              <a:rPr lang="en-US" altLang="ko-KR" dirty="0"/>
              <a:t>= </a:t>
            </a:r>
            <a:r>
              <a:rPr lang="ko-KR" altLang="en-US" dirty="0"/>
              <a:t>자료 </a:t>
            </a:r>
            <a:r>
              <a:rPr lang="en-US" altLang="ko-KR" dirty="0"/>
              <a:t>+ </a:t>
            </a:r>
            <a:r>
              <a:rPr lang="ko-KR" altLang="en-US" dirty="0"/>
              <a:t>연산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051BFF-52B8-49EB-9E9F-945090EE1599}"/>
              </a:ext>
            </a:extLst>
          </p:cNvPr>
          <p:cNvGrpSpPr/>
          <p:nvPr/>
        </p:nvGrpSpPr>
        <p:grpSpPr>
          <a:xfrm>
            <a:off x="3454543" y="3315508"/>
            <a:ext cx="4177717" cy="2365696"/>
            <a:chOff x="2726422" y="3489820"/>
            <a:chExt cx="4177717" cy="23656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6FF246D-F63D-4A82-ACCC-F6E69703EDC5}"/>
                </a:ext>
              </a:extLst>
            </p:cNvPr>
            <p:cNvSpPr/>
            <p:nvPr/>
          </p:nvSpPr>
          <p:spPr>
            <a:xfrm>
              <a:off x="2726422" y="3489820"/>
              <a:ext cx="4177717" cy="2365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C3592A-D81B-43A9-8D92-CF78DEFE50C0}"/>
                </a:ext>
              </a:extLst>
            </p:cNvPr>
            <p:cNvSpPr txBox="1"/>
            <p:nvPr/>
          </p:nvSpPr>
          <p:spPr>
            <a:xfrm>
              <a:off x="3664937" y="3620467"/>
              <a:ext cx="2625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자료형</a:t>
              </a:r>
              <a:r>
                <a:rPr lang="en-US" altLang="ko-KR" dirty="0"/>
                <a:t>(data</a:t>
              </a:r>
              <a:r>
                <a:rPr lang="ko-KR" altLang="en-US" dirty="0"/>
                <a:t> </a:t>
              </a:r>
              <a:r>
                <a:rPr lang="en-US" altLang="ko-KR" dirty="0"/>
                <a:t>type)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46AAE2-1DC9-45D3-A81A-FFFC0FCBFB55}"/>
                </a:ext>
              </a:extLst>
            </p:cNvPr>
            <p:cNvSpPr/>
            <p:nvPr/>
          </p:nvSpPr>
          <p:spPr>
            <a:xfrm>
              <a:off x="3124974" y="4395830"/>
              <a:ext cx="1491106" cy="9899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자료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(data)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185550-E37E-492F-A75E-3E40898B5BB7}"/>
                </a:ext>
              </a:extLst>
            </p:cNvPr>
            <p:cNvSpPr/>
            <p:nvPr/>
          </p:nvSpPr>
          <p:spPr>
            <a:xfrm>
              <a:off x="4977814" y="4395829"/>
              <a:ext cx="1491106" cy="9899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연산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(operation)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1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C5886-3873-4F64-ACD3-64500DD5C58D}"/>
              </a:ext>
            </a:extLst>
          </p:cNvPr>
          <p:cNvSpPr txBox="1"/>
          <p:nvPr/>
        </p:nvSpPr>
        <p:spPr>
          <a:xfrm>
            <a:off x="1208014" y="1157921"/>
            <a:ext cx="8237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추상 </a:t>
            </a:r>
            <a:r>
              <a:rPr lang="ko-KR" altLang="en-US" sz="2400" dirty="0" err="1"/>
              <a:t>자료형이란</a:t>
            </a:r>
            <a:r>
              <a:rPr lang="en-US" altLang="ko-KR" sz="2400" dirty="0"/>
              <a:t>? </a:t>
            </a:r>
            <a:r>
              <a:rPr lang="ko-KR" altLang="en-US" dirty="0"/>
              <a:t>추상적으로 정의된 자료형</a:t>
            </a:r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추상이란</a:t>
            </a:r>
            <a:r>
              <a:rPr lang="en-US" altLang="ko-KR" sz="1400" dirty="0"/>
              <a:t>? </a:t>
            </a:r>
            <a:r>
              <a:rPr lang="ko-KR" altLang="en-US" sz="1400" dirty="0"/>
              <a:t>세부적이고 복잡한 것을 생략하고 대표적인 것</a:t>
            </a:r>
            <a:r>
              <a:rPr lang="en-US" altLang="ko-KR" sz="1400" dirty="0"/>
              <a:t>, </a:t>
            </a:r>
            <a:r>
              <a:rPr lang="ko-KR" altLang="en-US" sz="1400" dirty="0"/>
              <a:t>중요한 </a:t>
            </a:r>
            <a:r>
              <a:rPr lang="ko-KR" altLang="en-US" sz="1400" dirty="0" err="1"/>
              <a:t>것만이란</a:t>
            </a:r>
            <a:r>
              <a:rPr lang="ko-KR" altLang="en-US" sz="1400" dirty="0"/>
              <a:t> 의미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F3A0E-6E60-4211-8036-25A8BA2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81" y="3317677"/>
            <a:ext cx="8128254" cy="2993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17685-EDC2-4073-8320-8E1D75256202}"/>
              </a:ext>
            </a:extLst>
          </p:cNvPr>
          <p:cNvSpPr txBox="1"/>
          <p:nvPr/>
        </p:nvSpPr>
        <p:spPr>
          <a:xfrm>
            <a:off x="1208014" y="2117348"/>
            <a:ext cx="684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 자체는 실제로 실행되는 소스가 아니라 외부에서 호출하기 위한 인터페이스일 뿐</a:t>
            </a:r>
            <a:r>
              <a:rPr lang="en-US" altLang="ko-KR" dirty="0"/>
              <a:t>, </a:t>
            </a:r>
            <a:r>
              <a:rPr lang="ko-KR" altLang="en-US" dirty="0"/>
              <a:t>실제 자료 구조가 실행되려면 이러한 인터페이스에 맞춰서 실제 실행되는 소스를 구현해야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추상 자료형의 연산은 함수로 구현 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=</a:t>
            </a:r>
            <a:r>
              <a:rPr lang="ko-KR" altLang="en-US" dirty="0"/>
              <a:t>이름</a:t>
            </a:r>
            <a:r>
              <a:rPr lang="en-US" altLang="ko-KR" dirty="0"/>
              <a:t>+</a:t>
            </a:r>
            <a:r>
              <a:rPr lang="ko-KR" altLang="en-US" dirty="0"/>
              <a:t>입력</a:t>
            </a:r>
            <a:r>
              <a:rPr lang="en-US" altLang="ko-KR" dirty="0"/>
              <a:t>+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82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87149" y="294366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배열 리스트란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80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DDD7-DE22-48A1-BA55-F6B667A33DD3}"/>
              </a:ext>
            </a:extLst>
          </p:cNvPr>
          <p:cNvSpPr txBox="1"/>
          <p:nvPr/>
        </p:nvSpPr>
        <p:spPr>
          <a:xfrm>
            <a:off x="1208015" y="1157921"/>
            <a:ext cx="707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 리스트란</a:t>
            </a:r>
            <a:r>
              <a:rPr lang="en-US" altLang="ko-KR" sz="2400" dirty="0"/>
              <a:t>? </a:t>
            </a:r>
            <a:r>
              <a:rPr lang="en-US" altLang="ko-KR" sz="1600" dirty="0"/>
              <a:t>“</a:t>
            </a:r>
            <a:r>
              <a:rPr lang="ko-KR" altLang="en-US" sz="1600" dirty="0"/>
              <a:t>물리적으로 연속해 있는</a:t>
            </a:r>
            <a:r>
              <a:rPr lang="en-US" altLang="ko-KR" sz="1600" dirty="0"/>
              <a:t>＂</a:t>
            </a:r>
            <a:r>
              <a:rPr lang="ko-KR" altLang="en-US" sz="1600" dirty="0"/>
              <a:t>배열의 특성을 이용하여</a:t>
            </a:r>
            <a:r>
              <a:rPr lang="en-US" altLang="ko-KR" sz="1600" dirty="0"/>
              <a:t>, “</a:t>
            </a:r>
            <a:r>
              <a:rPr lang="ko-KR" altLang="en-US" sz="1600" dirty="0"/>
              <a:t>논리적으로 연속해 있는</a:t>
            </a:r>
            <a:r>
              <a:rPr lang="en-US" altLang="ko-KR" sz="1600" dirty="0"/>
              <a:t>＂</a:t>
            </a:r>
            <a:r>
              <a:rPr lang="ko-KR" altLang="en-US" sz="1600" dirty="0"/>
              <a:t>리스트를 구현한 것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26CDE-A305-4110-A466-3E4F8493BA90}"/>
              </a:ext>
            </a:extLst>
          </p:cNvPr>
          <p:cNvSpPr txBox="1"/>
          <p:nvPr/>
        </p:nvSpPr>
        <p:spPr>
          <a:xfrm>
            <a:off x="1268154" y="4860455"/>
            <a:ext cx="68020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리스트의 특정 위치에 있는 자료에 바로 접근할 수 있다</a:t>
            </a:r>
            <a:r>
              <a:rPr lang="en-US" altLang="ko-KR" dirty="0"/>
              <a:t>.</a:t>
            </a:r>
          </a:p>
          <a:p>
            <a:r>
              <a:rPr lang="ko-KR" altLang="en-US" sz="2000" dirty="0"/>
              <a:t>단점</a:t>
            </a:r>
            <a:endParaRPr lang="en-US" altLang="ko-KR" sz="2000" dirty="0"/>
          </a:p>
          <a:p>
            <a:r>
              <a:rPr lang="en-US" altLang="ko-KR" dirty="0"/>
              <a:t>- </a:t>
            </a:r>
            <a:r>
              <a:rPr lang="ko-KR" altLang="en-US" dirty="0"/>
              <a:t>배열에 최대로 저장할 수 있는 자료의 개수를 넘을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53E21-E4EE-423D-AABC-5A896A19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85" y="2100262"/>
            <a:ext cx="59245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D4087-6EFF-4EC1-96AC-DE478FAC3647}"/>
              </a:ext>
            </a:extLst>
          </p:cNvPr>
          <p:cNvSpPr txBox="1"/>
          <p:nvPr/>
        </p:nvSpPr>
        <p:spPr>
          <a:xfrm>
            <a:off x="791537" y="1353303"/>
            <a:ext cx="4025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추상 자료형</a:t>
            </a:r>
            <a:endParaRPr lang="en-US" altLang="ko-KR" sz="2400" b="1" dirty="0"/>
          </a:p>
          <a:p>
            <a:r>
              <a:rPr lang="en-US" altLang="ko-KR" dirty="0"/>
              <a:t>-&gt;c</a:t>
            </a:r>
            <a:r>
              <a:rPr lang="ko-KR" altLang="en-US" dirty="0"/>
              <a:t>언어에서의 배열리스트의 추상 자료형은 </a:t>
            </a:r>
            <a:r>
              <a:rPr lang="en-US" altLang="ko-KR" dirty="0" err="1"/>
              <a:t>createList</a:t>
            </a:r>
            <a:r>
              <a:rPr lang="en-US" altLang="ko-KR" dirty="0"/>
              <a:t>() </a:t>
            </a:r>
            <a:r>
              <a:rPr lang="ko-KR" altLang="en-US" dirty="0"/>
              <a:t>하나만 다르다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0AE6EC-B2FF-4E45-925F-AAD68489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0" y="2496249"/>
            <a:ext cx="9208216" cy="7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1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12C0D-5B63-4029-83D4-3B19839ECCC6}"/>
              </a:ext>
            </a:extLst>
          </p:cNvPr>
          <p:cNvSpPr txBox="1"/>
          <p:nvPr/>
        </p:nvSpPr>
        <p:spPr>
          <a:xfrm>
            <a:off x="791537" y="1353303"/>
            <a:ext cx="402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노드의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79EF4-9EC5-442F-9654-C51334A67D7B}"/>
              </a:ext>
            </a:extLst>
          </p:cNvPr>
          <p:cNvSpPr txBox="1"/>
          <p:nvPr/>
        </p:nvSpPr>
        <p:spPr>
          <a:xfrm>
            <a:off x="1032932" y="1814969"/>
            <a:ext cx="9411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노드란</a:t>
            </a:r>
            <a:r>
              <a:rPr lang="en-US" altLang="ko-KR" dirty="0"/>
              <a:t>? </a:t>
            </a:r>
            <a:r>
              <a:rPr lang="ko-KR" altLang="en-US" dirty="0"/>
              <a:t>배열 리스트에서 자료를 저장하는 단위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Struct </a:t>
            </a:r>
            <a:r>
              <a:rPr lang="ko-KR" altLang="en-US" dirty="0"/>
              <a:t>키워드를 이용하여 노드를 구조체로 선언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이후 노드에 실제 저장되는 자료를 내부 멤버 변수로 가짐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구조체로 감싸는 이유는 서로 다른 자료형의 원소를 동시에 저장할 수 있기 때문이다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E0B4C-5B8F-4427-95A3-76F6C7D9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30" y="3135625"/>
            <a:ext cx="7172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8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1E601-3E8B-47AA-BD51-F7F08B2E0E94}"/>
              </a:ext>
            </a:extLst>
          </p:cNvPr>
          <p:cNvSpPr txBox="1"/>
          <p:nvPr/>
        </p:nvSpPr>
        <p:spPr>
          <a:xfrm>
            <a:off x="791537" y="1353303"/>
            <a:ext cx="402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배열 리스트의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A40E1-F7F3-4B35-9170-0E097B87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36" y="2217087"/>
            <a:ext cx="7143750" cy="1352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D8442E-2B92-48B0-B394-449813114659}"/>
              </a:ext>
            </a:extLst>
          </p:cNvPr>
          <p:cNvSpPr txBox="1"/>
          <p:nvPr/>
        </p:nvSpPr>
        <p:spPr>
          <a:xfrm>
            <a:off x="1032931" y="1847755"/>
            <a:ext cx="59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노드를 가지고 자료를 저장하는 실제 배열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9703F-263C-4CA2-A14B-AAE68FBBFB4C}"/>
              </a:ext>
            </a:extLst>
          </p:cNvPr>
          <p:cNvSpPr txBox="1"/>
          <p:nvPr/>
        </p:nvSpPr>
        <p:spPr>
          <a:xfrm>
            <a:off x="965803" y="3721736"/>
            <a:ext cx="7627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maxCount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최대 몇 개의 자료를 저장할 수 있는 지 알려준다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currentCount</a:t>
            </a:r>
            <a:r>
              <a:rPr lang="en-US" altLang="ko-KR" b="1" dirty="0"/>
              <a:t>: </a:t>
            </a:r>
            <a:r>
              <a:rPr lang="ko-KR" altLang="en-US" dirty="0"/>
              <a:t>현재 배열에 저장된 원소의 개수를 알려준다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pData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최대 원소 개수만큼 할당된 배열을 가리키는 포인터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실제 자료를 저장하는 멤버 변수이다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maxCount</a:t>
            </a:r>
            <a:r>
              <a:rPr lang="ko-KR" altLang="en-US" dirty="0"/>
              <a:t>로 받은 크기만큼 </a:t>
            </a:r>
            <a:r>
              <a:rPr lang="en-US" altLang="ko-KR" dirty="0" err="1"/>
              <a:t>pData</a:t>
            </a:r>
            <a:r>
              <a:rPr lang="ko-KR" altLang="en-US" dirty="0"/>
              <a:t>가 가리키는 배열을 </a:t>
            </a:r>
            <a:r>
              <a:rPr lang="ko-KR" altLang="en-US" dirty="0" err="1"/>
              <a:t>동적할당한다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66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87149" y="294366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배열 리스트의 구현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2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4E9D4-E9F0-4A20-9101-54D48D94B706}"/>
              </a:ext>
            </a:extLst>
          </p:cNvPr>
          <p:cNvSpPr txBox="1"/>
          <p:nvPr/>
        </p:nvSpPr>
        <p:spPr>
          <a:xfrm>
            <a:off x="791537" y="1353303"/>
            <a:ext cx="47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createList</a:t>
            </a:r>
            <a:r>
              <a:rPr lang="en-US" altLang="ko-KR" sz="2400" b="1" dirty="0"/>
              <a:t>() : </a:t>
            </a:r>
            <a:r>
              <a:rPr lang="ko-KR" altLang="en-US" sz="2400" b="1" dirty="0"/>
              <a:t>배열 리스트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F3B432-9151-4063-BC79-AD325168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0" y="2085975"/>
            <a:ext cx="109823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0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C8B51-D51F-448D-A2C2-551040E2086A}"/>
              </a:ext>
            </a:extLst>
          </p:cNvPr>
          <p:cNvSpPr txBox="1"/>
          <p:nvPr/>
        </p:nvSpPr>
        <p:spPr>
          <a:xfrm>
            <a:off x="1124331" y="1780461"/>
            <a:ext cx="34442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목차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리스트 사용 시나리오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리스트의 추상 자료형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배열 리스트란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배열 리스트의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02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ED466-953A-4B3A-97F2-F7B065F5C313}"/>
              </a:ext>
            </a:extLst>
          </p:cNvPr>
          <p:cNvSpPr txBox="1"/>
          <p:nvPr/>
        </p:nvSpPr>
        <p:spPr>
          <a:xfrm>
            <a:off x="791537" y="1353303"/>
            <a:ext cx="47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addListData</a:t>
            </a:r>
            <a:r>
              <a:rPr lang="en-US" altLang="ko-KR" sz="2400" b="1" dirty="0"/>
              <a:t>() : </a:t>
            </a:r>
            <a:r>
              <a:rPr lang="ko-KR" altLang="en-US" sz="2400" b="1" dirty="0"/>
              <a:t>새로운 자료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C8286-3D1E-4084-B634-6647E7CC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000643"/>
            <a:ext cx="109823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BE6E4-975F-4EC3-BD7D-538AB7165893}"/>
              </a:ext>
            </a:extLst>
          </p:cNvPr>
          <p:cNvSpPr txBox="1"/>
          <p:nvPr/>
        </p:nvSpPr>
        <p:spPr>
          <a:xfrm>
            <a:off x="791537" y="1353303"/>
            <a:ext cx="505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removeListData</a:t>
            </a:r>
            <a:r>
              <a:rPr lang="en-US" altLang="ko-KR" sz="2400" b="1" dirty="0"/>
              <a:t>() : </a:t>
            </a:r>
            <a:r>
              <a:rPr lang="ko-KR" altLang="en-US" sz="2400" b="1" dirty="0"/>
              <a:t>기존 자료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E470FC-BD44-4258-BB50-3B0D2828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2" y="2105418"/>
            <a:ext cx="10906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EA53-8636-427F-8344-600C3476DD4C}"/>
              </a:ext>
            </a:extLst>
          </p:cNvPr>
          <p:cNvSpPr txBox="1"/>
          <p:nvPr/>
        </p:nvSpPr>
        <p:spPr>
          <a:xfrm>
            <a:off x="791537" y="1353303"/>
            <a:ext cx="47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deletList</a:t>
            </a:r>
            <a:r>
              <a:rPr lang="en-US" altLang="ko-KR" sz="2400" b="1" dirty="0"/>
              <a:t>() : </a:t>
            </a:r>
            <a:r>
              <a:rPr lang="ko-KR" altLang="en-US" sz="2400" b="1" dirty="0"/>
              <a:t>배열 리스트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C2095-08BC-4F95-8C41-0087BA3F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7" y="2165397"/>
            <a:ext cx="10963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5A576-70E8-491E-8C28-8F798C418262}"/>
              </a:ext>
            </a:extLst>
          </p:cNvPr>
          <p:cNvSpPr txBox="1"/>
          <p:nvPr/>
        </p:nvSpPr>
        <p:spPr>
          <a:xfrm>
            <a:off x="791537" y="1353303"/>
            <a:ext cx="47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getListData</a:t>
            </a:r>
            <a:r>
              <a:rPr lang="en-US" altLang="ko-KR" sz="2400" b="1" dirty="0"/>
              <a:t>()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값 가져오기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9B1B2-5206-4438-92F4-CB3A5256234D}"/>
              </a:ext>
            </a:extLst>
          </p:cNvPr>
          <p:cNvSpPr txBox="1"/>
          <p:nvPr/>
        </p:nvSpPr>
        <p:spPr>
          <a:xfrm>
            <a:off x="791536" y="3802241"/>
            <a:ext cx="597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getListLength</a:t>
            </a:r>
            <a:r>
              <a:rPr lang="en-US" altLang="ko-KR" sz="2400" b="1" dirty="0"/>
              <a:t>() : </a:t>
            </a:r>
            <a:r>
              <a:rPr lang="ko-KR" altLang="en-US" sz="2400" b="1" dirty="0"/>
              <a:t>현재 자료의 개수 얻기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D7FA6-BBDD-4D2F-AF86-B1ED9B65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1" y="2009801"/>
            <a:ext cx="10096500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0888D6-188C-45D7-A205-97033281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0" y="4541678"/>
            <a:ext cx="10029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6B2DF-EFE9-4379-AD1D-27D516C3D9DC}"/>
              </a:ext>
            </a:extLst>
          </p:cNvPr>
          <p:cNvSpPr txBox="1"/>
          <p:nvPr/>
        </p:nvSpPr>
        <p:spPr>
          <a:xfrm>
            <a:off x="1005151" y="1302153"/>
            <a:ext cx="84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자바에선 </a:t>
            </a:r>
            <a:r>
              <a:rPr lang="en-US" altLang="ko-KR" dirty="0"/>
              <a:t>import </a:t>
            </a:r>
            <a:r>
              <a:rPr lang="en-US" altLang="ko-KR" dirty="0" err="1"/>
              <a:t>java.util.ArrayList</a:t>
            </a:r>
            <a:r>
              <a:rPr lang="ko-KR" altLang="en-US" dirty="0"/>
              <a:t>를 통해 배열 리스트를 만들고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3F02CC-F170-4D9A-965D-91EDF6B8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4" y="1783605"/>
            <a:ext cx="10972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8E409-A732-4911-9832-9997058C192D}"/>
              </a:ext>
            </a:extLst>
          </p:cNvPr>
          <p:cNvSpPr txBox="1"/>
          <p:nvPr/>
        </p:nvSpPr>
        <p:spPr>
          <a:xfrm>
            <a:off x="1075520" y="1108160"/>
            <a:ext cx="383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Java</a:t>
            </a:r>
            <a:r>
              <a:rPr lang="ko-KR" altLang="en-US" sz="2400" b="1" dirty="0"/>
              <a:t>로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C09AA-6A46-4966-A5A4-77EEC534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46" y="1077273"/>
            <a:ext cx="8198535" cy="55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A23596-9706-412A-80EF-F92AC5AA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58" y="1987658"/>
            <a:ext cx="5861064" cy="3642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AA3DBC-C8A0-455E-A6D6-A3B701FE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1" y="1959144"/>
            <a:ext cx="5314133" cy="36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87149" y="294366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감사합니다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7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87149" y="294366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리스트란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929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F59B7-A0F0-4793-8833-6E9F3389BF63}"/>
              </a:ext>
            </a:extLst>
          </p:cNvPr>
          <p:cNvSpPr txBox="1"/>
          <p:nvPr/>
        </p:nvSpPr>
        <p:spPr>
          <a:xfrm>
            <a:off x="1178894" y="1375054"/>
            <a:ext cx="587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리스트란</a:t>
            </a:r>
            <a:r>
              <a:rPr lang="en-US" altLang="ko-KR" sz="2800" dirty="0"/>
              <a:t>? </a:t>
            </a:r>
            <a:r>
              <a:rPr lang="ko-KR" altLang="en-US" dirty="0"/>
              <a:t>순서대로 자료를 저장하는 자료구조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AC117-ECB6-43CB-8B94-A1535FBB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11" y="2403385"/>
            <a:ext cx="5696166" cy="2249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761B-6039-4FAB-99AD-137E04A9523D}"/>
              </a:ext>
            </a:extLst>
          </p:cNvPr>
          <p:cNvSpPr txBox="1"/>
          <p:nvPr/>
        </p:nvSpPr>
        <p:spPr>
          <a:xfrm>
            <a:off x="2625711" y="4769373"/>
            <a:ext cx="775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</a:t>
            </a:r>
            <a:r>
              <a:rPr lang="en-US" altLang="ko-KR" dirty="0"/>
              <a:t>“</a:t>
            </a:r>
            <a:r>
              <a:rPr lang="ko-KR" altLang="en-US" dirty="0"/>
              <a:t>한 줄</a:t>
            </a:r>
            <a:r>
              <a:rPr lang="en-US" altLang="ko-KR" dirty="0"/>
              <a:t>＂</a:t>
            </a:r>
            <a:r>
              <a:rPr lang="ko-KR" altLang="en-US" dirty="0"/>
              <a:t>로 자료를 저장하는 </a:t>
            </a:r>
            <a:r>
              <a:rPr lang="en-US" altLang="ko-KR" dirty="0"/>
              <a:t>“</a:t>
            </a:r>
            <a:r>
              <a:rPr lang="ko-KR" altLang="en-US" dirty="0"/>
              <a:t>선형 구조</a:t>
            </a:r>
            <a:r>
              <a:rPr lang="en-US" altLang="ko-KR" dirty="0"/>
              <a:t>”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8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87149" y="294366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리스트 사용 시나리오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7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0C4BC-9F74-4C22-A1B2-F06C8180880D}"/>
              </a:ext>
            </a:extLst>
          </p:cNvPr>
          <p:cNvSpPr txBox="1"/>
          <p:nvPr/>
        </p:nvSpPr>
        <p:spPr>
          <a:xfrm>
            <a:off x="1032933" y="1587784"/>
            <a:ext cx="83134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리스트의 사용 시나리오는 크게 </a:t>
            </a:r>
            <a:r>
              <a:rPr lang="en-US" altLang="ko-KR" sz="2400" dirty="0"/>
              <a:t>3</a:t>
            </a:r>
            <a:r>
              <a:rPr lang="ko-KR" altLang="en-US" sz="2400" dirty="0"/>
              <a:t>가지로 나뉜다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추가 </a:t>
            </a:r>
            <a:r>
              <a:rPr lang="en-US" altLang="ko-KR" dirty="0"/>
              <a:t>: </a:t>
            </a:r>
            <a:r>
              <a:rPr lang="ko-KR" altLang="en-US" dirty="0"/>
              <a:t>새로운 자료를 추가해서 자료구조에 저장하는 것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값 가져오기 </a:t>
            </a:r>
            <a:r>
              <a:rPr lang="en-US" altLang="ko-KR" dirty="0"/>
              <a:t>: </a:t>
            </a:r>
            <a:r>
              <a:rPr lang="ko-KR" altLang="en-US" dirty="0"/>
              <a:t>저장된 자료구조에 접근해서 해당 값을 가져오는 것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제거 </a:t>
            </a:r>
            <a:r>
              <a:rPr lang="en-US" altLang="ko-KR" dirty="0"/>
              <a:t>: </a:t>
            </a:r>
            <a:r>
              <a:rPr lang="ko-KR" altLang="en-US" dirty="0"/>
              <a:t>사용이 끝난 자료를 자료구조에서 제거하는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9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FBFA8-2E33-44FC-A4C6-BA71AD899B6A}"/>
              </a:ext>
            </a:extLst>
          </p:cNvPr>
          <p:cNvSpPr txBox="1"/>
          <p:nvPr/>
        </p:nvSpPr>
        <p:spPr>
          <a:xfrm>
            <a:off x="1264912" y="910091"/>
            <a:ext cx="72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10,20,30</a:t>
            </a:r>
            <a:r>
              <a:rPr lang="ko-KR" altLang="en-US" dirty="0"/>
              <a:t>이라는 값을 </a:t>
            </a:r>
            <a:r>
              <a:rPr lang="en-US" altLang="ko-KR" dirty="0"/>
              <a:t>30-&gt;10-&gt;20 </a:t>
            </a:r>
            <a:r>
              <a:rPr lang="ko-KR" altLang="en-US" dirty="0"/>
              <a:t>순서대로 저장한다고 해보자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424E0-0F53-41FC-941A-928911B3D1EC}"/>
              </a:ext>
            </a:extLst>
          </p:cNvPr>
          <p:cNvSpPr txBox="1"/>
          <p:nvPr/>
        </p:nvSpPr>
        <p:spPr>
          <a:xfrm>
            <a:off x="791537" y="1353303"/>
            <a:ext cx="402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새로운 자료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BFE50C-5762-44B2-8E67-A48800F1408D}"/>
              </a:ext>
            </a:extLst>
          </p:cNvPr>
          <p:cNvGrpSpPr/>
          <p:nvPr/>
        </p:nvGrpSpPr>
        <p:grpSpPr>
          <a:xfrm>
            <a:off x="1140903" y="2368170"/>
            <a:ext cx="4035412" cy="708509"/>
            <a:chOff x="878670" y="1850133"/>
            <a:chExt cx="4035412" cy="70850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B68524B-0BE9-4E5F-922B-37BC62B4CEFE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6DB42F-4FDF-4059-8A34-AB4D1305C5F2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EDCF657-22DA-46CE-A825-2BF388B9C948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C7F53F7-D63D-46DC-BA8B-4D00AE43AD50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7EEDB2-984C-4FD9-857E-D4F13DD378CE}"/>
              </a:ext>
            </a:extLst>
          </p:cNvPr>
          <p:cNvSpPr txBox="1"/>
          <p:nvPr/>
        </p:nvSpPr>
        <p:spPr>
          <a:xfrm>
            <a:off x="1140901" y="1969560"/>
            <a:ext cx="276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리스트를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92CE0-D310-4AE3-8220-63FAF11D1971}"/>
              </a:ext>
            </a:extLst>
          </p:cNvPr>
          <p:cNvSpPr txBox="1"/>
          <p:nvPr/>
        </p:nvSpPr>
        <p:spPr>
          <a:xfrm>
            <a:off x="6503334" y="4057444"/>
            <a:ext cx="353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자료 </a:t>
            </a:r>
            <a:r>
              <a:rPr lang="en-US" altLang="ko-KR" sz="1400" dirty="0"/>
              <a:t>30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리스트의 첫 번째 위치</a:t>
            </a:r>
            <a:r>
              <a:rPr lang="en-US" altLang="ko-KR" sz="1400" dirty="0"/>
              <a:t>(10</a:t>
            </a:r>
            <a:r>
              <a:rPr lang="ko-KR" altLang="en-US" sz="1400" dirty="0"/>
              <a:t>의 앞</a:t>
            </a:r>
            <a:r>
              <a:rPr lang="en-US" altLang="ko-KR" sz="1400" dirty="0"/>
              <a:t>) 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86CE7-4CC7-4718-A474-D0C5E1E06F64}"/>
              </a:ext>
            </a:extLst>
          </p:cNvPr>
          <p:cNvSpPr txBox="1"/>
          <p:nvPr/>
        </p:nvSpPr>
        <p:spPr>
          <a:xfrm>
            <a:off x="6503334" y="1963742"/>
            <a:ext cx="450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자료</a:t>
            </a:r>
            <a:r>
              <a:rPr lang="en-US" altLang="ko-KR" sz="1400" dirty="0"/>
              <a:t> 10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리스트에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4F24D-2E65-4D9E-8FFF-002B983225FB}"/>
              </a:ext>
            </a:extLst>
          </p:cNvPr>
          <p:cNvSpPr txBox="1"/>
          <p:nvPr/>
        </p:nvSpPr>
        <p:spPr>
          <a:xfrm>
            <a:off x="1140901" y="4057444"/>
            <a:ext cx="339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자료 </a:t>
            </a:r>
            <a:r>
              <a:rPr lang="en-US" altLang="ko-KR" sz="1400" dirty="0"/>
              <a:t>20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리스트의 마지막 위치</a:t>
            </a:r>
            <a:r>
              <a:rPr lang="en-US" altLang="ko-KR" sz="1400" dirty="0"/>
              <a:t>(10</a:t>
            </a:r>
            <a:r>
              <a:rPr lang="ko-KR" altLang="en-US" sz="1400" dirty="0"/>
              <a:t>의 뒤</a:t>
            </a:r>
            <a:r>
              <a:rPr lang="en-US" altLang="ko-KR" sz="1400" dirty="0"/>
              <a:t>)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83945A9-BDDE-432A-AE4E-1C0982EE64B6}"/>
              </a:ext>
            </a:extLst>
          </p:cNvPr>
          <p:cNvGrpSpPr/>
          <p:nvPr/>
        </p:nvGrpSpPr>
        <p:grpSpPr>
          <a:xfrm>
            <a:off x="6503334" y="4629559"/>
            <a:ext cx="4035412" cy="708509"/>
            <a:chOff x="878670" y="1850133"/>
            <a:chExt cx="4035412" cy="70850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F8AAC1-0BAC-49BD-8128-29D51DEE2997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1D6D8BC-E76E-4832-A894-D93FFC8F35E6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A2AF28F-23FA-49AE-9B60-69DF8715C0EA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12CBDD-F72B-4C22-91EF-248848488771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AE74D97-DDB0-4B25-9AF4-B77252C78601}"/>
              </a:ext>
            </a:extLst>
          </p:cNvPr>
          <p:cNvGrpSpPr/>
          <p:nvPr/>
        </p:nvGrpSpPr>
        <p:grpSpPr>
          <a:xfrm>
            <a:off x="1140903" y="4629560"/>
            <a:ext cx="4035412" cy="708509"/>
            <a:chOff x="878670" y="1850133"/>
            <a:chExt cx="4035412" cy="70850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5E0105-ED34-4A22-8246-96786BC6E8EB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3315D9-A480-481F-A290-F41AC71188DD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83FABF-BAF4-4A25-90B7-28B4E02BBF81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150D3ED-FFFA-4C7C-A2A6-F62799A82958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793E1F6-30FE-4826-BE4B-B6B39E719FF1}"/>
              </a:ext>
            </a:extLst>
          </p:cNvPr>
          <p:cNvGrpSpPr/>
          <p:nvPr/>
        </p:nvGrpSpPr>
        <p:grpSpPr>
          <a:xfrm>
            <a:off x="6503334" y="2371207"/>
            <a:ext cx="4035412" cy="708509"/>
            <a:chOff x="878670" y="1850133"/>
            <a:chExt cx="4035412" cy="70850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4EE69E-0F9E-4993-8958-A7B8AFFCEEDA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434A8-59DB-426A-9994-E82FA9557D8D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FBD3EC7-30E5-4972-87D2-EFD312B70E37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B1033F8-F838-457B-BCD7-8D95AF57B295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6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32978C-AD00-47D8-90B8-029264060E01}"/>
              </a:ext>
            </a:extLst>
          </p:cNvPr>
          <p:cNvSpPr txBox="1"/>
          <p:nvPr/>
        </p:nvSpPr>
        <p:spPr>
          <a:xfrm>
            <a:off x="791537" y="1353303"/>
            <a:ext cx="402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값 가져오기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712C4-FCC8-4788-A430-E4596F469E48}"/>
              </a:ext>
            </a:extLst>
          </p:cNvPr>
          <p:cNvSpPr txBox="1"/>
          <p:nvPr/>
        </p:nvSpPr>
        <p:spPr>
          <a:xfrm>
            <a:off x="1140901" y="1969560"/>
            <a:ext cx="413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인덱스 정보가 </a:t>
            </a:r>
            <a:r>
              <a:rPr lang="en-US" altLang="ko-KR" sz="1400" dirty="0"/>
              <a:t>1</a:t>
            </a:r>
            <a:r>
              <a:rPr lang="ko-KR" altLang="en-US" sz="1400" dirty="0"/>
              <a:t>인 자료의 값을 가져온다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A9E161-C70B-4CB6-95A2-507AF8993EBF}"/>
              </a:ext>
            </a:extLst>
          </p:cNvPr>
          <p:cNvGrpSpPr/>
          <p:nvPr/>
        </p:nvGrpSpPr>
        <p:grpSpPr>
          <a:xfrm>
            <a:off x="1140903" y="2368170"/>
            <a:ext cx="4035412" cy="708509"/>
            <a:chOff x="878670" y="1850133"/>
            <a:chExt cx="4035412" cy="7085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AC6BC2-024E-470B-A332-57BE0C6296F2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04B6E7-125D-4414-8BA0-72D6F9DAE9FA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</a:rPr>
                <a:t>10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C683E6E-14A8-4E0A-94FD-7569CC673584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84D6CD-86DB-41E6-8267-10A1399B20A1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7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 </a:t>
            </a: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C076C-4B3F-4238-8C54-97C8086590E6}"/>
              </a:ext>
            </a:extLst>
          </p:cNvPr>
          <p:cNvSpPr txBox="1"/>
          <p:nvPr/>
        </p:nvSpPr>
        <p:spPr>
          <a:xfrm>
            <a:off x="791537" y="1353303"/>
            <a:ext cx="402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 자료의 제거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46BB75-EB81-41D0-A0EF-318184415250}"/>
              </a:ext>
            </a:extLst>
          </p:cNvPr>
          <p:cNvSpPr txBox="1"/>
          <p:nvPr/>
        </p:nvSpPr>
        <p:spPr>
          <a:xfrm>
            <a:off x="1140901" y="1969560"/>
            <a:ext cx="367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1-1). </a:t>
            </a:r>
            <a:r>
              <a:rPr lang="ko-KR" altLang="en-US" sz="1400" dirty="0"/>
              <a:t>첫 번째 자료를 제거한 경우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C51E2-1AEF-4683-9191-3C58A91E053F}"/>
              </a:ext>
            </a:extLst>
          </p:cNvPr>
          <p:cNvSpPr txBox="1"/>
          <p:nvPr/>
        </p:nvSpPr>
        <p:spPr>
          <a:xfrm>
            <a:off x="1140901" y="4057444"/>
            <a:ext cx="339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리스트를 삭제하는 것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A551A6-A750-4353-8038-14DC3BD38A57}"/>
              </a:ext>
            </a:extLst>
          </p:cNvPr>
          <p:cNvGrpSpPr/>
          <p:nvPr/>
        </p:nvGrpSpPr>
        <p:grpSpPr>
          <a:xfrm>
            <a:off x="1140903" y="2368170"/>
            <a:ext cx="4035412" cy="708509"/>
            <a:chOff x="878670" y="1850133"/>
            <a:chExt cx="4035412" cy="7085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26DAE8-0F41-4924-9E22-497084920A36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953F6E-4196-4451-92A2-CC49EFDC5BF7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80FF60-E284-4F76-A92C-E64E50179AE7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D5327D-EB7E-41A9-8193-C2172FB62A2A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7E79C7A-93C4-469F-B4A9-27BDC8847E39}"/>
              </a:ext>
            </a:extLst>
          </p:cNvPr>
          <p:cNvSpPr txBox="1"/>
          <p:nvPr/>
        </p:nvSpPr>
        <p:spPr>
          <a:xfrm>
            <a:off x="6503334" y="1963742"/>
            <a:ext cx="450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1-2). </a:t>
            </a:r>
            <a:r>
              <a:rPr lang="ko-KR" altLang="en-US" sz="1400" dirty="0"/>
              <a:t>두 번째 자료를 제거한 경우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FAD351-E253-41AC-9824-2367C2B511A3}"/>
              </a:ext>
            </a:extLst>
          </p:cNvPr>
          <p:cNvGrpSpPr/>
          <p:nvPr/>
        </p:nvGrpSpPr>
        <p:grpSpPr>
          <a:xfrm>
            <a:off x="6503334" y="2371207"/>
            <a:ext cx="4035412" cy="708509"/>
            <a:chOff x="878670" y="1850133"/>
            <a:chExt cx="4035412" cy="70850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B1410A1-E444-4CDF-BE18-711EBC834129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42BE0F-5517-431A-846D-59EC26842D75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9618614-EBDB-4668-AAE0-B2376F1E9E8F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12C55FA-FA57-457A-8C1F-9E996F4F99D7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AD11DCB-070C-461F-A204-5C5537D56720}"/>
              </a:ext>
            </a:extLst>
          </p:cNvPr>
          <p:cNvGrpSpPr/>
          <p:nvPr/>
        </p:nvGrpSpPr>
        <p:grpSpPr>
          <a:xfrm>
            <a:off x="1140903" y="4629560"/>
            <a:ext cx="4035412" cy="708509"/>
            <a:chOff x="878670" y="1850133"/>
            <a:chExt cx="4035412" cy="7085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AD612F-2CD4-4A89-A029-52E9A4FFAD76}"/>
                </a:ext>
              </a:extLst>
            </p:cNvPr>
            <p:cNvSpPr/>
            <p:nvPr/>
          </p:nvSpPr>
          <p:spPr>
            <a:xfrm>
              <a:off x="878670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7F9CC2-54BF-4950-92DE-74E09A08465B}"/>
                </a:ext>
              </a:extLst>
            </p:cNvPr>
            <p:cNvSpPr/>
            <p:nvPr/>
          </p:nvSpPr>
          <p:spPr>
            <a:xfrm>
              <a:off x="1887523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AC0D19E-C067-439F-9610-0029A018F7AE}"/>
                </a:ext>
              </a:extLst>
            </p:cNvPr>
            <p:cNvSpPr/>
            <p:nvPr/>
          </p:nvSpPr>
          <p:spPr>
            <a:xfrm>
              <a:off x="3905229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840F184-3ED1-4C7A-919C-BAFEF4410C02}"/>
                </a:ext>
              </a:extLst>
            </p:cNvPr>
            <p:cNvSpPr/>
            <p:nvPr/>
          </p:nvSpPr>
          <p:spPr>
            <a:xfrm>
              <a:off x="2896376" y="1850133"/>
              <a:ext cx="1008853" cy="70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2C384E-D529-4E17-ACC6-E3033299C26C}"/>
              </a:ext>
            </a:extLst>
          </p:cNvPr>
          <p:cNvCxnSpPr/>
          <p:nvPr/>
        </p:nvCxnSpPr>
        <p:spPr>
          <a:xfrm flipH="1">
            <a:off x="1032933" y="3959604"/>
            <a:ext cx="4143382" cy="218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C0FB86-9588-4521-83C1-C7549BA5F866}"/>
              </a:ext>
            </a:extLst>
          </p:cNvPr>
          <p:cNvCxnSpPr>
            <a:cxnSpLocks/>
          </p:cNvCxnSpPr>
          <p:nvPr/>
        </p:nvCxnSpPr>
        <p:spPr>
          <a:xfrm>
            <a:off x="1032933" y="4057444"/>
            <a:ext cx="4210186" cy="2083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739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731</Words>
  <Application>Microsoft Office PowerPoint</Application>
  <PresentationFormat>와이드스크린</PresentationFormat>
  <Paragraphs>112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정보통신공학과 임희영</cp:lastModifiedBy>
  <cp:revision>30</cp:revision>
  <dcterms:created xsi:type="dcterms:W3CDTF">2021-03-01T15:32:38Z</dcterms:created>
  <dcterms:modified xsi:type="dcterms:W3CDTF">2021-03-05T10:34:24Z</dcterms:modified>
</cp:coreProperties>
</file>