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6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3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6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0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2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31765" y="2680181"/>
            <a:ext cx="3365020" cy="578509"/>
            <a:chOff x="4188093" y="2731889"/>
            <a:chExt cx="3365020" cy="578509"/>
          </a:xfrm>
        </p:grpSpPr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A6B9065F-1F35-4D9D-A04F-4AE3FDC955C5}"/>
                </a:ext>
              </a:extLst>
            </p:cNvPr>
            <p:cNvSpPr/>
            <p:nvPr/>
          </p:nvSpPr>
          <p:spPr>
            <a:xfrm rot="16200000">
              <a:off x="4342048" y="2577942"/>
              <a:ext cx="578498" cy="886408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75000">
                  <a:srgbClr val="FF7C80"/>
                </a:gs>
                <a:gs pos="75000">
                  <a:srgbClr val="FF9999"/>
                </a:gs>
              </a:gsLst>
              <a:lin ang="0" scaled="0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9E92E005-03F1-4B0B-B380-72448EEB35E1}"/>
                </a:ext>
              </a:extLst>
            </p:cNvPr>
            <p:cNvSpPr/>
            <p:nvPr/>
          </p:nvSpPr>
          <p:spPr>
            <a:xfrm rot="16200000">
              <a:off x="5850697" y="1611451"/>
              <a:ext cx="434955" cy="28193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00B2CC4-4CB8-4015-B45F-CB8866491A0F}"/>
                </a:ext>
              </a:extLst>
            </p:cNvPr>
            <p:cNvSpPr/>
            <p:nvPr/>
          </p:nvSpPr>
          <p:spPr>
            <a:xfrm rot="16200000">
              <a:off x="5760088" y="1517374"/>
              <a:ext cx="578509" cy="3007540"/>
            </a:xfrm>
            <a:custGeom>
              <a:avLst/>
              <a:gdLst>
                <a:gd name="connsiteX0" fmla="*/ 578509 w 578509"/>
                <a:gd name="connsiteY0" fmla="*/ 1622166 h 3007540"/>
                <a:gd name="connsiteX1" fmla="*/ 578508 w 578509"/>
                <a:gd name="connsiteY1" fmla="*/ 2952911 h 3007540"/>
                <a:gd name="connsiteX2" fmla="*/ 523880 w 578509"/>
                <a:gd name="connsiteY2" fmla="*/ 3007539 h 3007540"/>
                <a:gd name="connsiteX3" fmla="*/ 523881 w 578509"/>
                <a:gd name="connsiteY3" fmla="*/ 3007538 h 3007540"/>
                <a:gd name="connsiteX4" fmla="*/ 469253 w 578509"/>
                <a:gd name="connsiteY4" fmla="*/ 2952910 h 3007540"/>
                <a:gd name="connsiteX5" fmla="*/ 469253 w 578509"/>
                <a:gd name="connsiteY5" fmla="*/ 1622166 h 3007540"/>
                <a:gd name="connsiteX6" fmla="*/ 469253 w 578509"/>
                <a:gd name="connsiteY6" fmla="*/ 1622163 h 3007540"/>
                <a:gd name="connsiteX7" fmla="*/ 469253 w 578509"/>
                <a:gd name="connsiteY7" fmla="*/ 309540 h 3007540"/>
                <a:gd name="connsiteX8" fmla="*/ 289253 w 578509"/>
                <a:gd name="connsiteY8" fmla="*/ 129540 h 3007540"/>
                <a:gd name="connsiteX9" fmla="*/ 109253 w 578509"/>
                <a:gd name="connsiteY9" fmla="*/ 309540 h 3007540"/>
                <a:gd name="connsiteX10" fmla="*/ 109253 w 578509"/>
                <a:gd name="connsiteY10" fmla="*/ 1622149 h 3007540"/>
                <a:gd name="connsiteX11" fmla="*/ 109257 w 578509"/>
                <a:gd name="connsiteY11" fmla="*/ 1622167 h 3007540"/>
                <a:gd name="connsiteX12" fmla="*/ 109256 w 578509"/>
                <a:gd name="connsiteY12" fmla="*/ 2952912 h 3007540"/>
                <a:gd name="connsiteX13" fmla="*/ 54628 w 578509"/>
                <a:gd name="connsiteY13" fmla="*/ 3007540 h 3007540"/>
                <a:gd name="connsiteX14" fmla="*/ 54629 w 578509"/>
                <a:gd name="connsiteY14" fmla="*/ 3007539 h 3007540"/>
                <a:gd name="connsiteX15" fmla="*/ 0 w 578509"/>
                <a:gd name="connsiteY15" fmla="*/ 2952911 h 3007540"/>
                <a:gd name="connsiteX16" fmla="*/ 1 w 578509"/>
                <a:gd name="connsiteY16" fmla="*/ 1622167 h 3007540"/>
                <a:gd name="connsiteX17" fmla="*/ 3 w 578509"/>
                <a:gd name="connsiteY17" fmla="*/ 1622154 h 3007540"/>
                <a:gd name="connsiteX18" fmla="*/ 3 w 578509"/>
                <a:gd name="connsiteY18" fmla="*/ 289249 h 3007540"/>
                <a:gd name="connsiteX19" fmla="*/ 289252 w 578509"/>
                <a:gd name="connsiteY19" fmla="*/ 0 h 3007540"/>
                <a:gd name="connsiteX20" fmla="*/ 578501 w 578509"/>
                <a:gd name="connsiteY20" fmla="*/ 289249 h 3007540"/>
                <a:gd name="connsiteX21" fmla="*/ 578501 w 578509"/>
                <a:gd name="connsiteY21" fmla="*/ 1622128 h 300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8509" h="3007540">
                  <a:moveTo>
                    <a:pt x="578509" y="1622166"/>
                  </a:moveTo>
                  <a:cubicBezTo>
                    <a:pt x="578509" y="2065748"/>
                    <a:pt x="578508" y="2509329"/>
                    <a:pt x="578508" y="2952911"/>
                  </a:cubicBezTo>
                  <a:cubicBezTo>
                    <a:pt x="578508" y="2983081"/>
                    <a:pt x="554050" y="3007539"/>
                    <a:pt x="523880" y="3007539"/>
                  </a:cubicBezTo>
                  <a:lnTo>
                    <a:pt x="523881" y="3007538"/>
                  </a:lnTo>
                  <a:cubicBezTo>
                    <a:pt x="493711" y="3007538"/>
                    <a:pt x="469253" y="2983080"/>
                    <a:pt x="469253" y="2952910"/>
                  </a:cubicBezTo>
                  <a:lnTo>
                    <a:pt x="469253" y="1622166"/>
                  </a:lnTo>
                  <a:lnTo>
                    <a:pt x="469253" y="1622163"/>
                  </a:lnTo>
                  <a:lnTo>
                    <a:pt x="469253" y="309540"/>
                  </a:lnTo>
                  <a:cubicBezTo>
                    <a:pt x="469253" y="210129"/>
                    <a:pt x="388664" y="129540"/>
                    <a:pt x="289253" y="129540"/>
                  </a:cubicBezTo>
                  <a:cubicBezTo>
                    <a:pt x="189842" y="129540"/>
                    <a:pt x="109253" y="210129"/>
                    <a:pt x="109253" y="309540"/>
                  </a:cubicBezTo>
                  <a:lnTo>
                    <a:pt x="109253" y="1622149"/>
                  </a:lnTo>
                  <a:lnTo>
                    <a:pt x="109257" y="1622167"/>
                  </a:lnTo>
                  <a:cubicBezTo>
                    <a:pt x="109257" y="2065749"/>
                    <a:pt x="109256" y="2509330"/>
                    <a:pt x="109256" y="2952912"/>
                  </a:cubicBezTo>
                  <a:cubicBezTo>
                    <a:pt x="109256" y="2983082"/>
                    <a:pt x="84798" y="3007540"/>
                    <a:pt x="54628" y="3007540"/>
                  </a:cubicBezTo>
                  <a:lnTo>
                    <a:pt x="54629" y="3007539"/>
                  </a:lnTo>
                  <a:cubicBezTo>
                    <a:pt x="24459" y="3007539"/>
                    <a:pt x="0" y="2983081"/>
                    <a:pt x="0" y="2952911"/>
                  </a:cubicBezTo>
                  <a:lnTo>
                    <a:pt x="1" y="1622167"/>
                  </a:lnTo>
                  <a:lnTo>
                    <a:pt x="3" y="1622154"/>
                  </a:lnTo>
                  <a:lnTo>
                    <a:pt x="3" y="289249"/>
                  </a:lnTo>
                  <a:cubicBezTo>
                    <a:pt x="3" y="129501"/>
                    <a:pt x="129504" y="0"/>
                    <a:pt x="289252" y="0"/>
                  </a:cubicBezTo>
                  <a:cubicBezTo>
                    <a:pt x="449000" y="0"/>
                    <a:pt x="578501" y="129501"/>
                    <a:pt x="578501" y="289249"/>
                  </a:cubicBezTo>
                  <a:lnTo>
                    <a:pt x="578501" y="1622128"/>
                  </a:lnTo>
                  <a:close/>
                </a:path>
              </a:pathLst>
            </a:custGeom>
            <a:solidFill>
              <a:srgbClr val="FF9999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7D79E6C-F202-45E9-9842-FDE611A569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13807" y="2256599"/>
              <a:ext cx="0" cy="1692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D5C9A1E-18C3-4829-9A14-486C3EA691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046" y="2558044"/>
              <a:ext cx="0" cy="900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66010E50-731F-43E5-8CDD-061255B7B1F9}"/>
                </a:ext>
              </a:extLst>
            </p:cNvPr>
            <p:cNvSpPr/>
            <p:nvPr/>
          </p:nvSpPr>
          <p:spPr>
            <a:xfrm>
              <a:off x="5056242" y="3008040"/>
              <a:ext cx="187012" cy="230569"/>
            </a:xfrm>
            <a:prstGeom prst="round2SameRect">
              <a:avLst>
                <a:gd name="adj1" fmla="val 0"/>
                <a:gd name="adj2" fmla="val 30644"/>
              </a:avLst>
            </a:prstGeom>
            <a:solidFill>
              <a:srgbClr val="FF5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2769482" y="3383450"/>
            <a:ext cx="6689586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08040" y="2091992"/>
            <a:ext cx="2612471" cy="578509"/>
            <a:chOff x="4464604" y="2160993"/>
            <a:chExt cx="2612471" cy="578509"/>
          </a:xfrm>
        </p:grpSpPr>
        <p:sp>
          <p:nvSpPr>
            <p:cNvPr id="14" name="사각형: 둥근 위쪽 모서리 16">
              <a:extLst>
                <a:ext uri="{FF2B5EF4-FFF2-40B4-BE49-F238E27FC236}">
                  <a16:creationId xmlns:a16="http://schemas.microsoft.com/office/drawing/2014/main" id="{A6B9065F-1F35-4D9D-A04F-4AE3FDC955C5}"/>
                </a:ext>
              </a:extLst>
            </p:cNvPr>
            <p:cNvSpPr/>
            <p:nvPr/>
          </p:nvSpPr>
          <p:spPr>
            <a:xfrm rot="16200000">
              <a:off x="4558112" y="2067493"/>
              <a:ext cx="578498" cy="765513"/>
            </a:xfrm>
            <a:prstGeom prst="round2SameRect">
              <a:avLst>
                <a:gd name="adj1" fmla="val 28595"/>
                <a:gd name="adj2" fmla="val 0"/>
              </a:avLst>
            </a:prstGeom>
            <a:gradFill flip="none" rotWithShape="1">
              <a:gsLst>
                <a:gs pos="75000">
                  <a:schemeClr val="accent4">
                    <a:lumMod val="60000"/>
                    <a:lumOff val="40000"/>
                  </a:schemeClr>
                </a:gs>
                <a:gs pos="77000">
                  <a:schemeClr val="accent4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위쪽 모서리 17">
              <a:extLst>
                <a:ext uri="{FF2B5EF4-FFF2-40B4-BE49-F238E27FC236}">
                  <a16:creationId xmlns:a16="http://schemas.microsoft.com/office/drawing/2014/main" id="{9E92E005-03F1-4B0B-B380-72448EEB35E1}"/>
                </a:ext>
              </a:extLst>
            </p:cNvPr>
            <p:cNvSpPr/>
            <p:nvPr/>
          </p:nvSpPr>
          <p:spPr>
            <a:xfrm rot="16200000">
              <a:off x="5673361" y="1331206"/>
              <a:ext cx="468285" cy="2204721"/>
            </a:xfrm>
            <a:prstGeom prst="round2SameRect">
              <a:avLst>
                <a:gd name="adj1" fmla="val 33211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A00B2CC4-4CB8-4015-B45F-CB8866491A0F}"/>
                </a:ext>
              </a:extLst>
            </p:cNvPr>
            <p:cNvSpPr/>
            <p:nvPr/>
          </p:nvSpPr>
          <p:spPr>
            <a:xfrm rot="16200000">
              <a:off x="5635948" y="1298375"/>
              <a:ext cx="578509" cy="2303745"/>
            </a:xfrm>
            <a:custGeom>
              <a:avLst/>
              <a:gdLst>
                <a:gd name="connsiteX0" fmla="*/ 578509 w 578509"/>
                <a:gd name="connsiteY0" fmla="*/ 166269 h 2303745"/>
                <a:gd name="connsiteX1" fmla="*/ 578509 w 578509"/>
                <a:gd name="connsiteY1" fmla="*/ 2303745 h 2303745"/>
                <a:gd name="connsiteX2" fmla="*/ 488967 w 578509"/>
                <a:gd name="connsiteY2" fmla="*/ 2303745 h 2303745"/>
                <a:gd name="connsiteX3" fmla="*/ 488967 w 578509"/>
                <a:gd name="connsiteY3" fmla="*/ 237836 h 2303745"/>
                <a:gd name="connsiteX4" fmla="*/ 378881 w 578509"/>
                <a:gd name="connsiteY4" fmla="*/ 127750 h 2303745"/>
                <a:gd name="connsiteX5" fmla="*/ 210220 w 578509"/>
                <a:gd name="connsiteY5" fmla="*/ 127750 h 2303745"/>
                <a:gd name="connsiteX6" fmla="*/ 100134 w 578509"/>
                <a:gd name="connsiteY6" fmla="*/ 237836 h 2303745"/>
                <a:gd name="connsiteX7" fmla="*/ 100134 w 578509"/>
                <a:gd name="connsiteY7" fmla="*/ 2303745 h 2303745"/>
                <a:gd name="connsiteX8" fmla="*/ 0 w 578509"/>
                <a:gd name="connsiteY8" fmla="*/ 2303745 h 2303745"/>
                <a:gd name="connsiteX9" fmla="*/ 0 w 578509"/>
                <a:gd name="connsiteY9" fmla="*/ 166269 h 2303745"/>
                <a:gd name="connsiteX10" fmla="*/ 166269 w 578509"/>
                <a:gd name="connsiteY10" fmla="*/ 0 h 2303745"/>
                <a:gd name="connsiteX11" fmla="*/ 412240 w 578509"/>
                <a:gd name="connsiteY11" fmla="*/ 0 h 2303745"/>
                <a:gd name="connsiteX12" fmla="*/ 578509 w 578509"/>
                <a:gd name="connsiteY12" fmla="*/ 166269 h 230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509" h="2303745">
                  <a:moveTo>
                    <a:pt x="578509" y="166269"/>
                  </a:moveTo>
                  <a:lnTo>
                    <a:pt x="578509" y="2303745"/>
                  </a:lnTo>
                  <a:lnTo>
                    <a:pt x="488967" y="2303745"/>
                  </a:lnTo>
                  <a:lnTo>
                    <a:pt x="488967" y="237836"/>
                  </a:lnTo>
                  <a:cubicBezTo>
                    <a:pt x="488967" y="177037"/>
                    <a:pt x="439680" y="127750"/>
                    <a:pt x="378881" y="127750"/>
                  </a:cubicBezTo>
                  <a:lnTo>
                    <a:pt x="210220" y="127750"/>
                  </a:lnTo>
                  <a:cubicBezTo>
                    <a:pt x="149421" y="127750"/>
                    <a:pt x="100134" y="177037"/>
                    <a:pt x="100134" y="237836"/>
                  </a:cubicBezTo>
                  <a:lnTo>
                    <a:pt x="100134" y="2303745"/>
                  </a:lnTo>
                  <a:lnTo>
                    <a:pt x="0" y="2303745"/>
                  </a:lnTo>
                  <a:lnTo>
                    <a:pt x="0" y="166269"/>
                  </a:lnTo>
                  <a:cubicBezTo>
                    <a:pt x="0" y="74441"/>
                    <a:pt x="74441" y="0"/>
                    <a:pt x="166269" y="0"/>
                  </a:cubicBezTo>
                  <a:lnTo>
                    <a:pt x="412240" y="0"/>
                  </a:lnTo>
                  <a:cubicBezTo>
                    <a:pt x="504068" y="0"/>
                    <a:pt x="578509" y="74441"/>
                    <a:pt x="578509" y="16626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7D79E6C-F202-45E9-9842-FDE611A569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81783" y="1919702"/>
              <a:ext cx="0" cy="1224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D5C9A1E-18C3-4829-9A14-486C3EA691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74274" y="2113146"/>
              <a:ext cx="0" cy="648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위쪽 모서리 29">
              <a:extLst>
                <a:ext uri="{FF2B5EF4-FFF2-40B4-BE49-F238E27FC236}">
                  <a16:creationId xmlns:a16="http://schemas.microsoft.com/office/drawing/2014/main" id="{66010E50-731F-43E5-8CDD-061255B7B1F9}"/>
                </a:ext>
              </a:extLst>
            </p:cNvPr>
            <p:cNvSpPr/>
            <p:nvPr/>
          </p:nvSpPr>
          <p:spPr>
            <a:xfrm>
              <a:off x="5214350" y="2437143"/>
              <a:ext cx="161506" cy="230569"/>
            </a:xfrm>
            <a:prstGeom prst="round2SameRect">
              <a:avLst>
                <a:gd name="adj1" fmla="val 0"/>
                <a:gd name="adj2" fmla="val 30644"/>
              </a:avLst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52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어노테이션이란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C40C29-A67B-4427-B224-DDC3DBFE78BB}"/>
              </a:ext>
            </a:extLst>
          </p:cNvPr>
          <p:cNvSpPr txBox="1"/>
          <p:nvPr/>
        </p:nvSpPr>
        <p:spPr>
          <a:xfrm>
            <a:off x="412798" y="1009717"/>
            <a:ext cx="6732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어노테이션</a:t>
            </a:r>
            <a:r>
              <a:rPr lang="ko-KR" altLang="en-US" dirty="0" err="1"/>
              <a:t>은</a:t>
            </a:r>
            <a:r>
              <a:rPr lang="ko-KR" altLang="en-US" dirty="0"/>
              <a:t> 메타데이터라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메타데이터란 컴파일 과정과 실행 과정에서 코드를 어떻게 처리할 것인지를 알려주는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19CB2-386D-49B3-9B93-E39F7F126BA5}"/>
              </a:ext>
            </a:extLst>
          </p:cNvPr>
          <p:cNvSpPr txBox="1"/>
          <p:nvPr/>
        </p:nvSpPr>
        <p:spPr>
          <a:xfrm>
            <a:off x="412798" y="3370727"/>
            <a:ext cx="85911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어노테이션의</a:t>
            </a:r>
            <a:r>
              <a:rPr lang="ko-KR" altLang="en-US" sz="2000" b="1" dirty="0"/>
              <a:t> 용도</a:t>
            </a:r>
            <a:endParaRPr lang="en-US" altLang="ko-KR" sz="2000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컴파일러에게 코드 문법 에러를 체크하도록 정보를 제공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소프트웨어 개발 툴이 빌드나 배치 시 코드를 자동으로 생성할 수 있도록 정보를 제공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실행 시 특정 기능을 실행하도록 정보를 제공</a:t>
            </a:r>
          </a:p>
        </p:txBody>
      </p:sp>
    </p:spTree>
    <p:extLst>
      <p:ext uri="{BB962C8B-B14F-4D97-AF65-F5344CB8AC3E}">
        <p14:creationId xmlns:p14="http://schemas.microsoft.com/office/powerpoint/2010/main" val="31640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어노테이션</a:t>
            </a: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타입 정의와 적용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0AF843-6373-4CB8-A473-F109E683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78" y="1615188"/>
            <a:ext cx="3743325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036A59-1F42-4EAD-BB18-D417632E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8" y="3604065"/>
            <a:ext cx="3390900" cy="48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BE0464-4F09-48B4-9D03-76606B4E6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968" y="1615188"/>
            <a:ext cx="3838575" cy="107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79802E-9E7C-411E-81D7-A2426EB4E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968" y="3585268"/>
            <a:ext cx="4838700" cy="885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724BA3-A12A-40D2-8C02-7416DD1720AF}"/>
              </a:ext>
            </a:extLst>
          </p:cNvPr>
          <p:cNvSpPr txBox="1"/>
          <p:nvPr/>
        </p:nvSpPr>
        <p:spPr>
          <a:xfrm>
            <a:off x="454869" y="1215078"/>
            <a:ext cx="37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어노테이션</a:t>
            </a:r>
            <a:r>
              <a:rPr lang="ko-KR" altLang="en-US" sz="2000" b="1" dirty="0"/>
              <a:t>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8A08C9-B3AF-410B-A60B-B4309028716B}"/>
              </a:ext>
            </a:extLst>
          </p:cNvPr>
          <p:cNvSpPr txBox="1"/>
          <p:nvPr/>
        </p:nvSpPr>
        <p:spPr>
          <a:xfrm>
            <a:off x="454868" y="3185158"/>
            <a:ext cx="37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코드에서의 사용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3B31B-D6C5-44EF-BF60-4403C9F9E3CD}"/>
              </a:ext>
            </a:extLst>
          </p:cNvPr>
          <p:cNvCxnSpPr/>
          <p:nvPr/>
        </p:nvCxnSpPr>
        <p:spPr>
          <a:xfrm>
            <a:off x="4656083" y="2067625"/>
            <a:ext cx="1811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068728-63E7-43C4-94EF-B076C2CA99CE}"/>
              </a:ext>
            </a:extLst>
          </p:cNvPr>
          <p:cNvCxnSpPr/>
          <p:nvPr/>
        </p:nvCxnSpPr>
        <p:spPr>
          <a:xfrm>
            <a:off x="4288221" y="3846952"/>
            <a:ext cx="217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D22155-C83C-498D-9FCB-6A8B21D2F955}"/>
              </a:ext>
            </a:extLst>
          </p:cNvPr>
          <p:cNvSpPr txBox="1"/>
          <p:nvPr/>
        </p:nvSpPr>
        <p:spPr>
          <a:xfrm>
            <a:off x="770277" y="2542098"/>
            <a:ext cx="43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디폴트 값으로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FCFA3-0A31-4925-B202-8BF182151FD9}"/>
              </a:ext>
            </a:extLst>
          </p:cNvPr>
          <p:cNvSpPr txBox="1"/>
          <p:nvPr/>
        </p:nvSpPr>
        <p:spPr>
          <a:xfrm>
            <a:off x="6467968" y="4471093"/>
            <a:ext cx="513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elementName1</a:t>
            </a:r>
            <a:r>
              <a:rPr lang="ko-KR" altLang="en-US" dirty="0"/>
              <a:t>에는 디폴트 값이 없기 때문에 반드시 값을 기술해야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8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어노테이션</a:t>
            </a: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적용 대상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1BD887-D108-461B-A087-B3808DA76EAC}"/>
              </a:ext>
            </a:extLst>
          </p:cNvPr>
          <p:cNvSpPr txBox="1"/>
          <p:nvPr/>
        </p:nvSpPr>
        <p:spPr>
          <a:xfrm>
            <a:off x="412798" y="1182671"/>
            <a:ext cx="95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적용 대상은 </a:t>
            </a:r>
            <a:r>
              <a:rPr lang="en-US" altLang="ko-KR" b="1" dirty="0" err="1"/>
              <a:t>java.lang.annotation.ElementType</a:t>
            </a:r>
            <a:r>
              <a:rPr lang="en-US" altLang="ko-KR" dirty="0"/>
              <a:t> </a:t>
            </a:r>
            <a:r>
              <a:rPr lang="ko-KR" altLang="en-US" dirty="0"/>
              <a:t>열거 상수로 다음 처럼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1CDB9-E86A-4A18-89C8-F0D1671D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07" y="1724956"/>
            <a:ext cx="6010275" cy="904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D96D3A-3962-4372-85AD-2D00BA5C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58" y="3740155"/>
            <a:ext cx="5895975" cy="2667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02437B-E6A7-4FB4-8054-8D4F9DA2A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98" y="1787232"/>
            <a:ext cx="4619625" cy="30194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94AC35-78F2-494B-A733-038EBD4A3BF8}"/>
              </a:ext>
            </a:extLst>
          </p:cNvPr>
          <p:cNvCxnSpPr>
            <a:cxnSpLocks/>
          </p:cNvCxnSpPr>
          <p:nvPr/>
        </p:nvCxnSpPr>
        <p:spPr>
          <a:xfrm>
            <a:off x="9979666" y="2629831"/>
            <a:ext cx="1" cy="10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9E4C25-4FB7-46F6-8993-99F1A65EDE13}"/>
              </a:ext>
            </a:extLst>
          </p:cNvPr>
          <p:cNvSpPr txBox="1"/>
          <p:nvPr/>
        </p:nvSpPr>
        <p:spPr>
          <a:xfrm>
            <a:off x="5189658" y="2539826"/>
            <a:ext cx="431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어노테이션이</a:t>
            </a:r>
            <a:r>
              <a:rPr lang="ko-KR" altLang="en-US" dirty="0"/>
              <a:t> 적용된 대상을 지정할   때에는 </a:t>
            </a:r>
            <a:r>
              <a:rPr lang="en-US" altLang="ko-KR" dirty="0"/>
              <a:t>@Target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@Target</a:t>
            </a:r>
            <a:r>
              <a:rPr lang="ko-KR" altLang="en-US" dirty="0"/>
              <a:t>의 기본 </a:t>
            </a:r>
            <a:r>
              <a:rPr lang="ko-KR" altLang="en-US" dirty="0" err="1"/>
              <a:t>엘리먼트인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 err="1"/>
              <a:t>ElementType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683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어노테이션</a:t>
            </a: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유지 정책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DB3776-297A-496A-B791-CCA1347296CC}"/>
              </a:ext>
            </a:extLst>
          </p:cNvPr>
          <p:cNvSpPr txBox="1"/>
          <p:nvPr/>
        </p:nvSpPr>
        <p:spPr>
          <a:xfrm>
            <a:off x="412798" y="1182671"/>
            <a:ext cx="9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유지 정책은 </a:t>
            </a:r>
            <a:r>
              <a:rPr lang="en-US" altLang="ko-KR" b="1" dirty="0" err="1"/>
              <a:t>java.lang.annotation.RetentionPolicy</a:t>
            </a:r>
            <a:r>
              <a:rPr lang="en-US" altLang="ko-KR" dirty="0"/>
              <a:t> </a:t>
            </a:r>
            <a:r>
              <a:rPr lang="ko-KR" altLang="en-US" dirty="0"/>
              <a:t>열거 상수로 다음 처럼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09A41F-68AB-4DE4-911C-7A3C9459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5" y="2987561"/>
            <a:ext cx="5324475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D6FBD-A8BC-43A7-B304-83255941DD22}"/>
              </a:ext>
            </a:extLst>
          </p:cNvPr>
          <p:cNvSpPr txBox="1"/>
          <p:nvPr/>
        </p:nvSpPr>
        <p:spPr>
          <a:xfrm>
            <a:off x="412798" y="1787232"/>
            <a:ext cx="5200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어노테이션을</a:t>
            </a:r>
            <a:r>
              <a:rPr lang="ko-KR" altLang="en-US" dirty="0"/>
              <a:t> 어느 범위 까지 유지할 것인가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소스상에만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컴파일된</a:t>
            </a:r>
            <a:r>
              <a:rPr lang="ko-KR" altLang="en-US" dirty="0"/>
              <a:t> 클래스까지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런타임 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C9FCBD-9061-47F0-9D8F-854E2E34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12" y="1724956"/>
            <a:ext cx="5915025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8FD680-CB2A-4860-B5CD-A38D419D19BF}"/>
              </a:ext>
            </a:extLst>
          </p:cNvPr>
          <p:cNvSpPr txBox="1"/>
          <p:nvPr/>
        </p:nvSpPr>
        <p:spPr>
          <a:xfrm>
            <a:off x="5886212" y="2858431"/>
            <a:ext cx="431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어노테이션</a:t>
            </a:r>
            <a:r>
              <a:rPr lang="ko-KR" altLang="en-US" dirty="0"/>
              <a:t> 유지 정책을 지정할 때  에 는 </a:t>
            </a:r>
            <a:r>
              <a:rPr lang="en-US" altLang="ko-KR" dirty="0"/>
              <a:t>@Retention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@Retention</a:t>
            </a:r>
            <a:r>
              <a:rPr lang="ko-KR" altLang="en-US" dirty="0"/>
              <a:t>의 기본 </a:t>
            </a:r>
            <a:r>
              <a:rPr lang="ko-KR" altLang="en-US" dirty="0" err="1"/>
              <a:t>엘리먼트인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 err="1"/>
              <a:t>RetentionPolicy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320741-DCFA-4561-B743-C07CF455278F}"/>
              </a:ext>
            </a:extLst>
          </p:cNvPr>
          <p:cNvCxnSpPr>
            <a:cxnSpLocks/>
          </p:cNvCxnSpPr>
          <p:nvPr/>
        </p:nvCxnSpPr>
        <p:spPr>
          <a:xfrm flipH="1" flipV="1">
            <a:off x="3012913" y="5812221"/>
            <a:ext cx="3503939" cy="19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231D99-5B1C-4901-BA86-391F7DF29B80}"/>
              </a:ext>
            </a:extLst>
          </p:cNvPr>
          <p:cNvSpPr txBox="1"/>
          <p:nvPr/>
        </p:nvSpPr>
        <p:spPr>
          <a:xfrm>
            <a:off x="6516852" y="5675329"/>
            <a:ext cx="5012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리플렉션이란</a:t>
            </a:r>
            <a:r>
              <a:rPr lang="en-US" altLang="ko-KR" sz="1400" dirty="0"/>
              <a:t>? </a:t>
            </a:r>
            <a:r>
              <a:rPr lang="ko-KR" altLang="en-US" sz="1400" dirty="0"/>
              <a:t>런타임 시에 클래스의 메타 정보를 얻는 기능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클래스가 가지고 있는 필드가 무엇인지</a:t>
            </a:r>
            <a:r>
              <a:rPr lang="en-US" altLang="ko-KR" sz="1400" dirty="0"/>
              <a:t>, </a:t>
            </a:r>
            <a:r>
              <a:rPr lang="ko-KR" altLang="en-US" sz="1400" dirty="0"/>
              <a:t>생성자가 무엇인지</a:t>
            </a:r>
            <a:r>
              <a:rPr lang="en-US" altLang="ko-KR" sz="1400" dirty="0"/>
              <a:t>, </a:t>
            </a:r>
            <a:r>
              <a:rPr lang="ko-KR" altLang="en-US" sz="1400" dirty="0"/>
              <a:t>적용된 </a:t>
            </a:r>
            <a:r>
              <a:rPr lang="ko-KR" altLang="en-US" sz="1400" dirty="0" err="1"/>
              <a:t>어노테이션이</a:t>
            </a:r>
            <a:r>
              <a:rPr lang="ko-KR" altLang="en-US" sz="1400" dirty="0"/>
              <a:t> 무엇인지 알아내는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88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런타임 시 </a:t>
            </a:r>
            <a:r>
              <a:rPr kumimoji="0" lang="ko-KR" altLang="en-US" sz="3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어노테이션</a:t>
            </a: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 사용하기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4658BF-BAAF-4739-8B1D-004C645E5394}"/>
              </a:ext>
            </a:extLst>
          </p:cNvPr>
          <p:cNvSpPr txBox="1"/>
          <p:nvPr/>
        </p:nvSpPr>
        <p:spPr>
          <a:xfrm>
            <a:off x="412798" y="1929817"/>
            <a:ext cx="955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메소드에 적용된 </a:t>
            </a:r>
            <a:r>
              <a:rPr lang="ko-KR" altLang="en-US" dirty="0" err="1"/>
              <a:t>어노테이션</a:t>
            </a:r>
            <a:r>
              <a:rPr lang="ko-KR" altLang="en-US" dirty="0"/>
              <a:t> 정보를 얻으려면</a:t>
            </a:r>
            <a:r>
              <a:rPr lang="en-US" altLang="ko-KR" b="1" dirty="0" err="1"/>
              <a:t>java.lang.reflect</a:t>
            </a:r>
            <a:r>
              <a:rPr lang="en-US" altLang="ko-KR" dirty="0"/>
              <a:t> </a:t>
            </a:r>
            <a:r>
              <a:rPr lang="ko-KR" altLang="en-US" dirty="0"/>
              <a:t>패키지의 아래 타입의 배열을 얻어야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CDF2A-32FE-45CB-B3D1-3F8BD7AF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8" y="2587154"/>
            <a:ext cx="5585225" cy="1248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5FA462-EF2D-4951-B994-1133A730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3322"/>
            <a:ext cx="5914430" cy="39986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31BAFE-43B5-4FC2-8105-B9F3AF1E75E6}"/>
              </a:ext>
            </a:extLst>
          </p:cNvPr>
          <p:cNvCxnSpPr/>
          <p:nvPr/>
        </p:nvCxnSpPr>
        <p:spPr>
          <a:xfrm>
            <a:off x="1453961" y="3857804"/>
            <a:ext cx="0" cy="149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D0A9B9-6BAE-4419-B1CF-4D32F7B6B6F9}"/>
              </a:ext>
            </a:extLst>
          </p:cNvPr>
          <p:cNvCxnSpPr>
            <a:cxnSpLocks/>
          </p:cNvCxnSpPr>
          <p:nvPr/>
        </p:nvCxnSpPr>
        <p:spPr>
          <a:xfrm>
            <a:off x="1467960" y="5352163"/>
            <a:ext cx="453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452F40-FC4C-46F2-A791-98E08CB2FED0}"/>
              </a:ext>
            </a:extLst>
          </p:cNvPr>
          <p:cNvSpPr txBox="1"/>
          <p:nvPr/>
        </p:nvSpPr>
        <p:spPr>
          <a:xfrm>
            <a:off x="1402698" y="5352163"/>
            <a:ext cx="432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다음 메소드를 호출해 </a:t>
            </a:r>
            <a:r>
              <a:rPr lang="ko-KR" altLang="en-US" dirty="0" err="1"/>
              <a:t>어노테이션의</a:t>
            </a:r>
            <a:r>
              <a:rPr lang="ko-KR" altLang="en-US" dirty="0"/>
              <a:t> 정보를 얻을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02F1C9-F7CE-4C1E-9E75-15DBC881D8C9}"/>
              </a:ext>
            </a:extLst>
          </p:cNvPr>
          <p:cNvSpPr txBox="1"/>
          <p:nvPr/>
        </p:nvSpPr>
        <p:spPr>
          <a:xfrm>
            <a:off x="412798" y="1336291"/>
            <a:ext cx="95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클래스에 적용된 </a:t>
            </a:r>
            <a:r>
              <a:rPr lang="ko-KR" altLang="en-US" dirty="0" err="1"/>
              <a:t>어노테이션</a:t>
            </a:r>
            <a:r>
              <a:rPr lang="ko-KR" altLang="en-US" dirty="0"/>
              <a:t> 정보를 얻으려면 </a:t>
            </a:r>
            <a:r>
              <a:rPr lang="en-US" altLang="ko-KR" b="1" dirty="0" err="1"/>
              <a:t>java.lang.class</a:t>
            </a:r>
            <a:r>
              <a:rPr lang="ko-KR" altLang="en-US" dirty="0"/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406838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어노테이션</a:t>
            </a: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예시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127AF91-AA4E-439B-BA44-6AC14EF0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3" y="1362374"/>
            <a:ext cx="3135897" cy="1995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4E2443-E0CA-42F2-97F5-5C9426A9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3" y="3727278"/>
            <a:ext cx="3428569" cy="2689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594F57-FAB3-42B0-8F22-1D43309BD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34" y="1019212"/>
            <a:ext cx="6368989" cy="5683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51371-2406-4860-818F-CC790E782C15}"/>
              </a:ext>
            </a:extLst>
          </p:cNvPr>
          <p:cNvSpPr txBox="1"/>
          <p:nvPr/>
        </p:nvSpPr>
        <p:spPr>
          <a:xfrm>
            <a:off x="369705" y="1036666"/>
            <a:ext cx="270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정의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7F619-0802-40FF-8EB4-D8EE17792201}"/>
              </a:ext>
            </a:extLst>
          </p:cNvPr>
          <p:cNvSpPr txBox="1"/>
          <p:nvPr/>
        </p:nvSpPr>
        <p:spPr>
          <a:xfrm>
            <a:off x="338126" y="3357946"/>
            <a:ext cx="270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적용 클래스</a:t>
            </a:r>
          </a:p>
        </p:txBody>
      </p:sp>
    </p:spTree>
    <p:extLst>
      <p:ext uri="{BB962C8B-B14F-4D97-AF65-F5344CB8AC3E}">
        <p14:creationId xmlns:p14="http://schemas.microsoft.com/office/powerpoint/2010/main" val="550893578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248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임희영</cp:lastModifiedBy>
  <cp:revision>12</cp:revision>
  <dcterms:created xsi:type="dcterms:W3CDTF">2020-12-17T02:00:30Z</dcterms:created>
  <dcterms:modified xsi:type="dcterms:W3CDTF">2021-01-27T03:36:47Z</dcterms:modified>
</cp:coreProperties>
</file>