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8" r:id="rId2"/>
    <p:sldId id="260" r:id="rId3"/>
    <p:sldId id="276" r:id="rId4"/>
    <p:sldId id="286" r:id="rId5"/>
    <p:sldId id="259" r:id="rId6"/>
    <p:sldId id="277" r:id="rId7"/>
    <p:sldId id="285" r:id="rId8"/>
    <p:sldId id="287" r:id="rId9"/>
    <p:sldId id="278" r:id="rId10"/>
    <p:sldId id="284" r:id="rId11"/>
    <p:sldId id="290" r:id="rId12"/>
    <p:sldId id="291" r:id="rId13"/>
    <p:sldId id="288" r:id="rId14"/>
    <p:sldId id="295" r:id="rId15"/>
    <p:sldId id="279" r:id="rId16"/>
    <p:sldId id="283" r:id="rId17"/>
    <p:sldId id="296" r:id="rId18"/>
    <p:sldId id="297" r:id="rId19"/>
    <p:sldId id="298" r:id="rId20"/>
    <p:sldId id="289" r:id="rId21"/>
    <p:sldId id="282" r:id="rId22"/>
    <p:sldId id="299" r:id="rId23"/>
    <p:sldId id="292" r:id="rId24"/>
    <p:sldId id="293" r:id="rId25"/>
    <p:sldId id="300" r:id="rId26"/>
    <p:sldId id="294" r:id="rId27"/>
    <p:sldId id="280" r:id="rId28"/>
    <p:sldId id="281" r:id="rId29"/>
    <p:sldId id="262" r:id="rId30"/>
    <p:sldId id="261" r:id="rId31"/>
    <p:sldId id="271" r:id="rId32"/>
    <p:sldId id="263" r:id="rId33"/>
    <p:sldId id="264" r:id="rId34"/>
    <p:sldId id="265" r:id="rId35"/>
    <p:sldId id="273" r:id="rId36"/>
    <p:sldId id="274" r:id="rId37"/>
    <p:sldId id="272" r:id="rId38"/>
    <p:sldId id="266" r:id="rId39"/>
    <p:sldId id="267" r:id="rId40"/>
    <p:sldId id="268" r:id="rId41"/>
    <p:sldId id="275" r:id="rId42"/>
    <p:sldId id="269" r:id="rId43"/>
    <p:sldId id="270" r:id="rId44"/>
    <p:sldId id="301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1C776-B673-46FF-9A13-3A2CF14B4001}" type="datetimeFigureOut">
              <a:rPr lang="ko-KR" altLang="en-US" smtClean="0"/>
              <a:t>2021-01-06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310E-7DAF-43C3-8B02-4604B9CAF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2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7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0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3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5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6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8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8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3336921" y="1062676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i="1" kern="0" dirty="0">
                <a:solidFill>
                  <a:prstClr val="white"/>
                </a:solidFill>
              </a:rPr>
              <a:t>연산자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038996" y="2503779"/>
            <a:ext cx="4114007" cy="2243481"/>
            <a:chOff x="594610" y="1074055"/>
            <a:chExt cx="11306044" cy="5805924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75299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5"/>
              <a:ext cx="11002779" cy="5549027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정보통신공학과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20171693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임희영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자유형 21"/>
          <p:cNvSpPr/>
          <p:nvPr/>
        </p:nvSpPr>
        <p:spPr>
          <a:xfrm rot="19524396">
            <a:off x="3806509" y="2392957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2040631">
            <a:off x="7715845" y="2414438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668198" y="4546141"/>
            <a:ext cx="798198" cy="372933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4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729D2-B9CE-4D3B-ACF4-5F2172804C7C}"/>
              </a:ext>
            </a:extLst>
          </p:cNvPr>
          <p:cNvSpPr txBox="1"/>
          <p:nvPr/>
        </p:nvSpPr>
        <p:spPr>
          <a:xfrm>
            <a:off x="806881" y="1346200"/>
            <a:ext cx="3162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부호 연산자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(+, -)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6F97F3-68AF-4546-BDCE-40A29954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1" y="2306956"/>
            <a:ext cx="2762250" cy="1133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10B4F-D4C4-4FFD-BA82-54F5BE0B490F}"/>
              </a:ext>
            </a:extLst>
          </p:cNvPr>
          <p:cNvSpPr txBox="1"/>
          <p:nvPr/>
        </p:nvSpPr>
        <p:spPr>
          <a:xfrm>
            <a:off x="893617" y="1807865"/>
            <a:ext cx="589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정수 및 실수 </a:t>
            </a:r>
            <a:r>
              <a:rPr lang="ko-KR" altLang="en-US" sz="1600" dirty="0" err="1"/>
              <a:t>리터럴</a:t>
            </a:r>
            <a:r>
              <a:rPr lang="ko-KR" altLang="en-US" sz="1600" dirty="0"/>
              <a:t> 앞에 붙여 양수 및 음수를 표현한다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009F1C-B4D5-435D-A63D-E46F80F20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81" y="3874564"/>
            <a:ext cx="3076575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670B6C-A9D4-4221-9009-7D9644CBE659}"/>
              </a:ext>
            </a:extLst>
          </p:cNvPr>
          <p:cNvSpPr txBox="1"/>
          <p:nvPr/>
        </p:nvSpPr>
        <p:spPr>
          <a:xfrm>
            <a:off x="806881" y="3463402"/>
            <a:ext cx="34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주의할 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5705C2-03E9-44C8-A1DC-CB18C000E795}"/>
              </a:ext>
            </a:extLst>
          </p:cNvPr>
          <p:cNvCxnSpPr/>
          <p:nvPr/>
        </p:nvCxnSpPr>
        <p:spPr>
          <a:xfrm flipH="1">
            <a:off x="3969327" y="4331825"/>
            <a:ext cx="467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416D85-589F-4106-B06F-FCD6BC4DA0F1}"/>
              </a:ext>
            </a:extLst>
          </p:cNvPr>
          <p:cNvSpPr txBox="1"/>
          <p:nvPr/>
        </p:nvSpPr>
        <p:spPr>
          <a:xfrm>
            <a:off x="4717473" y="4010891"/>
            <a:ext cx="622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부호 연산자의 산출 타입은 </a:t>
            </a:r>
            <a:r>
              <a:rPr lang="en-US" altLang="ko-KR" dirty="0"/>
              <a:t>int</a:t>
            </a:r>
          </a:p>
          <a:p>
            <a:r>
              <a:rPr lang="en-US" altLang="ko-KR" dirty="0"/>
              <a:t>-&gt; short</a:t>
            </a:r>
            <a:r>
              <a:rPr lang="ko-KR" altLang="en-US" dirty="0"/>
              <a:t>타입을 부호 연산하면 </a:t>
            </a:r>
            <a:r>
              <a:rPr lang="en-US" altLang="ko-KR" dirty="0"/>
              <a:t>int</a:t>
            </a:r>
            <a:r>
              <a:rPr lang="ko-KR" altLang="en-US" dirty="0"/>
              <a:t>타입으로 값이 변경 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69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729D2-B9CE-4D3B-ACF4-5F2172804C7C}"/>
              </a:ext>
            </a:extLst>
          </p:cNvPr>
          <p:cNvSpPr txBox="1"/>
          <p:nvPr/>
        </p:nvSpPr>
        <p:spPr>
          <a:xfrm>
            <a:off x="806881" y="1346200"/>
            <a:ext cx="3162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증감 연산자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(++, --)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8AA88-A61B-48C8-9D1A-3C758C36B3F5}"/>
              </a:ext>
            </a:extLst>
          </p:cNvPr>
          <p:cNvSpPr txBox="1"/>
          <p:nvPr/>
        </p:nvSpPr>
        <p:spPr>
          <a:xfrm>
            <a:off x="893617" y="1807865"/>
            <a:ext cx="6681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연산식에서 증감 연산자만 있는 경우에는 증감 연산자가 변수 앞         뒤 </a:t>
            </a:r>
            <a:r>
              <a:rPr lang="ko-KR" altLang="en-US" sz="1600" dirty="0" err="1"/>
              <a:t>어디있는</a:t>
            </a:r>
            <a:r>
              <a:rPr lang="ko-KR" altLang="en-US" sz="1600" dirty="0"/>
              <a:t> 상관없다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다른 연산자와 함께 사용할 시에 위치에 따라 값이 바뀌니 주의하자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++</a:t>
            </a:r>
            <a:r>
              <a:rPr lang="en-US" altLang="ko-KR" sz="1600" dirty="0" err="1"/>
              <a:t>i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=i+1 </a:t>
            </a:r>
            <a:r>
              <a:rPr lang="ko-KR" altLang="en-US" sz="1600" dirty="0"/>
              <a:t>둘의 연산 속도는 같다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22A018-9352-4762-A2C9-1D7DE50C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0" y="2998174"/>
            <a:ext cx="66198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6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729D2-B9CE-4D3B-ACF4-5F2172804C7C}"/>
              </a:ext>
            </a:extLst>
          </p:cNvPr>
          <p:cNvSpPr txBox="1"/>
          <p:nvPr/>
        </p:nvSpPr>
        <p:spPr>
          <a:xfrm>
            <a:off x="806881" y="1346200"/>
            <a:ext cx="3162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논리 부정 연산자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(!)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7E19B-09EE-40D3-93F6-814714ABDF6A}"/>
              </a:ext>
            </a:extLst>
          </p:cNvPr>
          <p:cNvSpPr txBox="1"/>
          <p:nvPr/>
        </p:nvSpPr>
        <p:spPr>
          <a:xfrm>
            <a:off x="893617" y="1807865"/>
            <a:ext cx="6681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en-US" altLang="ko-KR" sz="1600" dirty="0" err="1"/>
              <a:t>boolean</a:t>
            </a:r>
            <a:r>
              <a:rPr lang="ko-KR" altLang="en-US" sz="1600" dirty="0"/>
              <a:t>타입에만 사용 가능</a:t>
            </a:r>
            <a:endParaRPr lang="en-US" altLang="ko-KR" sz="1600" dirty="0"/>
          </a:p>
          <a:p>
            <a:r>
              <a:rPr lang="en-US" altLang="ko-KR" sz="1600" dirty="0"/>
              <a:t>- true -&gt; false / false -&gt; true</a:t>
            </a:r>
            <a:r>
              <a:rPr lang="ko-KR" altLang="en-US" sz="1600" dirty="0"/>
              <a:t>로 변경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5BF063-D6B0-4C21-846A-47C72447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7" y="2392640"/>
            <a:ext cx="42481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5AF67-D68B-4CDA-87D6-7817DC0BE353}"/>
              </a:ext>
            </a:extLst>
          </p:cNvPr>
          <p:cNvSpPr txBox="1"/>
          <p:nvPr/>
        </p:nvSpPr>
        <p:spPr>
          <a:xfrm>
            <a:off x="806881" y="1346200"/>
            <a:ext cx="3162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비트 반전 연산자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(~)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CFE05-74DF-409D-8745-8023B672518D}"/>
              </a:ext>
            </a:extLst>
          </p:cNvPr>
          <p:cNvSpPr txBox="1"/>
          <p:nvPr/>
        </p:nvSpPr>
        <p:spPr>
          <a:xfrm>
            <a:off x="893617" y="1807865"/>
            <a:ext cx="7190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정수 타입의 피연산자에만 사용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피연산자를 </a:t>
            </a:r>
            <a:r>
              <a:rPr lang="en-US" altLang="ko-KR" sz="1600" dirty="0"/>
              <a:t>2</a:t>
            </a:r>
            <a:r>
              <a:rPr lang="ko-KR" altLang="en-US" sz="1600" dirty="0"/>
              <a:t>진수로 표현했을 때의 </a:t>
            </a:r>
            <a:r>
              <a:rPr lang="en-US" altLang="ko-KR" sz="1600" dirty="0"/>
              <a:t>1</a:t>
            </a:r>
            <a:r>
              <a:rPr lang="ko-KR" altLang="en-US" sz="1600" dirty="0"/>
              <a:t>과 </a:t>
            </a:r>
            <a:r>
              <a:rPr lang="en-US" altLang="ko-KR" sz="1600" dirty="0"/>
              <a:t>0</a:t>
            </a:r>
            <a:r>
              <a:rPr lang="ko-KR" altLang="en-US" sz="1600" dirty="0"/>
              <a:t>의 값을 반전한다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-&gt; </a:t>
            </a:r>
            <a:r>
              <a:rPr lang="ko-KR" altLang="en-US" sz="1600" dirty="0"/>
              <a:t>최상위 비트인 부호 비트 또한 반전된다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산출 타입은 </a:t>
            </a:r>
            <a:r>
              <a:rPr lang="en-US" altLang="ko-KR" sz="1600" dirty="0"/>
              <a:t>int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비트 반전 연산자의 산출 값에 </a:t>
            </a:r>
            <a:r>
              <a:rPr lang="en-US" altLang="ko-KR" sz="1600" dirty="0"/>
              <a:t>+1</a:t>
            </a:r>
            <a:r>
              <a:rPr lang="ko-KR" altLang="en-US" sz="1600" dirty="0"/>
              <a:t>을 해주면 부호만 반대인 값이 나온다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FAC4B2-FC9C-407A-89BE-9F1EA138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02" y="3131303"/>
            <a:ext cx="3958071" cy="116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1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C6B41-EE2D-4C44-8619-DA0DBCA30027}"/>
              </a:ext>
            </a:extLst>
          </p:cNvPr>
          <p:cNvSpPr txBox="1"/>
          <p:nvPr/>
        </p:nvSpPr>
        <p:spPr>
          <a:xfrm>
            <a:off x="806880" y="1346200"/>
            <a:ext cx="449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Integer.</a:t>
            </a:r>
            <a:r>
              <a:rPr lang="en-US" altLang="ko-KR" sz="2400" err="1">
                <a:solidFill>
                  <a:srgbClr val="44546A">
                    <a:lumMod val="60000"/>
                    <a:lumOff val="4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toBinaryString</a:t>
            </a:r>
            <a:r>
              <a:rPr lang="en-US" altLang="ko-KR" sz="2400" dirty="0">
                <a:solidFill>
                  <a:srgbClr val="44546A">
                    <a:lumMod val="60000"/>
                    <a:lumOff val="4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() </a:t>
            </a:r>
            <a:r>
              <a:rPr lang="ko-KR" altLang="en-US" sz="2400" dirty="0">
                <a:solidFill>
                  <a:srgbClr val="44546A">
                    <a:lumMod val="60000"/>
                    <a:lumOff val="4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메소드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F8F68-3537-4603-9D51-29D401794E92}"/>
              </a:ext>
            </a:extLst>
          </p:cNvPr>
          <p:cNvSpPr txBox="1"/>
          <p:nvPr/>
        </p:nvSpPr>
        <p:spPr>
          <a:xfrm>
            <a:off x="893617" y="1807865"/>
            <a:ext cx="7190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정수 값을 총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이진 문자열로 </a:t>
            </a:r>
            <a:r>
              <a:rPr lang="ko-KR" altLang="en-US" sz="1600" dirty="0" err="1"/>
              <a:t>리턴해줌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앞의 비트가 </a:t>
            </a:r>
            <a:r>
              <a:rPr lang="en-US" altLang="ko-KR" sz="1600" dirty="0"/>
              <a:t>0</a:t>
            </a:r>
            <a:r>
              <a:rPr lang="ko-KR" altLang="en-US" sz="1600" dirty="0"/>
              <a:t>이면 </a:t>
            </a:r>
            <a:r>
              <a:rPr lang="en-US" altLang="ko-KR" sz="1600" dirty="0"/>
              <a:t>0</a:t>
            </a:r>
            <a:r>
              <a:rPr lang="ko-KR" altLang="en-US" sz="1600" dirty="0"/>
              <a:t>은 생략되고 나머지 문자열만 리턴</a:t>
            </a:r>
            <a:endParaRPr lang="en-US" altLang="ko-KR" sz="1600" dirty="0"/>
          </a:p>
          <a:p>
            <a:r>
              <a:rPr lang="en-US" altLang="ko-KR" sz="1600" dirty="0"/>
              <a:t>  -&gt; </a:t>
            </a:r>
            <a:r>
              <a:rPr lang="ko-KR" altLang="en-US" sz="1600" dirty="0"/>
              <a:t>따라서 </a:t>
            </a:r>
            <a:r>
              <a:rPr lang="en-US" altLang="ko-KR" sz="1600" dirty="0"/>
              <a:t>32</a:t>
            </a:r>
            <a:r>
              <a:rPr lang="ko-KR" altLang="en-US" sz="1600" dirty="0"/>
              <a:t>개의 문자열을 모두 얻을 수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162235-B968-4ADF-9718-BB7D9B10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0" y="2638862"/>
            <a:ext cx="4267200" cy="1819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FBB2F2-9224-4AC6-A82E-EB05877A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14" y="714746"/>
            <a:ext cx="4698072" cy="601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2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038996" y="2503779"/>
            <a:ext cx="4114007" cy="2243481"/>
            <a:chOff x="594610" y="1074055"/>
            <a:chExt cx="11306044" cy="5805924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75299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5"/>
              <a:ext cx="11002779" cy="5549027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이항 연산자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자유형 21"/>
          <p:cNvSpPr/>
          <p:nvPr/>
        </p:nvSpPr>
        <p:spPr>
          <a:xfrm rot="19524396">
            <a:off x="3806509" y="2392957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자유형 25"/>
          <p:cNvSpPr/>
          <p:nvPr/>
        </p:nvSpPr>
        <p:spPr>
          <a:xfrm rot="2040631">
            <a:off x="7715845" y="2414438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668198" y="4546141"/>
            <a:ext cx="798198" cy="372933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74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C6B41-EE2D-4C44-8619-DA0DBCA30027}"/>
              </a:ext>
            </a:extLst>
          </p:cNvPr>
          <p:cNvSpPr txBox="1"/>
          <p:nvPr/>
        </p:nvSpPr>
        <p:spPr>
          <a:xfrm>
            <a:off x="806881" y="1346200"/>
            <a:ext cx="366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산술 연산자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(+, -, *, /, %)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01BFA-1909-4050-910A-A1AA8BBD1C8C}"/>
              </a:ext>
            </a:extLst>
          </p:cNvPr>
          <p:cNvSpPr txBox="1"/>
          <p:nvPr/>
        </p:nvSpPr>
        <p:spPr>
          <a:xfrm>
            <a:off x="893617" y="1807865"/>
            <a:ext cx="719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-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피연산자들이 모두 정수 타입이고,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int타입보다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크기가 작은 타입일 경우 모두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int타입으로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변환 후, 연산을 수행한다. -&gt; 연산의 산출 타입은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-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피연산자들이 모두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정수타입이고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long타입이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있을 경우 모두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long타입으로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변환 후 연산을 수행한다.-&gt; 연산의 산출 타입은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long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피연산자들 중 실수타입이 있을 경우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크기가 큰 실수 타입으로 변환 후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연산을 수행한다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-&gt;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연산의 산출 타입은 실수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</a:rPr>
              <a:t>   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 int + double -&gt; double</a:t>
            </a:r>
          </a:p>
          <a:p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float + double -&gt; double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DC9593-B618-40A3-BCDA-1BD10693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76" y="4719369"/>
            <a:ext cx="5076825" cy="1143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5467F2B-43F2-4F30-AF39-99225D3F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127" y="1786649"/>
            <a:ext cx="3295650" cy="2638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5794FA-F769-4FB5-9452-9398F6CE5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568" y="4733960"/>
            <a:ext cx="4505325" cy="11239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6DF4B5-32EB-4307-B2D5-BCF2DE53DB01}"/>
              </a:ext>
            </a:extLst>
          </p:cNvPr>
          <p:cNvSpPr txBox="1"/>
          <p:nvPr/>
        </p:nvSpPr>
        <p:spPr>
          <a:xfrm>
            <a:off x="8084127" y="1340057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632A05-EFDD-415F-A082-1EE38C0DB9A6}"/>
              </a:ext>
            </a:extLst>
          </p:cNvPr>
          <p:cNvSpPr txBox="1"/>
          <p:nvPr/>
        </p:nvSpPr>
        <p:spPr>
          <a:xfrm>
            <a:off x="6469568" y="4371036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8A6E62-023D-444C-89AE-B2C05580369E}"/>
              </a:ext>
            </a:extLst>
          </p:cNvPr>
          <p:cNvSpPr txBox="1"/>
          <p:nvPr/>
        </p:nvSpPr>
        <p:spPr>
          <a:xfrm>
            <a:off x="806881" y="4393188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A50125-F0CC-47F4-8DAD-8752BA3A8CEF}"/>
              </a:ext>
            </a:extLst>
          </p:cNvPr>
          <p:cNvCxnSpPr/>
          <p:nvPr/>
        </p:nvCxnSpPr>
        <p:spPr>
          <a:xfrm>
            <a:off x="9964882" y="6005945"/>
            <a:ext cx="1309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4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5FDAA-E04D-4ADB-A50D-9104D02489C7}"/>
              </a:ext>
            </a:extLst>
          </p:cNvPr>
          <p:cNvSpPr txBox="1"/>
          <p:nvPr/>
        </p:nvSpPr>
        <p:spPr>
          <a:xfrm>
            <a:off x="806880" y="1346200"/>
            <a:ext cx="517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오버플로우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0C0AC-7D42-4F20-A354-5E6590291854}"/>
              </a:ext>
            </a:extLst>
          </p:cNvPr>
          <p:cNvSpPr txBox="1"/>
          <p:nvPr/>
        </p:nvSpPr>
        <p:spPr>
          <a:xfrm>
            <a:off x="893617" y="1807865"/>
            <a:ext cx="719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/>
              <a:t>- </a:t>
            </a:r>
            <a:r>
              <a:rPr lang="ko-KR" altLang="en-US" sz="1600" dirty="0"/>
              <a:t>산출 값이 산출 타입으로 표현할 수 없는 값이 산출</a:t>
            </a:r>
            <a:endParaRPr lang="en-US" altLang="ko-KR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/>
              <a:t>=&gt; </a:t>
            </a:r>
            <a:r>
              <a:rPr lang="ko-KR" altLang="en-US" sz="1600" dirty="0"/>
              <a:t>쓰레기 값이 발생한다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E466BA-A95F-4360-BAC0-B8D8915F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0" y="2306956"/>
            <a:ext cx="4057650" cy="2447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35554E-C1AE-4331-84BF-4870913C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769" y="2289297"/>
            <a:ext cx="4486275" cy="245745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172438-84F4-4851-B87C-0574576E0AA4}"/>
              </a:ext>
            </a:extLst>
          </p:cNvPr>
          <p:cNvCxnSpPr/>
          <p:nvPr/>
        </p:nvCxnSpPr>
        <p:spPr>
          <a:xfrm>
            <a:off x="5040166" y="3429000"/>
            <a:ext cx="944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B8E9AE-626B-467E-B39D-68567DBF0032}"/>
              </a:ext>
            </a:extLst>
          </p:cNvPr>
          <p:cNvSpPr txBox="1"/>
          <p:nvPr/>
        </p:nvSpPr>
        <p:spPr>
          <a:xfrm>
            <a:off x="893617" y="4754881"/>
            <a:ext cx="426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의 저장 범위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-2,147,483,648 ~ 2,147,483,647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52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5FDAA-E04D-4ADB-A50D-9104D02489C7}"/>
              </a:ext>
            </a:extLst>
          </p:cNvPr>
          <p:cNvSpPr txBox="1"/>
          <p:nvPr/>
        </p:nvSpPr>
        <p:spPr>
          <a:xfrm>
            <a:off x="806880" y="1346200"/>
            <a:ext cx="517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정확한 계산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부동 소수점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73BDB-47A2-490E-BD22-822FD2DD6356}"/>
              </a:ext>
            </a:extLst>
          </p:cNvPr>
          <p:cNvSpPr txBox="1"/>
          <p:nvPr/>
        </p:nvSpPr>
        <p:spPr>
          <a:xfrm>
            <a:off x="893617" y="1807865"/>
            <a:ext cx="719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/>
              <a:t>- </a:t>
            </a:r>
            <a:r>
              <a:rPr lang="ko-KR" altLang="en-US" sz="1600" dirty="0"/>
              <a:t>정확한 계산을 할 때에는 부동 소수점 타입을 사용하지 말자</a:t>
            </a:r>
            <a:r>
              <a:rPr lang="en-US" altLang="ko-KR" sz="1600" dirty="0"/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/>
              <a:t>=&gt; </a:t>
            </a:r>
            <a:r>
              <a:rPr lang="ko-KR" altLang="en-US" sz="1600" dirty="0"/>
              <a:t>예</a:t>
            </a:r>
            <a:r>
              <a:rPr lang="en-US" altLang="ko-KR" sz="1600" dirty="0"/>
              <a:t>) 0.1</a:t>
            </a:r>
            <a:r>
              <a:rPr lang="ko-KR" altLang="en-US" sz="1600" dirty="0"/>
              <a:t>을 정확하게 표현할 수 없다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56CE16-3FD7-4317-B977-94EE2A65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7" y="2306956"/>
            <a:ext cx="4524375" cy="3943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691A09-576A-40FA-9AD1-3ACE3ECF2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08" y="1725931"/>
            <a:ext cx="4562475" cy="45243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90C5F2-E371-44BA-BA9E-6F5B4DE69038}"/>
              </a:ext>
            </a:extLst>
          </p:cNvPr>
          <p:cNvCxnSpPr/>
          <p:nvPr/>
        </p:nvCxnSpPr>
        <p:spPr>
          <a:xfrm>
            <a:off x="5593628" y="3927764"/>
            <a:ext cx="1025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8382F9-96C5-4080-B425-5DF8E0E3E6AF}"/>
              </a:ext>
            </a:extLst>
          </p:cNvPr>
          <p:cNvSpPr txBox="1"/>
          <p:nvPr/>
        </p:nvSpPr>
        <p:spPr>
          <a:xfrm>
            <a:off x="7281657" y="1321397"/>
            <a:ext cx="4562475" cy="379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 연산으로 변경 후 실수로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9913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5FDAA-E04D-4ADB-A50D-9104D02489C7}"/>
              </a:ext>
            </a:extLst>
          </p:cNvPr>
          <p:cNvSpPr txBox="1"/>
          <p:nvPr/>
        </p:nvSpPr>
        <p:spPr>
          <a:xfrm>
            <a:off x="806880" y="1346200"/>
            <a:ext cx="517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NaN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Infinity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610383-7800-4E76-B695-710C52B5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0" y="2146419"/>
            <a:ext cx="1381125" cy="895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5237AB-522A-4AC6-890F-F69C37FD9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80" y="3693646"/>
            <a:ext cx="1914525" cy="666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A1C91B-B8F7-4B30-8015-A90A59273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80" y="5149850"/>
            <a:ext cx="2428875" cy="723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A54D91-92A2-429A-AE82-8F54B53B6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519" y="1523171"/>
            <a:ext cx="4371975" cy="4610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9BFF24-1127-40A3-926A-A5C623979AA0}"/>
              </a:ext>
            </a:extLst>
          </p:cNvPr>
          <p:cNvSpPr txBox="1"/>
          <p:nvPr/>
        </p:nvSpPr>
        <p:spPr>
          <a:xfrm>
            <a:off x="893617" y="1807865"/>
            <a:ext cx="428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/>
              <a:t>- </a:t>
            </a:r>
            <a:r>
              <a:rPr lang="ko-KR" altLang="en-US" sz="1600" dirty="0"/>
              <a:t>좌측이 정수인 경우 우측에 </a:t>
            </a:r>
            <a:r>
              <a:rPr lang="en-US" altLang="ko-KR" sz="1600" dirty="0"/>
              <a:t>0</a:t>
            </a:r>
            <a:r>
              <a:rPr lang="ko-KR" altLang="en-US" sz="1600" dirty="0"/>
              <a:t>이 오면 예외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D2859D-5057-4E46-B06C-863B5B4ECF58}"/>
              </a:ext>
            </a:extLst>
          </p:cNvPr>
          <p:cNvSpPr txBox="1"/>
          <p:nvPr/>
        </p:nvSpPr>
        <p:spPr>
          <a:xfrm>
            <a:off x="880914" y="3087935"/>
            <a:ext cx="428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/>
              <a:t>- </a:t>
            </a:r>
            <a:r>
              <a:rPr lang="ko-KR" altLang="en-US" sz="1600" dirty="0"/>
              <a:t>좌측이 실수인 경우 우측에 </a:t>
            </a:r>
            <a:r>
              <a:rPr lang="en-US" altLang="ko-KR" sz="1600" dirty="0"/>
              <a:t>0</a:t>
            </a:r>
            <a:r>
              <a:rPr lang="ko-KR" altLang="en-US" sz="1600" dirty="0"/>
              <a:t>이 오면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과 </a:t>
            </a:r>
            <a:r>
              <a:rPr lang="en-US" altLang="ko-KR" sz="1600" dirty="0"/>
              <a:t>Infinity </a:t>
            </a:r>
            <a:r>
              <a:rPr lang="ko-KR" altLang="en-US" sz="1600" dirty="0"/>
              <a:t>값을 가지게 됨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D67A1-0C1C-4D90-B17F-9B89939D0379}"/>
              </a:ext>
            </a:extLst>
          </p:cNvPr>
          <p:cNvSpPr txBox="1"/>
          <p:nvPr/>
        </p:nvSpPr>
        <p:spPr>
          <a:xfrm>
            <a:off x="806880" y="4780518"/>
            <a:ext cx="24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79CE2-32CE-4675-A427-568E45366A69}"/>
              </a:ext>
            </a:extLst>
          </p:cNvPr>
          <p:cNvSpPr txBox="1"/>
          <p:nvPr/>
        </p:nvSpPr>
        <p:spPr>
          <a:xfrm>
            <a:off x="893617" y="5848577"/>
            <a:ext cx="4565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NaN</a:t>
            </a:r>
            <a:r>
              <a:rPr lang="ko-KR" altLang="en-US" sz="1400" dirty="0"/>
              <a:t>과 </a:t>
            </a:r>
            <a:r>
              <a:rPr lang="en-US" altLang="ko-KR" sz="1400" dirty="0"/>
              <a:t>Infinity</a:t>
            </a:r>
            <a:r>
              <a:rPr lang="ko-KR" altLang="en-US" sz="1400" dirty="0"/>
              <a:t>는 산술 연산해도 그대로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AE5F8-2855-4608-8C51-9D627A85EB43}"/>
              </a:ext>
            </a:extLst>
          </p:cNvPr>
          <p:cNvSpPr txBox="1"/>
          <p:nvPr/>
        </p:nvSpPr>
        <p:spPr>
          <a:xfrm>
            <a:off x="9438133" y="3192895"/>
            <a:ext cx="2000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Double.isInfinite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=&gt;Infinite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r>
              <a:rPr lang="en-US" altLang="ko-KR" dirty="0" err="1"/>
              <a:t>Double.isNaN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=&gt;</a:t>
            </a:r>
            <a:r>
              <a:rPr lang="en-US" altLang="ko-KR" dirty="0" err="1"/>
              <a:t>NaN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548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i="1" kern="0" dirty="0">
                <a:solidFill>
                  <a:prstClr val="white"/>
                </a:solidFill>
              </a:rPr>
              <a:t>연산자</a:t>
            </a:r>
            <a:endParaRPr lang="ko-KR" altLang="en-US" sz="2400" kern="0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04516F-58B3-4113-BB90-CF997B6A9887}"/>
              </a:ext>
            </a:extLst>
          </p:cNvPr>
          <p:cNvGrpSpPr/>
          <p:nvPr/>
        </p:nvGrpSpPr>
        <p:grpSpPr>
          <a:xfrm>
            <a:off x="972382" y="2149107"/>
            <a:ext cx="1924260" cy="2951390"/>
            <a:chOff x="1743389" y="1904476"/>
            <a:chExt cx="1924260" cy="2951390"/>
          </a:xfrm>
        </p:grpSpPr>
        <p:sp>
          <p:nvSpPr>
            <p:cNvPr id="21" name="사각형: 둥근 모서리 3">
              <a:extLst>
                <a:ext uri="{FF2B5EF4-FFF2-40B4-BE49-F238E27FC236}">
                  <a16:creationId xmlns:a16="http://schemas.microsoft.com/office/drawing/2014/main" id="{5A61B28A-C541-439A-A78A-17BE387F7FA4}"/>
                </a:ext>
              </a:extLst>
            </p:cNvPr>
            <p:cNvSpPr/>
            <p:nvPr/>
          </p:nvSpPr>
          <p:spPr>
            <a:xfrm>
              <a:off x="1889091" y="2002134"/>
              <a:ext cx="1778558" cy="2853732"/>
            </a:xfrm>
            <a:prstGeom prst="roundRect">
              <a:avLst>
                <a:gd name="adj" fmla="val 6497"/>
              </a:avLst>
            </a:prstGeom>
            <a:solidFill>
              <a:schemeClr val="bg1"/>
            </a:solidFill>
            <a:ln w="57150">
              <a:solidFill>
                <a:srgbClr val="00AB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prstClr val="white">
                      <a:lumMod val="50000"/>
                    </a:prstClr>
                  </a:solidFill>
                </a:rPr>
                <a:t>연산자와 </a:t>
              </a:r>
              <a:r>
                <a:rPr lang="ko-KR" alt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연산식</a:t>
              </a:r>
              <a:endParaRPr lang="en-US" altLang="ko-KR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89E707F-D37D-42C6-9425-788D6CD571F6}"/>
                </a:ext>
              </a:extLst>
            </p:cNvPr>
            <p:cNvSpPr/>
            <p:nvPr/>
          </p:nvSpPr>
          <p:spPr>
            <a:xfrm>
              <a:off x="1743389" y="2072473"/>
              <a:ext cx="291403" cy="1075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63B63E0-062C-435F-90B1-A730F510A1B7}"/>
                </a:ext>
              </a:extLst>
            </p:cNvPr>
            <p:cNvSpPr/>
            <p:nvPr/>
          </p:nvSpPr>
          <p:spPr>
            <a:xfrm>
              <a:off x="1791432" y="1904476"/>
              <a:ext cx="195315" cy="195315"/>
            </a:xfrm>
            <a:prstGeom prst="ellipse">
              <a:avLst/>
            </a:prstGeom>
            <a:solidFill>
              <a:srgbClr val="00AB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B0268199-E2F8-4972-9789-7077C7B395B5}"/>
              </a:ext>
            </a:extLst>
          </p:cNvPr>
          <p:cNvSpPr>
            <a:spLocks/>
          </p:cNvSpPr>
          <p:nvPr/>
        </p:nvSpPr>
        <p:spPr bwMode="auto">
          <a:xfrm>
            <a:off x="1832032" y="2725511"/>
            <a:ext cx="291403" cy="25835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7A4B6B-F401-43EE-8FDD-3DB7009BF7A5}"/>
              </a:ext>
            </a:extLst>
          </p:cNvPr>
          <p:cNvGrpSpPr/>
          <p:nvPr/>
        </p:nvGrpSpPr>
        <p:grpSpPr>
          <a:xfrm>
            <a:off x="3061119" y="2149107"/>
            <a:ext cx="1924260" cy="2951390"/>
            <a:chOff x="1743389" y="1904476"/>
            <a:chExt cx="1924260" cy="2951390"/>
          </a:xfrm>
        </p:grpSpPr>
        <p:sp>
          <p:nvSpPr>
            <p:cNvPr id="26" name="사각형: 둥근 모서리 28">
              <a:extLst>
                <a:ext uri="{FF2B5EF4-FFF2-40B4-BE49-F238E27FC236}">
                  <a16:creationId xmlns:a16="http://schemas.microsoft.com/office/drawing/2014/main" id="{59EFF2FB-B642-4E74-834F-C6A43CFED4E9}"/>
                </a:ext>
              </a:extLst>
            </p:cNvPr>
            <p:cNvSpPr/>
            <p:nvPr/>
          </p:nvSpPr>
          <p:spPr>
            <a:xfrm>
              <a:off x="1889091" y="2002134"/>
              <a:ext cx="1778558" cy="2853732"/>
            </a:xfrm>
            <a:prstGeom prst="roundRect">
              <a:avLst>
                <a:gd name="adj" fmla="val 6497"/>
              </a:avLst>
            </a:prstGeom>
            <a:solidFill>
              <a:schemeClr val="bg1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prstClr val="white">
                      <a:lumMod val="50000"/>
                    </a:prstClr>
                  </a:solidFill>
                </a:rPr>
                <a:t>연산의 방향과 </a:t>
              </a:r>
              <a:endParaRPr lang="en-US" altLang="ko-KR" sz="12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prstClr val="white">
                      <a:lumMod val="50000"/>
                    </a:prstClr>
                  </a:solidFill>
                </a:rPr>
                <a:t>우선순위</a:t>
              </a:r>
              <a:endParaRPr lang="en-US" altLang="ko-KR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D1879EB-CA7A-4EBC-B75C-B1EDE68FD266}"/>
                </a:ext>
              </a:extLst>
            </p:cNvPr>
            <p:cNvSpPr/>
            <p:nvPr/>
          </p:nvSpPr>
          <p:spPr>
            <a:xfrm>
              <a:off x="1743389" y="2072473"/>
              <a:ext cx="291403" cy="1075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C9222D0-8E2A-4EDA-8357-D8D0E10A3EC9}"/>
                </a:ext>
              </a:extLst>
            </p:cNvPr>
            <p:cNvSpPr/>
            <p:nvPr/>
          </p:nvSpPr>
          <p:spPr>
            <a:xfrm>
              <a:off x="1791432" y="1904476"/>
              <a:ext cx="195315" cy="19531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Freeform 6">
            <a:extLst>
              <a:ext uri="{FF2B5EF4-FFF2-40B4-BE49-F238E27FC236}">
                <a16:creationId xmlns:a16="http://schemas.microsoft.com/office/drawing/2014/main" id="{8F84DF04-B657-4165-AC0C-BF5893668923}"/>
              </a:ext>
            </a:extLst>
          </p:cNvPr>
          <p:cNvSpPr>
            <a:spLocks/>
          </p:cNvSpPr>
          <p:nvPr/>
        </p:nvSpPr>
        <p:spPr bwMode="auto">
          <a:xfrm>
            <a:off x="4023249" y="2725511"/>
            <a:ext cx="291403" cy="25835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7A4B6B-F401-43EE-8FDD-3DB7009BF7A5}"/>
              </a:ext>
            </a:extLst>
          </p:cNvPr>
          <p:cNvGrpSpPr/>
          <p:nvPr/>
        </p:nvGrpSpPr>
        <p:grpSpPr>
          <a:xfrm>
            <a:off x="5211166" y="2149107"/>
            <a:ext cx="1924260" cy="2951390"/>
            <a:chOff x="1743389" y="1904476"/>
            <a:chExt cx="1924260" cy="2951390"/>
          </a:xfrm>
        </p:grpSpPr>
        <p:sp>
          <p:nvSpPr>
            <p:cNvPr id="31" name="사각형: 둥근 모서리 28">
              <a:extLst>
                <a:ext uri="{FF2B5EF4-FFF2-40B4-BE49-F238E27FC236}">
                  <a16:creationId xmlns:a16="http://schemas.microsoft.com/office/drawing/2014/main" id="{59EFF2FB-B642-4E74-834F-C6A43CFED4E9}"/>
                </a:ext>
              </a:extLst>
            </p:cNvPr>
            <p:cNvSpPr/>
            <p:nvPr/>
          </p:nvSpPr>
          <p:spPr>
            <a:xfrm>
              <a:off x="1889091" y="2002134"/>
              <a:ext cx="1778558" cy="2853732"/>
            </a:xfrm>
            <a:prstGeom prst="roundRect">
              <a:avLst>
                <a:gd name="adj" fmla="val 6497"/>
              </a:avLst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단항</a:t>
              </a:r>
              <a:r>
                <a:rPr lang="ko-KR" altLang="en-US" sz="1200" b="1" dirty="0">
                  <a:solidFill>
                    <a:prstClr val="white">
                      <a:lumMod val="50000"/>
                    </a:prstClr>
                  </a:solidFill>
                </a:rPr>
                <a:t> 연산자</a:t>
              </a:r>
              <a:endParaRPr lang="en-US" altLang="ko-KR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1879EB-CA7A-4EBC-B75C-B1EDE68FD266}"/>
                </a:ext>
              </a:extLst>
            </p:cNvPr>
            <p:cNvSpPr/>
            <p:nvPr/>
          </p:nvSpPr>
          <p:spPr>
            <a:xfrm>
              <a:off x="1743389" y="2072473"/>
              <a:ext cx="291403" cy="1075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C9222D0-8E2A-4EDA-8357-D8D0E10A3EC9}"/>
                </a:ext>
              </a:extLst>
            </p:cNvPr>
            <p:cNvSpPr/>
            <p:nvPr/>
          </p:nvSpPr>
          <p:spPr>
            <a:xfrm>
              <a:off x="1791432" y="1904476"/>
              <a:ext cx="195315" cy="1953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Freeform 6">
            <a:extLst>
              <a:ext uri="{FF2B5EF4-FFF2-40B4-BE49-F238E27FC236}">
                <a16:creationId xmlns:a16="http://schemas.microsoft.com/office/drawing/2014/main" id="{8F84DF04-B657-4165-AC0C-BF5893668923}"/>
              </a:ext>
            </a:extLst>
          </p:cNvPr>
          <p:cNvSpPr>
            <a:spLocks/>
          </p:cNvSpPr>
          <p:nvPr/>
        </p:nvSpPr>
        <p:spPr bwMode="auto">
          <a:xfrm>
            <a:off x="6096000" y="2725511"/>
            <a:ext cx="291403" cy="25835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47A4B6B-F401-43EE-8FDD-3DB7009BF7A5}"/>
              </a:ext>
            </a:extLst>
          </p:cNvPr>
          <p:cNvGrpSpPr/>
          <p:nvPr/>
        </p:nvGrpSpPr>
        <p:grpSpPr>
          <a:xfrm>
            <a:off x="7328473" y="2149107"/>
            <a:ext cx="1924260" cy="2951390"/>
            <a:chOff x="1743389" y="1904476"/>
            <a:chExt cx="1924260" cy="2951390"/>
          </a:xfrm>
        </p:grpSpPr>
        <p:sp>
          <p:nvSpPr>
            <p:cNvPr id="36" name="사각형: 둥근 모서리 28">
              <a:extLst>
                <a:ext uri="{FF2B5EF4-FFF2-40B4-BE49-F238E27FC236}">
                  <a16:creationId xmlns:a16="http://schemas.microsoft.com/office/drawing/2014/main" id="{59EFF2FB-B642-4E74-834F-C6A43CFED4E9}"/>
                </a:ext>
              </a:extLst>
            </p:cNvPr>
            <p:cNvSpPr/>
            <p:nvPr/>
          </p:nvSpPr>
          <p:spPr>
            <a:xfrm>
              <a:off x="1889091" y="2002134"/>
              <a:ext cx="1778558" cy="2853732"/>
            </a:xfrm>
            <a:prstGeom prst="roundRect">
              <a:avLst>
                <a:gd name="adj" fmla="val 6497"/>
              </a:avLst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prstClr val="white">
                      <a:lumMod val="50000"/>
                    </a:prstClr>
                  </a:solidFill>
                </a:rPr>
                <a:t>이항 연산자</a:t>
              </a:r>
              <a:endParaRPr lang="en-US" altLang="ko-KR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D1879EB-CA7A-4EBC-B75C-B1EDE68FD266}"/>
                </a:ext>
              </a:extLst>
            </p:cNvPr>
            <p:cNvSpPr/>
            <p:nvPr/>
          </p:nvSpPr>
          <p:spPr>
            <a:xfrm>
              <a:off x="1743389" y="2072473"/>
              <a:ext cx="291403" cy="1075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C9222D0-8E2A-4EDA-8357-D8D0E10A3EC9}"/>
                </a:ext>
              </a:extLst>
            </p:cNvPr>
            <p:cNvSpPr/>
            <p:nvPr/>
          </p:nvSpPr>
          <p:spPr>
            <a:xfrm>
              <a:off x="1791432" y="1904476"/>
              <a:ext cx="195315" cy="1953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Freeform 6">
            <a:extLst>
              <a:ext uri="{FF2B5EF4-FFF2-40B4-BE49-F238E27FC236}">
                <a16:creationId xmlns:a16="http://schemas.microsoft.com/office/drawing/2014/main" id="{8F84DF04-B657-4165-AC0C-BF5893668923}"/>
              </a:ext>
            </a:extLst>
          </p:cNvPr>
          <p:cNvSpPr>
            <a:spLocks/>
          </p:cNvSpPr>
          <p:nvPr/>
        </p:nvSpPr>
        <p:spPr bwMode="auto">
          <a:xfrm>
            <a:off x="8273574" y="2725511"/>
            <a:ext cx="291403" cy="25835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1D7486B-774C-4230-92D4-4EFE295D4566}"/>
              </a:ext>
            </a:extLst>
          </p:cNvPr>
          <p:cNvGrpSpPr/>
          <p:nvPr/>
        </p:nvGrpSpPr>
        <p:grpSpPr>
          <a:xfrm>
            <a:off x="9376104" y="2170618"/>
            <a:ext cx="1952529" cy="2929879"/>
            <a:chOff x="1743389" y="1877158"/>
            <a:chExt cx="1952529" cy="2929879"/>
          </a:xfrm>
        </p:grpSpPr>
        <p:sp>
          <p:nvSpPr>
            <p:cNvPr id="41" name="사각형: 둥근 모서리 28">
              <a:extLst>
                <a:ext uri="{FF2B5EF4-FFF2-40B4-BE49-F238E27FC236}">
                  <a16:creationId xmlns:a16="http://schemas.microsoft.com/office/drawing/2014/main" id="{FFDBECFD-6126-4B64-998D-CB39E1D90385}"/>
                </a:ext>
              </a:extLst>
            </p:cNvPr>
            <p:cNvSpPr/>
            <p:nvPr/>
          </p:nvSpPr>
          <p:spPr>
            <a:xfrm>
              <a:off x="1917360" y="1953305"/>
              <a:ext cx="1778558" cy="2853732"/>
            </a:xfrm>
            <a:prstGeom prst="roundRect">
              <a:avLst>
                <a:gd name="adj" fmla="val 6497"/>
              </a:avLst>
            </a:prstGeom>
            <a:solidFill>
              <a:schemeClr val="bg1"/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삼항</a:t>
              </a:r>
              <a:r>
                <a:rPr lang="ko-KR" altLang="en-US" sz="1200" b="1" dirty="0">
                  <a:solidFill>
                    <a:prstClr val="white">
                      <a:lumMod val="50000"/>
                    </a:prstClr>
                  </a:solidFill>
                </a:rPr>
                <a:t> 연산자</a:t>
              </a:r>
              <a:endParaRPr lang="en-US" altLang="ko-KR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517786E-90EC-430B-9AAE-4FE2683766C1}"/>
                </a:ext>
              </a:extLst>
            </p:cNvPr>
            <p:cNvSpPr/>
            <p:nvPr/>
          </p:nvSpPr>
          <p:spPr>
            <a:xfrm>
              <a:off x="1743389" y="2072473"/>
              <a:ext cx="291403" cy="1075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B04990C-46E0-4B01-B987-1DF629C38B87}"/>
                </a:ext>
              </a:extLst>
            </p:cNvPr>
            <p:cNvSpPr/>
            <p:nvPr/>
          </p:nvSpPr>
          <p:spPr>
            <a:xfrm>
              <a:off x="1793989" y="1877158"/>
              <a:ext cx="195315" cy="1953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6">
            <a:extLst>
              <a:ext uri="{FF2B5EF4-FFF2-40B4-BE49-F238E27FC236}">
                <a16:creationId xmlns:a16="http://schemas.microsoft.com/office/drawing/2014/main" id="{F52857D6-5980-40A4-B30F-DE01C8CD4F8B}"/>
              </a:ext>
            </a:extLst>
          </p:cNvPr>
          <p:cNvSpPr>
            <a:spLocks/>
          </p:cNvSpPr>
          <p:nvPr/>
        </p:nvSpPr>
        <p:spPr bwMode="auto">
          <a:xfrm>
            <a:off x="10307271" y="2725511"/>
            <a:ext cx="291403" cy="25835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56043-ECCD-427D-8AB9-D6610284536F}"/>
              </a:ext>
            </a:extLst>
          </p:cNvPr>
          <p:cNvSpPr txBox="1"/>
          <p:nvPr/>
        </p:nvSpPr>
        <p:spPr>
          <a:xfrm>
            <a:off x="806881" y="1346200"/>
            <a:ext cx="370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문자열 연결 연산자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(+)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41834-5D19-48FB-AEE1-5192728CB33B}"/>
              </a:ext>
            </a:extLst>
          </p:cNvPr>
          <p:cNvSpPr txBox="1"/>
          <p:nvPr/>
        </p:nvSpPr>
        <p:spPr>
          <a:xfrm>
            <a:off x="893617" y="1807865"/>
            <a:ext cx="5891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문자열과 숫자가 혼합된 연산식은 왼쪽에서부터 오른쪽으로 연산이 진행된다.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2CED4D-F5CC-4D9A-B870-43CD1699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7" y="2411045"/>
            <a:ext cx="6915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1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5FDAA-E04D-4ADB-A50D-9104D02489C7}"/>
              </a:ext>
            </a:extLst>
          </p:cNvPr>
          <p:cNvSpPr txBox="1"/>
          <p:nvPr/>
        </p:nvSpPr>
        <p:spPr>
          <a:xfrm>
            <a:off x="806880" y="1346200"/>
            <a:ext cx="517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비교 연산자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(&lt;, &lt;=, &gt;, &gt;=, ==, !=) 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240C2-323A-450F-B0AF-25BE142735ED}"/>
              </a:ext>
            </a:extLst>
          </p:cNvPr>
          <p:cNvSpPr txBox="1"/>
          <p:nvPr/>
        </p:nvSpPr>
        <p:spPr>
          <a:xfrm>
            <a:off x="893617" y="1807865"/>
            <a:ext cx="58916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char </a:t>
            </a:r>
            <a:r>
              <a:rPr lang="ko-KR" altLang="en-US" sz="1600" dirty="0"/>
              <a:t>타입 </a:t>
            </a:r>
            <a:r>
              <a:rPr lang="ko-KR" altLang="en-US" sz="1600" dirty="0" err="1"/>
              <a:t>끼리의</a:t>
            </a:r>
            <a:r>
              <a:rPr lang="ko-KR" altLang="en-US" sz="1600" dirty="0"/>
              <a:t> 비교는 유니코드의 값을 비교한다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int </a:t>
            </a:r>
            <a:r>
              <a:rPr lang="ko-KR" altLang="en-US" sz="1600" dirty="0"/>
              <a:t>타입과 </a:t>
            </a:r>
            <a:r>
              <a:rPr lang="en-US" altLang="ko-KR" sz="1600" dirty="0"/>
              <a:t>double </a:t>
            </a:r>
            <a:r>
              <a:rPr lang="ko-KR" altLang="en-US" sz="1600" dirty="0"/>
              <a:t>타입의 비교는 </a:t>
            </a:r>
            <a:r>
              <a:rPr lang="en-US" altLang="ko-KR" sz="1600" dirty="0"/>
              <a:t>int</a:t>
            </a:r>
            <a:r>
              <a:rPr lang="ko-KR" altLang="en-US" sz="1600" dirty="0"/>
              <a:t>타입을 </a:t>
            </a:r>
            <a:r>
              <a:rPr lang="en-US" altLang="ko-KR" sz="1600" dirty="0" err="1"/>
              <a:t>doubl</a:t>
            </a:r>
            <a:r>
              <a:rPr lang="ko-KR" altLang="en-US" sz="1600" dirty="0"/>
              <a:t>타입으로 변환 후 비교한다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float </a:t>
            </a:r>
            <a:r>
              <a:rPr lang="ko-KR" altLang="en-US" sz="1600" dirty="0"/>
              <a:t>타입과 </a:t>
            </a:r>
            <a:r>
              <a:rPr lang="en-US" altLang="ko-KR" sz="1600" dirty="0"/>
              <a:t>double</a:t>
            </a:r>
            <a:r>
              <a:rPr lang="ko-KR" altLang="en-US" sz="1600" dirty="0"/>
              <a:t>타입의 비교는 부동 소수점 타입 </a:t>
            </a:r>
            <a:r>
              <a:rPr lang="en-US" altLang="ko-KR" sz="1600" dirty="0"/>
              <a:t>0.1</a:t>
            </a:r>
            <a:r>
              <a:rPr lang="ko-KR" altLang="en-US" sz="1600" dirty="0"/>
              <a:t>을 정확히 </a:t>
            </a:r>
            <a:r>
              <a:rPr lang="ko-KR" altLang="en-US" sz="1600" dirty="0" err="1"/>
              <a:t>표현할수</a:t>
            </a:r>
            <a:r>
              <a:rPr lang="ko-KR" altLang="en-US" sz="1600" dirty="0"/>
              <a:t> 없기 때문에 </a:t>
            </a:r>
            <a:r>
              <a:rPr lang="en-US" altLang="ko-KR" sz="1600" dirty="0"/>
              <a:t>false</a:t>
            </a:r>
          </a:p>
          <a:p>
            <a:r>
              <a:rPr lang="en-US" altLang="ko-KR" sz="1600" dirty="0"/>
              <a:t>    =&gt; </a:t>
            </a:r>
            <a:r>
              <a:rPr lang="ko-KR" altLang="en-US" sz="1600" dirty="0"/>
              <a:t>피연산자를 </a:t>
            </a:r>
            <a:r>
              <a:rPr lang="en-US" altLang="ko-KR" sz="1600" dirty="0"/>
              <a:t>float</a:t>
            </a:r>
            <a:r>
              <a:rPr lang="ko-KR" altLang="en-US" sz="1600" dirty="0"/>
              <a:t>타입으로 강제변환</a:t>
            </a:r>
            <a:endParaRPr lang="en-US" altLang="ko-KR" sz="1600" dirty="0"/>
          </a:p>
          <a:p>
            <a:r>
              <a:rPr lang="en-US" altLang="ko-KR" sz="1600" dirty="0"/>
              <a:t>    =&gt; </a:t>
            </a:r>
            <a:r>
              <a:rPr lang="ko-KR" altLang="en-US" sz="1600" dirty="0"/>
              <a:t>정수로 변환</a:t>
            </a:r>
            <a:endParaRPr lang="en-US" altLang="ko-KR" sz="1600" dirty="0"/>
          </a:p>
          <a:p>
            <a:r>
              <a:rPr lang="en-US" altLang="ko-KR" sz="1600" dirty="0"/>
              <a:t>- String </a:t>
            </a:r>
            <a:r>
              <a:rPr lang="ko-KR" altLang="en-US" sz="1600" dirty="0"/>
              <a:t>타입에서는 대소 비교 연산자를 사용할 수 없다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=&gt; </a:t>
            </a:r>
            <a:r>
              <a:rPr lang="ko-KR" altLang="en-US" sz="1600" dirty="0"/>
              <a:t>비교 연산자는 사용할 수 있으나 </a:t>
            </a:r>
            <a:r>
              <a:rPr lang="en-US" altLang="ko-KR" sz="1600" dirty="0"/>
              <a:t>equals()</a:t>
            </a:r>
            <a:r>
              <a:rPr lang="ko-KR" altLang="en-US" sz="1600" dirty="0"/>
              <a:t>를 사용하자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17A62BD-4552-42EA-B217-7AC2E3FA5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408" y="1204685"/>
            <a:ext cx="4752975" cy="50768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693309-D9EA-49AC-99D9-16611D59541C}"/>
              </a:ext>
            </a:extLst>
          </p:cNvPr>
          <p:cNvCxnSpPr>
            <a:cxnSpLocks/>
          </p:cNvCxnSpPr>
          <p:nvPr/>
        </p:nvCxnSpPr>
        <p:spPr>
          <a:xfrm>
            <a:off x="9964882" y="6281510"/>
            <a:ext cx="1529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7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332361-38B7-4EB6-9AE8-97E9E72EB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14" y="1407990"/>
            <a:ext cx="5086350" cy="4181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2D8320-B680-4157-8302-589B9EA66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138" y="1407990"/>
            <a:ext cx="4781550" cy="4438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F388B7-7EBE-45BA-8230-729020B0A719}"/>
              </a:ext>
            </a:extLst>
          </p:cNvPr>
          <p:cNvSpPr txBox="1"/>
          <p:nvPr/>
        </p:nvSpPr>
        <p:spPr>
          <a:xfrm>
            <a:off x="810514" y="5630054"/>
            <a:ext cx="384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실수 타입의 비교를</a:t>
            </a:r>
            <a:r>
              <a:rPr lang="en-US" altLang="ko-KR" sz="1400" dirty="0"/>
              <a:t>float</a:t>
            </a:r>
            <a:r>
              <a:rPr lang="ko-KR" altLang="en-US" sz="1400" dirty="0"/>
              <a:t>로 변환</a:t>
            </a:r>
            <a:r>
              <a:rPr lang="en-US" altLang="ko-KR" sz="1400" dirty="0"/>
              <a:t>/ </a:t>
            </a:r>
            <a:r>
              <a:rPr lang="ko-KR" altLang="en-US" sz="1400" dirty="0"/>
              <a:t>정수로 변환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4FE0F-1CEA-4D3E-BA23-CC5B20696BAC}"/>
              </a:ext>
            </a:extLst>
          </p:cNvPr>
          <p:cNvSpPr txBox="1"/>
          <p:nvPr/>
        </p:nvSpPr>
        <p:spPr>
          <a:xfrm>
            <a:off x="6295137" y="5846640"/>
            <a:ext cx="455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</a:t>
            </a:r>
            <a:r>
              <a:rPr lang="ko-KR" altLang="en-US" sz="1400" dirty="0"/>
              <a:t>과 </a:t>
            </a:r>
            <a:r>
              <a:rPr lang="en-US" altLang="ko-KR" sz="1400" dirty="0"/>
              <a:t>equals()</a:t>
            </a:r>
            <a:r>
              <a:rPr lang="ko-KR" altLang="en-US" sz="1400" dirty="0"/>
              <a:t>의 차이 </a:t>
            </a:r>
            <a:r>
              <a:rPr lang="en-US" altLang="ko-KR" sz="1400" dirty="0"/>
              <a:t>=&gt; 1</a:t>
            </a:r>
            <a:r>
              <a:rPr lang="ko-KR" altLang="en-US" sz="1400" dirty="0"/>
              <a:t>과 </a:t>
            </a:r>
            <a:r>
              <a:rPr lang="en-US" altLang="ko-KR" sz="1400" dirty="0"/>
              <a:t>3</a:t>
            </a:r>
            <a:r>
              <a:rPr lang="ko-KR" altLang="en-US" sz="1400" dirty="0"/>
              <a:t>은 번지 값이 다르다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06F8E1-72E4-4DBF-B5AE-82D940F14722}"/>
              </a:ext>
            </a:extLst>
          </p:cNvPr>
          <p:cNvSpPr txBox="1"/>
          <p:nvPr/>
        </p:nvSpPr>
        <p:spPr>
          <a:xfrm>
            <a:off x="10097567" y="6060336"/>
            <a:ext cx="1998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언어의 주소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94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5FDAA-E04D-4ADB-A50D-9104D02489C7}"/>
              </a:ext>
            </a:extLst>
          </p:cNvPr>
          <p:cNvSpPr txBox="1"/>
          <p:nvPr/>
        </p:nvSpPr>
        <p:spPr>
          <a:xfrm>
            <a:off x="806880" y="1346200"/>
            <a:ext cx="517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논리 연산자</a:t>
            </a:r>
            <a:r>
              <a:rPr lang="en-US" altLang="ko-KR" sz="2400" dirty="0">
                <a:solidFill>
                  <a:srgbClr val="44546A">
                    <a:lumMod val="60000"/>
                    <a:lumOff val="4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 (&amp;&amp;, ||, &amp;, |, ^, !)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3E764-32E1-4F11-BBF9-C7267861264C}"/>
              </a:ext>
            </a:extLst>
          </p:cNvPr>
          <p:cNvSpPr txBox="1"/>
          <p:nvPr/>
        </p:nvSpPr>
        <p:spPr>
          <a:xfrm>
            <a:off x="893617" y="1807865"/>
            <a:ext cx="5891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 </a:t>
            </a:r>
            <a:r>
              <a:rPr lang="ko-KR" altLang="en-US" sz="1600" dirty="0"/>
              <a:t>타입에만 사용할 수 있다</a:t>
            </a:r>
            <a:r>
              <a:rPr lang="en-US" altLang="ko-KR" sz="1600" dirty="0"/>
              <a:t>.</a:t>
            </a:r>
          </a:p>
          <a:p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-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&amp;&amp;는 앞의 피연산자가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false라면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뒤의 피연산자를 평가하지 않고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false라는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산출결과를 나타냄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&amp;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두 피연산자를 모두 평가해 결과를 나타냄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-&gt; &amp;&amp;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더 효율적으로 동작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(|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||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차이도 동일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910935-3896-4499-B23E-45908E71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00" y="794223"/>
            <a:ext cx="4054708" cy="590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0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5FDAA-E04D-4ADB-A50D-9104D02489C7}"/>
              </a:ext>
            </a:extLst>
          </p:cNvPr>
          <p:cNvSpPr txBox="1"/>
          <p:nvPr/>
        </p:nvSpPr>
        <p:spPr>
          <a:xfrm>
            <a:off x="806880" y="1346200"/>
            <a:ext cx="560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비트 논리 연산자</a:t>
            </a:r>
            <a:r>
              <a:rPr lang="en-US" altLang="ko-KR" sz="2400" dirty="0">
                <a:solidFill>
                  <a:srgbClr val="44546A">
                    <a:lumMod val="60000"/>
                    <a:lumOff val="4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 (&amp;, |, ^, ~)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D9A2D-ED01-405F-80EE-9125A7D4E148}"/>
              </a:ext>
            </a:extLst>
          </p:cNvPr>
          <p:cNvSpPr txBox="1"/>
          <p:nvPr/>
        </p:nvSpPr>
        <p:spPr>
          <a:xfrm>
            <a:off x="893617" y="1807865"/>
            <a:ext cx="7408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AND : </a:t>
            </a:r>
            <a:r>
              <a:rPr lang="ko-KR" altLang="en-US" sz="1600" dirty="0"/>
              <a:t>두 비트 모두 </a:t>
            </a:r>
            <a:r>
              <a:rPr lang="en-US" altLang="ko-KR" sz="1600" dirty="0"/>
              <a:t>1</a:t>
            </a:r>
            <a:r>
              <a:rPr lang="ko-KR" altLang="en-US" sz="1600" dirty="0"/>
              <a:t>일 경우에만 연산 결과가 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- OR : </a:t>
            </a:r>
            <a:r>
              <a:rPr lang="ko-KR" altLang="en-US" sz="1600" dirty="0"/>
              <a:t>두 비트 중 하나만 </a:t>
            </a:r>
            <a:r>
              <a:rPr lang="en-US" altLang="ko-KR" sz="1600" dirty="0"/>
              <a:t>1</a:t>
            </a:r>
            <a:r>
              <a:rPr lang="ko-KR" altLang="en-US" sz="1600" dirty="0"/>
              <a:t>이면 연산 결과는 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- XOR : </a:t>
            </a:r>
            <a:r>
              <a:rPr lang="ko-KR" altLang="en-US" sz="1600" dirty="0"/>
              <a:t>두 비트 중 하나는 </a:t>
            </a:r>
            <a:r>
              <a:rPr lang="en-US" altLang="ko-KR" sz="1600" dirty="0"/>
              <a:t>1</a:t>
            </a:r>
            <a:r>
              <a:rPr lang="ko-KR" altLang="en-US" sz="1600" dirty="0"/>
              <a:t>이고 다른 하나가 </a:t>
            </a:r>
            <a:r>
              <a:rPr lang="en-US" altLang="ko-KR" sz="1600" dirty="0"/>
              <a:t>0</a:t>
            </a:r>
            <a:r>
              <a:rPr lang="ko-KR" altLang="en-US" sz="1600" dirty="0"/>
              <a:t>일 경우 연산 결과는 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- NOT : </a:t>
            </a:r>
            <a:r>
              <a:rPr lang="ko-KR" altLang="en-US" sz="1600" dirty="0"/>
              <a:t>보수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B2160C-7E5B-4D39-8846-043D2D66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7" y="2885083"/>
            <a:ext cx="5000625" cy="3095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C3A89-07B1-4B7B-AF78-85B44AE4AA1E}"/>
              </a:ext>
            </a:extLst>
          </p:cNvPr>
          <p:cNvSpPr txBox="1"/>
          <p:nvPr/>
        </p:nvSpPr>
        <p:spPr>
          <a:xfrm>
            <a:off x="6525491" y="3241964"/>
            <a:ext cx="301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 :  00101101</a:t>
            </a:r>
          </a:p>
          <a:p>
            <a:r>
              <a:rPr lang="en-US" altLang="ko-KR" dirty="0"/>
              <a:t>25 :  00011001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461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5FDAA-E04D-4ADB-A50D-9104D02489C7}"/>
              </a:ext>
            </a:extLst>
          </p:cNvPr>
          <p:cNvSpPr txBox="1"/>
          <p:nvPr/>
        </p:nvSpPr>
        <p:spPr>
          <a:xfrm>
            <a:off x="806880" y="1346200"/>
            <a:ext cx="560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비트 이동 연산자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(&lt;&lt;, &gt;&gt;, &gt;&gt;&gt;)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D5714-2B65-4DE7-92FA-BE1D34E98CD1}"/>
              </a:ext>
            </a:extLst>
          </p:cNvPr>
          <p:cNvSpPr txBox="1"/>
          <p:nvPr/>
        </p:nvSpPr>
        <p:spPr>
          <a:xfrm>
            <a:off x="893617" y="1807865"/>
            <a:ext cx="7554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a&lt;&lt;b : </a:t>
            </a:r>
            <a:r>
              <a:rPr lang="ko-KR" altLang="en-US" sz="1600" dirty="0"/>
              <a:t>정수 </a:t>
            </a:r>
            <a:r>
              <a:rPr lang="en-US" altLang="ko-KR" sz="1600" dirty="0"/>
              <a:t>a</a:t>
            </a:r>
            <a:r>
              <a:rPr lang="ko-KR" altLang="en-US" sz="1600" dirty="0"/>
              <a:t>의 각 비트를 </a:t>
            </a:r>
            <a:r>
              <a:rPr lang="en-US" altLang="ko-KR" sz="1600" dirty="0"/>
              <a:t>b</a:t>
            </a:r>
            <a:r>
              <a:rPr lang="ko-KR" altLang="en-US" sz="1600" dirty="0"/>
              <a:t>만큼 왼쪽으로 이동</a:t>
            </a:r>
            <a:r>
              <a:rPr lang="en-US" altLang="ko-KR" sz="1600" dirty="0"/>
              <a:t>(</a:t>
            </a:r>
            <a:r>
              <a:rPr lang="ko-KR" altLang="en-US" sz="1600" dirty="0"/>
              <a:t>빈자리 </a:t>
            </a:r>
            <a:r>
              <a:rPr lang="en-US" altLang="ko-KR" sz="1600" dirty="0"/>
              <a:t>0)</a:t>
            </a:r>
          </a:p>
          <a:p>
            <a:r>
              <a:rPr lang="en-US" altLang="ko-KR" sz="1600" dirty="0"/>
              <a:t>- a&gt;&gt;b : </a:t>
            </a:r>
            <a:r>
              <a:rPr lang="ko-KR" altLang="en-US" sz="1600" dirty="0"/>
              <a:t>정수 </a:t>
            </a:r>
            <a:r>
              <a:rPr lang="en-US" altLang="ko-KR" sz="1600" dirty="0"/>
              <a:t>a</a:t>
            </a:r>
            <a:r>
              <a:rPr lang="ko-KR" altLang="en-US" sz="1600" dirty="0"/>
              <a:t>의 각 비트를 </a:t>
            </a:r>
            <a:r>
              <a:rPr lang="en-US" altLang="ko-KR" sz="1600" dirty="0"/>
              <a:t>b</a:t>
            </a:r>
            <a:r>
              <a:rPr lang="ko-KR" altLang="en-US" sz="1600" dirty="0"/>
              <a:t>만큼 오른쪽으로 이동</a:t>
            </a:r>
            <a:r>
              <a:rPr lang="en-US" altLang="ko-KR" sz="1600" dirty="0"/>
              <a:t>(</a:t>
            </a:r>
            <a:r>
              <a:rPr lang="ko-KR" altLang="en-US" sz="1600" dirty="0"/>
              <a:t>빈자리 </a:t>
            </a:r>
            <a:r>
              <a:rPr lang="en-US" altLang="ko-KR" sz="1600" dirty="0"/>
              <a:t>= </a:t>
            </a:r>
            <a:r>
              <a:rPr lang="ko-KR" altLang="en-US" sz="1600" dirty="0"/>
              <a:t>최상위 부호 비트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- a&gt;&gt;&gt;b : </a:t>
            </a:r>
            <a:r>
              <a:rPr lang="ko-KR" altLang="en-US" sz="1600" dirty="0"/>
              <a:t>정수 </a:t>
            </a:r>
            <a:r>
              <a:rPr lang="en-US" altLang="ko-KR" sz="1600" dirty="0"/>
              <a:t>a</a:t>
            </a:r>
            <a:r>
              <a:rPr lang="ko-KR" altLang="en-US" sz="1600" dirty="0"/>
              <a:t>의 각 비트를 </a:t>
            </a:r>
            <a:r>
              <a:rPr lang="en-US" altLang="ko-KR" sz="1600" dirty="0"/>
              <a:t>b</a:t>
            </a:r>
            <a:r>
              <a:rPr lang="ko-KR" altLang="en-US" sz="1600" dirty="0"/>
              <a:t>만큼 오른쪽으로 이동</a:t>
            </a:r>
            <a:r>
              <a:rPr lang="en-US" altLang="ko-KR" sz="1600" dirty="0"/>
              <a:t>(</a:t>
            </a:r>
            <a:r>
              <a:rPr lang="ko-KR" altLang="en-US" sz="1600" dirty="0"/>
              <a:t>빈자리 </a:t>
            </a:r>
            <a:r>
              <a:rPr lang="en-US" altLang="ko-KR" sz="1600" dirty="0"/>
              <a:t>0)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A496E5-6061-48B2-BB72-0FDBB121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76" y="2967265"/>
            <a:ext cx="48482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60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5FDAA-E04D-4ADB-A50D-9104D02489C7}"/>
              </a:ext>
            </a:extLst>
          </p:cNvPr>
          <p:cNvSpPr txBox="1"/>
          <p:nvPr/>
        </p:nvSpPr>
        <p:spPr>
          <a:xfrm>
            <a:off x="806879" y="1346200"/>
            <a:ext cx="951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대입 연산자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(=, +=, -=, *=, /=,%=, &amp;=, ^=, |=, &lt;&lt;=, &gt;&gt;=, &gt;&gt;&gt;=)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E8921D-7D51-44BC-A150-26E05B81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0" y="1722856"/>
            <a:ext cx="5760176" cy="44522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22B68E-3937-4903-A583-1F2A2E9E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031" y="1807865"/>
            <a:ext cx="3904384" cy="439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91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038996" y="2503779"/>
            <a:ext cx="4114007" cy="2243481"/>
            <a:chOff x="594610" y="1074055"/>
            <a:chExt cx="11306044" cy="5805924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75299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5"/>
              <a:ext cx="11002779" cy="5549027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삼항</a:t>
              </a:r>
              <a:r>
                <a: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연산자</a:t>
              </a:r>
              <a:endPara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자유형 21"/>
          <p:cNvSpPr/>
          <p:nvPr/>
        </p:nvSpPr>
        <p:spPr>
          <a:xfrm rot="19524396">
            <a:off x="3806509" y="2392957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자유형 25"/>
          <p:cNvSpPr/>
          <p:nvPr/>
        </p:nvSpPr>
        <p:spPr>
          <a:xfrm rot="2040631">
            <a:off x="7715845" y="2414438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668198" y="4546141"/>
            <a:ext cx="798198" cy="372933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533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9E623-B655-47CC-B674-FEEE424A522B}"/>
              </a:ext>
            </a:extLst>
          </p:cNvPr>
          <p:cNvSpPr txBox="1"/>
          <p:nvPr/>
        </p:nvSpPr>
        <p:spPr>
          <a:xfrm>
            <a:off x="806881" y="1346200"/>
            <a:ext cx="3162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삼항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연산자의 형식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DB036B-25CC-41C4-A4A5-CC15C07A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1" y="2352093"/>
            <a:ext cx="3762375" cy="504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DCF7CA-C086-48DA-8D07-C9091BCA61C8}"/>
              </a:ext>
            </a:extLst>
          </p:cNvPr>
          <p:cNvSpPr txBox="1"/>
          <p:nvPr/>
        </p:nvSpPr>
        <p:spPr>
          <a:xfrm>
            <a:off x="893617" y="1807865"/>
            <a:ext cx="3522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조건식이 </a:t>
            </a:r>
            <a:r>
              <a:rPr lang="en-US" altLang="ko-KR" sz="1600" dirty="0"/>
              <a:t>true</a:t>
            </a:r>
            <a:r>
              <a:rPr lang="ko-KR" altLang="en-US" sz="1600" dirty="0"/>
              <a:t>이면 </a:t>
            </a:r>
            <a:r>
              <a:rPr lang="en-US" altLang="ko-KR" sz="1600" dirty="0"/>
              <a:t>1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조건식이 </a:t>
            </a:r>
            <a:r>
              <a:rPr lang="en-US" altLang="ko-KR" sz="1600" dirty="0"/>
              <a:t>false</a:t>
            </a:r>
            <a:r>
              <a:rPr lang="ko-KR" altLang="en-US" sz="1600" dirty="0"/>
              <a:t>이면 </a:t>
            </a:r>
            <a:r>
              <a:rPr lang="en-US" altLang="ko-KR" sz="1600" dirty="0"/>
              <a:t>2</a:t>
            </a:r>
            <a:r>
              <a:rPr lang="ko-KR" altLang="en-US" sz="1600" dirty="0"/>
              <a:t>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27F95A-5C95-4A68-BA14-0936A474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52" y="3401146"/>
            <a:ext cx="622935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B827CF-E5D8-413F-81CF-744BC0BEB5D5}"/>
              </a:ext>
            </a:extLst>
          </p:cNvPr>
          <p:cNvSpPr txBox="1"/>
          <p:nvPr/>
        </p:nvSpPr>
        <p:spPr>
          <a:xfrm>
            <a:off x="893617" y="5198519"/>
            <a:ext cx="6400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한 줄에 간단하게 삽입하여 사용 할 때 효율적이다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26973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3336921" y="1062676"/>
            <a:ext cx="551815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조건문과 </a:t>
            </a:r>
            <a:r>
              <a:rPr kumimoji="0" lang="ko-KR" altLang="en-US" sz="40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반복문</a:t>
            </a:r>
            <a:endParaRPr kumimoji="0" lang="ko-KR" alt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038996" y="2503779"/>
            <a:ext cx="4114007" cy="2243481"/>
            <a:chOff x="594610" y="1074055"/>
            <a:chExt cx="11306044" cy="5805924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75299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5"/>
              <a:ext cx="11002779" cy="5549027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정보통신공학과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20171693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임희영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자유형 21"/>
          <p:cNvSpPr/>
          <p:nvPr/>
        </p:nvSpPr>
        <p:spPr>
          <a:xfrm rot="19524396">
            <a:off x="3806509" y="2392957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자유형 25"/>
          <p:cNvSpPr/>
          <p:nvPr/>
        </p:nvSpPr>
        <p:spPr>
          <a:xfrm rot="2040631">
            <a:off x="7715845" y="2414438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668198" y="4546141"/>
            <a:ext cx="798198" cy="372933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75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038996" y="2503779"/>
            <a:ext cx="4114007" cy="2243481"/>
            <a:chOff x="594610" y="1074055"/>
            <a:chExt cx="11306044" cy="5805924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75299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5"/>
              <a:ext cx="11002779" cy="5549027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연산자와 </a:t>
              </a:r>
              <a:r>
                <a:rPr kumimoji="0" lang="ko-KR" alt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연산식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자유형 21"/>
          <p:cNvSpPr/>
          <p:nvPr/>
        </p:nvSpPr>
        <p:spPr>
          <a:xfrm rot="19524396">
            <a:off x="3806509" y="2392957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자유형 25"/>
          <p:cNvSpPr/>
          <p:nvPr/>
        </p:nvSpPr>
        <p:spPr>
          <a:xfrm rot="2040631">
            <a:off x="7715845" y="2414438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668198" y="4546141"/>
            <a:ext cx="798198" cy="372933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218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i="1" kern="0" dirty="0">
                <a:solidFill>
                  <a:prstClr val="white"/>
                </a:solidFill>
              </a:rPr>
              <a:t>조건문과 </a:t>
            </a:r>
            <a:r>
              <a:rPr lang="ko-KR" altLang="en-US" sz="2400" i="1" kern="0" dirty="0" err="1">
                <a:solidFill>
                  <a:prstClr val="white"/>
                </a:solidFill>
              </a:rPr>
              <a:t>반복문</a:t>
            </a:r>
            <a:endParaRPr lang="ko-KR" altLang="en-US" sz="2400" kern="0" dirty="0">
              <a:solidFill>
                <a:prstClr val="white"/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2592949" y="2726409"/>
            <a:ext cx="2666805" cy="290331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26851 w 1740321"/>
              <a:gd name="connsiteY0" fmla="*/ 0 h 1935892"/>
              <a:gd name="connsiteX1" fmla="*/ 1723846 w 1740321"/>
              <a:gd name="connsiteY1" fmla="*/ 8238 h 1935892"/>
              <a:gd name="connsiteX2" fmla="*/ 1732084 w 1740321"/>
              <a:gd name="connsiteY2" fmla="*/ 1491049 h 1935892"/>
              <a:gd name="connsiteX3" fmla="*/ 1740321 w 1740321"/>
              <a:gd name="connsiteY3" fmla="*/ 1894703 h 1935892"/>
              <a:gd name="connsiteX4" fmla="*/ 949489 w 1740321"/>
              <a:gd name="connsiteY4" fmla="*/ 1935892 h 1935892"/>
              <a:gd name="connsiteX5" fmla="*/ 59803 w 1740321"/>
              <a:gd name="connsiteY5" fmla="*/ 1927655 h 1935892"/>
              <a:gd name="connsiteX6" fmla="*/ 0 w 1740321"/>
              <a:gd name="connsiteY6" fmla="*/ 914789 h 1935892"/>
              <a:gd name="connsiteX7" fmla="*/ 26851 w 1740321"/>
              <a:gd name="connsiteY7" fmla="*/ 0 h 1935892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24192 w 1740321"/>
              <a:gd name="connsiteY4" fmla="*/ 1809410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40321"/>
              <a:gd name="connsiteY0" fmla="*/ 0 h 1927655"/>
              <a:gd name="connsiteX1" fmla="*/ 1723846 w 1740321"/>
              <a:gd name="connsiteY1" fmla="*/ 8238 h 1927655"/>
              <a:gd name="connsiteX2" fmla="*/ 1732084 w 1740321"/>
              <a:gd name="connsiteY2" fmla="*/ 1491049 h 1927655"/>
              <a:gd name="connsiteX3" fmla="*/ 1740321 w 1740321"/>
              <a:gd name="connsiteY3" fmla="*/ 1894703 h 1927655"/>
              <a:gd name="connsiteX4" fmla="*/ 949489 w 1740321"/>
              <a:gd name="connsiteY4" fmla="*/ 1893732 h 1927655"/>
              <a:gd name="connsiteX5" fmla="*/ 59803 w 1740321"/>
              <a:gd name="connsiteY5" fmla="*/ 1927655 h 1927655"/>
              <a:gd name="connsiteX6" fmla="*/ 0 w 1740321"/>
              <a:gd name="connsiteY6" fmla="*/ 914789 h 1927655"/>
              <a:gd name="connsiteX7" fmla="*/ 26851 w 1740321"/>
              <a:gd name="connsiteY7" fmla="*/ 0 h 1927655"/>
              <a:gd name="connsiteX0" fmla="*/ 26851 w 1770622"/>
              <a:gd name="connsiteY0" fmla="*/ 0 h 1927655"/>
              <a:gd name="connsiteX1" fmla="*/ 1723846 w 1770622"/>
              <a:gd name="connsiteY1" fmla="*/ 8238 h 1927655"/>
              <a:gd name="connsiteX2" fmla="*/ 1732084 w 1770622"/>
              <a:gd name="connsiteY2" fmla="*/ 1491049 h 1927655"/>
              <a:gd name="connsiteX3" fmla="*/ 1740321 w 1770622"/>
              <a:gd name="connsiteY3" fmla="*/ 1894703 h 1927655"/>
              <a:gd name="connsiteX4" fmla="*/ 949489 w 1770622"/>
              <a:gd name="connsiteY4" fmla="*/ 1893732 h 1927655"/>
              <a:gd name="connsiteX5" fmla="*/ 59803 w 1770622"/>
              <a:gd name="connsiteY5" fmla="*/ 1927655 h 1927655"/>
              <a:gd name="connsiteX6" fmla="*/ 0 w 1770622"/>
              <a:gd name="connsiteY6" fmla="*/ 914789 h 1927655"/>
              <a:gd name="connsiteX7" fmla="*/ 26851 w 1770622"/>
              <a:gd name="connsiteY7" fmla="*/ 0 h 192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622" h="1927655">
                <a:moveTo>
                  <a:pt x="26851" y="0"/>
                </a:moveTo>
                <a:lnTo>
                  <a:pt x="1723846" y="8238"/>
                </a:lnTo>
                <a:cubicBezTo>
                  <a:pt x="1726592" y="502508"/>
                  <a:pt x="1822092" y="929322"/>
                  <a:pt x="1732084" y="1491049"/>
                </a:cubicBezTo>
                <a:lnTo>
                  <a:pt x="1740321" y="1894703"/>
                </a:lnTo>
                <a:cubicBezTo>
                  <a:pt x="1476710" y="1894379"/>
                  <a:pt x="1213100" y="1868759"/>
                  <a:pt x="949489" y="1893732"/>
                </a:cubicBezTo>
                <a:lnTo>
                  <a:pt x="59803" y="1927655"/>
                </a:lnTo>
                <a:lnTo>
                  <a:pt x="0" y="914789"/>
                </a:lnTo>
                <a:lnTo>
                  <a:pt x="26851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7432726" y="2692020"/>
            <a:ext cx="2514600" cy="2920407"/>
          </a:xfrm>
          <a:custGeom>
            <a:avLst/>
            <a:gdLst>
              <a:gd name="connsiteX0" fmla="*/ 0 w 2514600"/>
              <a:gd name="connsiteY0" fmla="*/ 50800 h 2819400"/>
              <a:gd name="connsiteX1" fmla="*/ 1765300 w 2514600"/>
              <a:gd name="connsiteY1" fmla="*/ 63500 h 2819400"/>
              <a:gd name="connsiteX2" fmla="*/ 2501900 w 2514600"/>
              <a:gd name="connsiteY2" fmla="*/ 50800 h 2819400"/>
              <a:gd name="connsiteX3" fmla="*/ 2514600 w 2514600"/>
              <a:gd name="connsiteY3" fmla="*/ 927100 h 2819400"/>
              <a:gd name="connsiteX4" fmla="*/ 2451100 w 2514600"/>
              <a:gd name="connsiteY4" fmla="*/ 2552700 h 2819400"/>
              <a:gd name="connsiteX5" fmla="*/ 2082800 w 2514600"/>
              <a:gd name="connsiteY5" fmla="*/ 2819400 h 2819400"/>
              <a:gd name="connsiteX6" fmla="*/ 215900 w 2514600"/>
              <a:gd name="connsiteY6" fmla="*/ 2819400 h 2819400"/>
              <a:gd name="connsiteX7" fmla="*/ 228600 w 2514600"/>
              <a:gd name="connsiteY7" fmla="*/ 2286000 h 2819400"/>
              <a:gd name="connsiteX8" fmla="*/ 76200 w 2514600"/>
              <a:gd name="connsiteY8" fmla="*/ 1498600 h 2819400"/>
              <a:gd name="connsiteX9" fmla="*/ 88900 w 2514600"/>
              <a:gd name="connsiteY9" fmla="*/ 571500 h 2819400"/>
              <a:gd name="connsiteX10" fmla="*/ 0 w 2514600"/>
              <a:gd name="connsiteY10" fmla="*/ 0 h 2819400"/>
              <a:gd name="connsiteX11" fmla="*/ 0 w 2514600"/>
              <a:gd name="connsiteY11" fmla="*/ 50800 h 2819400"/>
              <a:gd name="connsiteX0" fmla="*/ 0 w 2514600"/>
              <a:gd name="connsiteY0" fmla="*/ 0 h 2768600"/>
              <a:gd name="connsiteX1" fmla="*/ 1765300 w 2514600"/>
              <a:gd name="connsiteY1" fmla="*/ 12700 h 2768600"/>
              <a:gd name="connsiteX2" fmla="*/ 2501900 w 2514600"/>
              <a:gd name="connsiteY2" fmla="*/ 0 h 2768600"/>
              <a:gd name="connsiteX3" fmla="*/ 2514600 w 2514600"/>
              <a:gd name="connsiteY3" fmla="*/ 876300 h 2768600"/>
              <a:gd name="connsiteX4" fmla="*/ 2451100 w 2514600"/>
              <a:gd name="connsiteY4" fmla="*/ 2501900 h 2768600"/>
              <a:gd name="connsiteX5" fmla="*/ 2082800 w 2514600"/>
              <a:gd name="connsiteY5" fmla="*/ 2768600 h 2768600"/>
              <a:gd name="connsiteX6" fmla="*/ 215900 w 2514600"/>
              <a:gd name="connsiteY6" fmla="*/ 2768600 h 2768600"/>
              <a:gd name="connsiteX7" fmla="*/ 228600 w 2514600"/>
              <a:gd name="connsiteY7" fmla="*/ 2235200 h 2768600"/>
              <a:gd name="connsiteX8" fmla="*/ 76200 w 2514600"/>
              <a:gd name="connsiteY8" fmla="*/ 1447800 h 2768600"/>
              <a:gd name="connsiteX9" fmla="*/ 88900 w 2514600"/>
              <a:gd name="connsiteY9" fmla="*/ 520700 h 2768600"/>
              <a:gd name="connsiteX10" fmla="*/ 19050 w 2514600"/>
              <a:gd name="connsiteY10" fmla="*/ 44450 h 2768600"/>
              <a:gd name="connsiteX11" fmla="*/ 0 w 2514600"/>
              <a:gd name="connsiteY11" fmla="*/ 0 h 2768600"/>
              <a:gd name="connsiteX0" fmla="*/ 0 w 2514600"/>
              <a:gd name="connsiteY0" fmla="*/ 0 h 2768600"/>
              <a:gd name="connsiteX1" fmla="*/ 1765300 w 2514600"/>
              <a:gd name="connsiteY1" fmla="*/ 12700 h 2768600"/>
              <a:gd name="connsiteX2" fmla="*/ 2501900 w 2514600"/>
              <a:gd name="connsiteY2" fmla="*/ 0 h 2768600"/>
              <a:gd name="connsiteX3" fmla="*/ 2514600 w 2514600"/>
              <a:gd name="connsiteY3" fmla="*/ 876300 h 2768600"/>
              <a:gd name="connsiteX4" fmla="*/ 2451100 w 2514600"/>
              <a:gd name="connsiteY4" fmla="*/ 2501900 h 2768600"/>
              <a:gd name="connsiteX5" fmla="*/ 2082800 w 2514600"/>
              <a:gd name="connsiteY5" fmla="*/ 2768600 h 2768600"/>
              <a:gd name="connsiteX6" fmla="*/ 215900 w 2514600"/>
              <a:gd name="connsiteY6" fmla="*/ 2768600 h 2768600"/>
              <a:gd name="connsiteX7" fmla="*/ 88900 w 2514600"/>
              <a:gd name="connsiteY7" fmla="*/ 2298700 h 2768600"/>
              <a:gd name="connsiteX8" fmla="*/ 76200 w 2514600"/>
              <a:gd name="connsiteY8" fmla="*/ 1447800 h 2768600"/>
              <a:gd name="connsiteX9" fmla="*/ 88900 w 2514600"/>
              <a:gd name="connsiteY9" fmla="*/ 520700 h 2768600"/>
              <a:gd name="connsiteX10" fmla="*/ 19050 w 2514600"/>
              <a:gd name="connsiteY10" fmla="*/ 44450 h 2768600"/>
              <a:gd name="connsiteX11" fmla="*/ 0 w 2514600"/>
              <a:gd name="connsiteY11" fmla="*/ 0 h 2768600"/>
              <a:gd name="connsiteX0" fmla="*/ 0 w 2514600"/>
              <a:gd name="connsiteY0" fmla="*/ 0 h 2768600"/>
              <a:gd name="connsiteX1" fmla="*/ 1765300 w 2514600"/>
              <a:gd name="connsiteY1" fmla="*/ 12700 h 2768600"/>
              <a:gd name="connsiteX2" fmla="*/ 2501900 w 2514600"/>
              <a:gd name="connsiteY2" fmla="*/ 0 h 2768600"/>
              <a:gd name="connsiteX3" fmla="*/ 2514600 w 2514600"/>
              <a:gd name="connsiteY3" fmla="*/ 876300 h 2768600"/>
              <a:gd name="connsiteX4" fmla="*/ 2451100 w 2514600"/>
              <a:gd name="connsiteY4" fmla="*/ 2501900 h 2768600"/>
              <a:gd name="connsiteX5" fmla="*/ 2082800 w 2514600"/>
              <a:gd name="connsiteY5" fmla="*/ 2768600 h 2768600"/>
              <a:gd name="connsiteX6" fmla="*/ 88900 w 2514600"/>
              <a:gd name="connsiteY6" fmla="*/ 2768600 h 2768600"/>
              <a:gd name="connsiteX7" fmla="*/ 88900 w 2514600"/>
              <a:gd name="connsiteY7" fmla="*/ 2298700 h 2768600"/>
              <a:gd name="connsiteX8" fmla="*/ 76200 w 2514600"/>
              <a:gd name="connsiteY8" fmla="*/ 1447800 h 2768600"/>
              <a:gd name="connsiteX9" fmla="*/ 88900 w 2514600"/>
              <a:gd name="connsiteY9" fmla="*/ 520700 h 2768600"/>
              <a:gd name="connsiteX10" fmla="*/ 19050 w 2514600"/>
              <a:gd name="connsiteY10" fmla="*/ 44450 h 2768600"/>
              <a:gd name="connsiteX11" fmla="*/ 0 w 2514600"/>
              <a:gd name="connsiteY11" fmla="*/ 0 h 2768600"/>
              <a:gd name="connsiteX0" fmla="*/ 0 w 2514600"/>
              <a:gd name="connsiteY0" fmla="*/ 0 h 2773251"/>
              <a:gd name="connsiteX1" fmla="*/ 1765300 w 2514600"/>
              <a:gd name="connsiteY1" fmla="*/ 12700 h 2773251"/>
              <a:gd name="connsiteX2" fmla="*/ 2501900 w 2514600"/>
              <a:gd name="connsiteY2" fmla="*/ 0 h 2773251"/>
              <a:gd name="connsiteX3" fmla="*/ 2514600 w 2514600"/>
              <a:gd name="connsiteY3" fmla="*/ 876300 h 2773251"/>
              <a:gd name="connsiteX4" fmla="*/ 2482850 w 2514600"/>
              <a:gd name="connsiteY4" fmla="*/ 2773251 h 2773251"/>
              <a:gd name="connsiteX5" fmla="*/ 2082800 w 2514600"/>
              <a:gd name="connsiteY5" fmla="*/ 2768600 h 2773251"/>
              <a:gd name="connsiteX6" fmla="*/ 88900 w 2514600"/>
              <a:gd name="connsiteY6" fmla="*/ 2768600 h 2773251"/>
              <a:gd name="connsiteX7" fmla="*/ 88900 w 2514600"/>
              <a:gd name="connsiteY7" fmla="*/ 2298700 h 2773251"/>
              <a:gd name="connsiteX8" fmla="*/ 76200 w 2514600"/>
              <a:gd name="connsiteY8" fmla="*/ 1447800 h 2773251"/>
              <a:gd name="connsiteX9" fmla="*/ 88900 w 2514600"/>
              <a:gd name="connsiteY9" fmla="*/ 520700 h 2773251"/>
              <a:gd name="connsiteX10" fmla="*/ 19050 w 2514600"/>
              <a:gd name="connsiteY10" fmla="*/ 44450 h 2773251"/>
              <a:gd name="connsiteX11" fmla="*/ 0 w 2514600"/>
              <a:gd name="connsiteY11" fmla="*/ 0 h 277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4600" h="2773251">
                <a:moveTo>
                  <a:pt x="0" y="0"/>
                </a:moveTo>
                <a:lnTo>
                  <a:pt x="1765300" y="12700"/>
                </a:lnTo>
                <a:lnTo>
                  <a:pt x="2501900" y="0"/>
                </a:lnTo>
                <a:lnTo>
                  <a:pt x="2514600" y="876300"/>
                </a:lnTo>
                <a:lnTo>
                  <a:pt x="2482850" y="2773251"/>
                </a:lnTo>
                <a:lnTo>
                  <a:pt x="2082800" y="2768600"/>
                </a:lnTo>
                <a:lnTo>
                  <a:pt x="88900" y="2768600"/>
                </a:lnTo>
                <a:lnTo>
                  <a:pt x="88900" y="2298700"/>
                </a:lnTo>
                <a:lnTo>
                  <a:pt x="76200" y="1447800"/>
                </a:lnTo>
                <a:lnTo>
                  <a:pt x="88900" y="520700"/>
                </a:lnTo>
                <a:lnTo>
                  <a:pt x="19050" y="44450"/>
                </a:lnTo>
                <a:lnTo>
                  <a:pt x="0" y="0"/>
                </a:lnTo>
                <a:close/>
              </a:path>
            </a:pathLst>
          </a:custGeom>
          <a:pattFill prst="dk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354125" y="1808190"/>
            <a:ext cx="2666805" cy="3747289"/>
            <a:chOff x="2354125" y="1973290"/>
            <a:chExt cx="2666805" cy="3747289"/>
          </a:xfrm>
        </p:grpSpPr>
        <p:sp>
          <p:nvSpPr>
            <p:cNvPr id="61" name="자유형 60"/>
            <p:cNvSpPr/>
            <p:nvPr/>
          </p:nvSpPr>
          <p:spPr>
            <a:xfrm>
              <a:off x="2354125" y="2430725"/>
              <a:ext cx="2666805" cy="3289854"/>
            </a:xfrm>
            <a:custGeom>
              <a:avLst/>
              <a:gdLst>
                <a:gd name="connsiteX0" fmla="*/ 0 w 1713470"/>
                <a:gd name="connsiteY0" fmla="*/ 0 h 1935892"/>
                <a:gd name="connsiteX1" fmla="*/ 1696995 w 1713470"/>
                <a:gd name="connsiteY1" fmla="*/ 8238 h 1935892"/>
                <a:gd name="connsiteX2" fmla="*/ 1705233 w 1713470"/>
                <a:gd name="connsiteY2" fmla="*/ 1491049 h 1935892"/>
                <a:gd name="connsiteX3" fmla="*/ 1713470 w 1713470"/>
                <a:gd name="connsiteY3" fmla="*/ 1894703 h 1935892"/>
                <a:gd name="connsiteX4" fmla="*/ 922638 w 1713470"/>
                <a:gd name="connsiteY4" fmla="*/ 1935892 h 1935892"/>
                <a:gd name="connsiteX5" fmla="*/ 32952 w 1713470"/>
                <a:gd name="connsiteY5" fmla="*/ 1927655 h 1935892"/>
                <a:gd name="connsiteX6" fmla="*/ 65903 w 1713470"/>
                <a:gd name="connsiteY6" fmla="*/ 897925 h 1935892"/>
                <a:gd name="connsiteX7" fmla="*/ 0 w 1713470"/>
                <a:gd name="connsiteY7" fmla="*/ 0 h 1935892"/>
                <a:gd name="connsiteX0" fmla="*/ 26851 w 1740321"/>
                <a:gd name="connsiteY0" fmla="*/ 0 h 1935892"/>
                <a:gd name="connsiteX1" fmla="*/ 1723846 w 1740321"/>
                <a:gd name="connsiteY1" fmla="*/ 8238 h 1935892"/>
                <a:gd name="connsiteX2" fmla="*/ 1732084 w 1740321"/>
                <a:gd name="connsiteY2" fmla="*/ 1491049 h 1935892"/>
                <a:gd name="connsiteX3" fmla="*/ 1740321 w 1740321"/>
                <a:gd name="connsiteY3" fmla="*/ 1894703 h 1935892"/>
                <a:gd name="connsiteX4" fmla="*/ 949489 w 1740321"/>
                <a:gd name="connsiteY4" fmla="*/ 1935892 h 1935892"/>
                <a:gd name="connsiteX5" fmla="*/ 59803 w 1740321"/>
                <a:gd name="connsiteY5" fmla="*/ 1927655 h 1935892"/>
                <a:gd name="connsiteX6" fmla="*/ 0 w 1740321"/>
                <a:gd name="connsiteY6" fmla="*/ 914789 h 1935892"/>
                <a:gd name="connsiteX7" fmla="*/ 26851 w 1740321"/>
                <a:gd name="connsiteY7" fmla="*/ 0 h 1935892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24192 w 1740321"/>
                <a:gd name="connsiteY4" fmla="*/ 1809410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40321"/>
                <a:gd name="connsiteY0" fmla="*/ 0 h 1927655"/>
                <a:gd name="connsiteX1" fmla="*/ 1723846 w 1740321"/>
                <a:gd name="connsiteY1" fmla="*/ 8238 h 1927655"/>
                <a:gd name="connsiteX2" fmla="*/ 1732084 w 1740321"/>
                <a:gd name="connsiteY2" fmla="*/ 1491049 h 1927655"/>
                <a:gd name="connsiteX3" fmla="*/ 1740321 w 1740321"/>
                <a:gd name="connsiteY3" fmla="*/ 1894703 h 1927655"/>
                <a:gd name="connsiteX4" fmla="*/ 949489 w 1740321"/>
                <a:gd name="connsiteY4" fmla="*/ 1893732 h 1927655"/>
                <a:gd name="connsiteX5" fmla="*/ 59803 w 1740321"/>
                <a:gd name="connsiteY5" fmla="*/ 1927655 h 1927655"/>
                <a:gd name="connsiteX6" fmla="*/ 0 w 1740321"/>
                <a:gd name="connsiteY6" fmla="*/ 914789 h 1927655"/>
                <a:gd name="connsiteX7" fmla="*/ 26851 w 1740321"/>
                <a:gd name="connsiteY7" fmla="*/ 0 h 1927655"/>
                <a:gd name="connsiteX0" fmla="*/ 26851 w 1770622"/>
                <a:gd name="connsiteY0" fmla="*/ 0 h 1927655"/>
                <a:gd name="connsiteX1" fmla="*/ 1723846 w 1770622"/>
                <a:gd name="connsiteY1" fmla="*/ 8238 h 1927655"/>
                <a:gd name="connsiteX2" fmla="*/ 1732084 w 1770622"/>
                <a:gd name="connsiteY2" fmla="*/ 1491049 h 1927655"/>
                <a:gd name="connsiteX3" fmla="*/ 1740321 w 1770622"/>
                <a:gd name="connsiteY3" fmla="*/ 1894703 h 1927655"/>
                <a:gd name="connsiteX4" fmla="*/ 949489 w 1770622"/>
                <a:gd name="connsiteY4" fmla="*/ 1893732 h 1927655"/>
                <a:gd name="connsiteX5" fmla="*/ 59803 w 1770622"/>
                <a:gd name="connsiteY5" fmla="*/ 1927655 h 1927655"/>
                <a:gd name="connsiteX6" fmla="*/ 0 w 1770622"/>
                <a:gd name="connsiteY6" fmla="*/ 914789 h 1927655"/>
                <a:gd name="connsiteX7" fmla="*/ 26851 w 1770622"/>
                <a:gd name="connsiteY7" fmla="*/ 0 h 192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622" h="1927655">
                  <a:moveTo>
                    <a:pt x="26851" y="0"/>
                  </a:moveTo>
                  <a:lnTo>
                    <a:pt x="1723846" y="8238"/>
                  </a:lnTo>
                  <a:cubicBezTo>
                    <a:pt x="1726592" y="502508"/>
                    <a:pt x="1822092" y="929322"/>
                    <a:pt x="1732084" y="1491049"/>
                  </a:cubicBezTo>
                  <a:lnTo>
                    <a:pt x="1740321" y="1894703"/>
                  </a:lnTo>
                  <a:cubicBezTo>
                    <a:pt x="1476710" y="1894379"/>
                    <a:pt x="1213100" y="1868759"/>
                    <a:pt x="949489" y="1893732"/>
                  </a:cubicBezTo>
                  <a:lnTo>
                    <a:pt x="59803" y="1927655"/>
                  </a:lnTo>
                  <a:lnTo>
                    <a:pt x="0" y="914789"/>
                  </a:lnTo>
                  <a:lnTo>
                    <a:pt x="26851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 rot="16200000">
              <a:off x="3360719" y="2138801"/>
              <a:ext cx="653614" cy="322591"/>
            </a:xfrm>
            <a:custGeom>
              <a:avLst/>
              <a:gdLst>
                <a:gd name="connsiteX0" fmla="*/ 90616 w 1935892"/>
                <a:gd name="connsiteY0" fmla="*/ 57665 h 486032"/>
                <a:gd name="connsiteX1" fmla="*/ 0 w 1935892"/>
                <a:gd name="connsiteY1" fmla="*/ 140043 h 486032"/>
                <a:gd name="connsiteX2" fmla="*/ 74140 w 1935892"/>
                <a:gd name="connsiteY2" fmla="*/ 140043 h 486032"/>
                <a:gd name="connsiteX3" fmla="*/ 49427 w 1935892"/>
                <a:gd name="connsiteY3" fmla="*/ 205946 h 486032"/>
                <a:gd name="connsiteX4" fmla="*/ 131805 w 1935892"/>
                <a:gd name="connsiteY4" fmla="*/ 214183 h 486032"/>
                <a:gd name="connsiteX5" fmla="*/ 8238 w 1935892"/>
                <a:gd name="connsiteY5" fmla="*/ 247135 h 486032"/>
                <a:gd name="connsiteX6" fmla="*/ 123567 w 1935892"/>
                <a:gd name="connsiteY6" fmla="*/ 280086 h 486032"/>
                <a:gd name="connsiteX7" fmla="*/ 49427 w 1935892"/>
                <a:gd name="connsiteY7" fmla="*/ 313038 h 486032"/>
                <a:gd name="connsiteX8" fmla="*/ 148281 w 1935892"/>
                <a:gd name="connsiteY8" fmla="*/ 345989 h 486032"/>
                <a:gd name="connsiteX9" fmla="*/ 90616 w 1935892"/>
                <a:gd name="connsiteY9" fmla="*/ 370702 h 486032"/>
                <a:gd name="connsiteX10" fmla="*/ 57665 w 1935892"/>
                <a:gd name="connsiteY10" fmla="*/ 411892 h 486032"/>
                <a:gd name="connsiteX11" fmla="*/ 98854 w 1935892"/>
                <a:gd name="connsiteY11" fmla="*/ 428367 h 486032"/>
                <a:gd name="connsiteX12" fmla="*/ 57665 w 1935892"/>
                <a:gd name="connsiteY12" fmla="*/ 477794 h 486032"/>
                <a:gd name="connsiteX13" fmla="*/ 1878227 w 1935892"/>
                <a:gd name="connsiteY13" fmla="*/ 486032 h 486032"/>
                <a:gd name="connsiteX14" fmla="*/ 1787611 w 1935892"/>
                <a:gd name="connsiteY14" fmla="*/ 420129 h 486032"/>
                <a:gd name="connsiteX15" fmla="*/ 1853513 w 1935892"/>
                <a:gd name="connsiteY15" fmla="*/ 378940 h 486032"/>
                <a:gd name="connsiteX16" fmla="*/ 1828800 w 1935892"/>
                <a:gd name="connsiteY16" fmla="*/ 345989 h 486032"/>
                <a:gd name="connsiteX17" fmla="*/ 1919416 w 1935892"/>
                <a:gd name="connsiteY17" fmla="*/ 329513 h 486032"/>
                <a:gd name="connsiteX18" fmla="*/ 1861751 w 1935892"/>
                <a:gd name="connsiteY18" fmla="*/ 280086 h 486032"/>
                <a:gd name="connsiteX19" fmla="*/ 1935892 w 1935892"/>
                <a:gd name="connsiteY19" fmla="*/ 255373 h 486032"/>
                <a:gd name="connsiteX20" fmla="*/ 1837038 w 1935892"/>
                <a:gd name="connsiteY20" fmla="*/ 164756 h 486032"/>
                <a:gd name="connsiteX21" fmla="*/ 1869989 w 1935892"/>
                <a:gd name="connsiteY21" fmla="*/ 107092 h 486032"/>
                <a:gd name="connsiteX22" fmla="*/ 1762897 w 1935892"/>
                <a:gd name="connsiteY22" fmla="*/ 32951 h 486032"/>
                <a:gd name="connsiteX23" fmla="*/ 1804086 w 1935892"/>
                <a:gd name="connsiteY23" fmla="*/ 0 h 486032"/>
                <a:gd name="connsiteX24" fmla="*/ 90616 w 1935892"/>
                <a:gd name="connsiteY24" fmla="*/ 57665 h 48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892" h="486032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8000"/>
              </a:srgb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7193902" y="1964029"/>
            <a:ext cx="2514600" cy="3517770"/>
            <a:chOff x="8199911" y="2108330"/>
            <a:chExt cx="2514600" cy="3517770"/>
          </a:xfrm>
        </p:grpSpPr>
        <p:grpSp>
          <p:nvGrpSpPr>
            <p:cNvPr id="70" name="그룹 69"/>
            <p:cNvGrpSpPr/>
            <p:nvPr/>
          </p:nvGrpSpPr>
          <p:grpSpPr>
            <a:xfrm>
              <a:off x="8199911" y="2374562"/>
              <a:ext cx="2514600" cy="3251538"/>
              <a:chOff x="8320283" y="3625631"/>
              <a:chExt cx="2514600" cy="3087697"/>
            </a:xfrm>
          </p:grpSpPr>
          <p:sp>
            <p:nvSpPr>
              <p:cNvPr id="78" name="자유형 77"/>
              <p:cNvSpPr/>
              <p:nvPr/>
            </p:nvSpPr>
            <p:spPr>
              <a:xfrm>
                <a:off x="8320283" y="3625631"/>
                <a:ext cx="2514600" cy="3087697"/>
              </a:xfrm>
              <a:custGeom>
                <a:avLst/>
                <a:gdLst>
                  <a:gd name="connsiteX0" fmla="*/ 0 w 2514600"/>
                  <a:gd name="connsiteY0" fmla="*/ 50800 h 2819400"/>
                  <a:gd name="connsiteX1" fmla="*/ 1765300 w 2514600"/>
                  <a:gd name="connsiteY1" fmla="*/ 63500 h 2819400"/>
                  <a:gd name="connsiteX2" fmla="*/ 2501900 w 2514600"/>
                  <a:gd name="connsiteY2" fmla="*/ 50800 h 2819400"/>
                  <a:gd name="connsiteX3" fmla="*/ 2514600 w 2514600"/>
                  <a:gd name="connsiteY3" fmla="*/ 927100 h 2819400"/>
                  <a:gd name="connsiteX4" fmla="*/ 2451100 w 2514600"/>
                  <a:gd name="connsiteY4" fmla="*/ 2552700 h 2819400"/>
                  <a:gd name="connsiteX5" fmla="*/ 2082800 w 2514600"/>
                  <a:gd name="connsiteY5" fmla="*/ 2819400 h 2819400"/>
                  <a:gd name="connsiteX6" fmla="*/ 215900 w 2514600"/>
                  <a:gd name="connsiteY6" fmla="*/ 2819400 h 2819400"/>
                  <a:gd name="connsiteX7" fmla="*/ 228600 w 2514600"/>
                  <a:gd name="connsiteY7" fmla="*/ 2286000 h 2819400"/>
                  <a:gd name="connsiteX8" fmla="*/ 76200 w 2514600"/>
                  <a:gd name="connsiteY8" fmla="*/ 1498600 h 2819400"/>
                  <a:gd name="connsiteX9" fmla="*/ 88900 w 2514600"/>
                  <a:gd name="connsiteY9" fmla="*/ 571500 h 2819400"/>
                  <a:gd name="connsiteX10" fmla="*/ 0 w 2514600"/>
                  <a:gd name="connsiteY10" fmla="*/ 0 h 2819400"/>
                  <a:gd name="connsiteX11" fmla="*/ 0 w 2514600"/>
                  <a:gd name="connsiteY11" fmla="*/ 50800 h 2819400"/>
                  <a:gd name="connsiteX0" fmla="*/ 0 w 2514600"/>
                  <a:gd name="connsiteY0" fmla="*/ 0 h 2768600"/>
                  <a:gd name="connsiteX1" fmla="*/ 1765300 w 2514600"/>
                  <a:gd name="connsiteY1" fmla="*/ 12700 h 2768600"/>
                  <a:gd name="connsiteX2" fmla="*/ 2501900 w 2514600"/>
                  <a:gd name="connsiteY2" fmla="*/ 0 h 2768600"/>
                  <a:gd name="connsiteX3" fmla="*/ 2514600 w 2514600"/>
                  <a:gd name="connsiteY3" fmla="*/ 876300 h 2768600"/>
                  <a:gd name="connsiteX4" fmla="*/ 2451100 w 2514600"/>
                  <a:gd name="connsiteY4" fmla="*/ 2501900 h 2768600"/>
                  <a:gd name="connsiteX5" fmla="*/ 2082800 w 2514600"/>
                  <a:gd name="connsiteY5" fmla="*/ 2768600 h 2768600"/>
                  <a:gd name="connsiteX6" fmla="*/ 215900 w 2514600"/>
                  <a:gd name="connsiteY6" fmla="*/ 2768600 h 2768600"/>
                  <a:gd name="connsiteX7" fmla="*/ 228600 w 2514600"/>
                  <a:gd name="connsiteY7" fmla="*/ 2235200 h 2768600"/>
                  <a:gd name="connsiteX8" fmla="*/ 76200 w 2514600"/>
                  <a:gd name="connsiteY8" fmla="*/ 1447800 h 2768600"/>
                  <a:gd name="connsiteX9" fmla="*/ 88900 w 2514600"/>
                  <a:gd name="connsiteY9" fmla="*/ 520700 h 2768600"/>
                  <a:gd name="connsiteX10" fmla="*/ 19050 w 2514600"/>
                  <a:gd name="connsiteY10" fmla="*/ 44450 h 2768600"/>
                  <a:gd name="connsiteX11" fmla="*/ 0 w 2514600"/>
                  <a:gd name="connsiteY11" fmla="*/ 0 h 2768600"/>
                  <a:gd name="connsiteX0" fmla="*/ 0 w 2514600"/>
                  <a:gd name="connsiteY0" fmla="*/ 0 h 2768600"/>
                  <a:gd name="connsiteX1" fmla="*/ 1765300 w 2514600"/>
                  <a:gd name="connsiteY1" fmla="*/ 12700 h 2768600"/>
                  <a:gd name="connsiteX2" fmla="*/ 2501900 w 2514600"/>
                  <a:gd name="connsiteY2" fmla="*/ 0 h 2768600"/>
                  <a:gd name="connsiteX3" fmla="*/ 2514600 w 2514600"/>
                  <a:gd name="connsiteY3" fmla="*/ 876300 h 2768600"/>
                  <a:gd name="connsiteX4" fmla="*/ 2451100 w 2514600"/>
                  <a:gd name="connsiteY4" fmla="*/ 2501900 h 2768600"/>
                  <a:gd name="connsiteX5" fmla="*/ 2082800 w 2514600"/>
                  <a:gd name="connsiteY5" fmla="*/ 2768600 h 2768600"/>
                  <a:gd name="connsiteX6" fmla="*/ 215900 w 2514600"/>
                  <a:gd name="connsiteY6" fmla="*/ 2768600 h 2768600"/>
                  <a:gd name="connsiteX7" fmla="*/ 88900 w 2514600"/>
                  <a:gd name="connsiteY7" fmla="*/ 2298700 h 2768600"/>
                  <a:gd name="connsiteX8" fmla="*/ 76200 w 2514600"/>
                  <a:gd name="connsiteY8" fmla="*/ 1447800 h 2768600"/>
                  <a:gd name="connsiteX9" fmla="*/ 88900 w 2514600"/>
                  <a:gd name="connsiteY9" fmla="*/ 520700 h 2768600"/>
                  <a:gd name="connsiteX10" fmla="*/ 19050 w 2514600"/>
                  <a:gd name="connsiteY10" fmla="*/ 44450 h 2768600"/>
                  <a:gd name="connsiteX11" fmla="*/ 0 w 2514600"/>
                  <a:gd name="connsiteY11" fmla="*/ 0 h 2768600"/>
                  <a:gd name="connsiteX0" fmla="*/ 0 w 2514600"/>
                  <a:gd name="connsiteY0" fmla="*/ 0 h 2768600"/>
                  <a:gd name="connsiteX1" fmla="*/ 1765300 w 2514600"/>
                  <a:gd name="connsiteY1" fmla="*/ 12700 h 2768600"/>
                  <a:gd name="connsiteX2" fmla="*/ 2501900 w 2514600"/>
                  <a:gd name="connsiteY2" fmla="*/ 0 h 2768600"/>
                  <a:gd name="connsiteX3" fmla="*/ 2514600 w 2514600"/>
                  <a:gd name="connsiteY3" fmla="*/ 876300 h 2768600"/>
                  <a:gd name="connsiteX4" fmla="*/ 2451100 w 2514600"/>
                  <a:gd name="connsiteY4" fmla="*/ 2501900 h 2768600"/>
                  <a:gd name="connsiteX5" fmla="*/ 2082800 w 2514600"/>
                  <a:gd name="connsiteY5" fmla="*/ 2768600 h 2768600"/>
                  <a:gd name="connsiteX6" fmla="*/ 88900 w 2514600"/>
                  <a:gd name="connsiteY6" fmla="*/ 2768600 h 2768600"/>
                  <a:gd name="connsiteX7" fmla="*/ 88900 w 2514600"/>
                  <a:gd name="connsiteY7" fmla="*/ 2298700 h 2768600"/>
                  <a:gd name="connsiteX8" fmla="*/ 76200 w 2514600"/>
                  <a:gd name="connsiteY8" fmla="*/ 1447800 h 2768600"/>
                  <a:gd name="connsiteX9" fmla="*/ 88900 w 2514600"/>
                  <a:gd name="connsiteY9" fmla="*/ 520700 h 2768600"/>
                  <a:gd name="connsiteX10" fmla="*/ 19050 w 2514600"/>
                  <a:gd name="connsiteY10" fmla="*/ 44450 h 2768600"/>
                  <a:gd name="connsiteX11" fmla="*/ 0 w 2514600"/>
                  <a:gd name="connsiteY11" fmla="*/ 0 h 276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4600" h="2768600">
                    <a:moveTo>
                      <a:pt x="0" y="0"/>
                    </a:moveTo>
                    <a:lnTo>
                      <a:pt x="1765300" y="12700"/>
                    </a:lnTo>
                    <a:lnTo>
                      <a:pt x="2501900" y="0"/>
                    </a:lnTo>
                    <a:lnTo>
                      <a:pt x="2514600" y="876300"/>
                    </a:lnTo>
                    <a:lnTo>
                      <a:pt x="2451100" y="2501900"/>
                    </a:lnTo>
                    <a:lnTo>
                      <a:pt x="2082800" y="2768600"/>
                    </a:lnTo>
                    <a:lnTo>
                      <a:pt x="88900" y="2768600"/>
                    </a:lnTo>
                    <a:lnTo>
                      <a:pt x="88900" y="2298700"/>
                    </a:lnTo>
                    <a:lnTo>
                      <a:pt x="76200" y="1447800"/>
                    </a:lnTo>
                    <a:lnTo>
                      <a:pt x="88900" y="520700"/>
                    </a:lnTo>
                    <a:lnTo>
                      <a:pt x="19050" y="444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10379044" y="6385916"/>
                <a:ext cx="387350" cy="308910"/>
              </a:xfrm>
              <a:custGeom>
                <a:avLst/>
                <a:gdLst>
                  <a:gd name="connsiteX0" fmla="*/ 0 w 374650"/>
                  <a:gd name="connsiteY0" fmla="*/ 374650 h 374650"/>
                  <a:gd name="connsiteX1" fmla="*/ 374650 w 374650"/>
                  <a:gd name="connsiteY1" fmla="*/ 133350 h 374650"/>
                  <a:gd name="connsiteX2" fmla="*/ 0 w 374650"/>
                  <a:gd name="connsiteY2" fmla="*/ 0 h 374650"/>
                  <a:gd name="connsiteX3" fmla="*/ 0 w 374650"/>
                  <a:gd name="connsiteY3" fmla="*/ 374650 h 374650"/>
                  <a:gd name="connsiteX0" fmla="*/ 0 w 374650"/>
                  <a:gd name="connsiteY0" fmla="*/ 387350 h 387350"/>
                  <a:gd name="connsiteX1" fmla="*/ 374650 w 374650"/>
                  <a:gd name="connsiteY1" fmla="*/ 133350 h 387350"/>
                  <a:gd name="connsiteX2" fmla="*/ 0 w 374650"/>
                  <a:gd name="connsiteY2" fmla="*/ 0 h 387350"/>
                  <a:gd name="connsiteX3" fmla="*/ 0 w 374650"/>
                  <a:gd name="connsiteY3" fmla="*/ 387350 h 387350"/>
                  <a:gd name="connsiteX0" fmla="*/ 50800 w 425450"/>
                  <a:gd name="connsiteY0" fmla="*/ 260350 h 260350"/>
                  <a:gd name="connsiteX1" fmla="*/ 425450 w 425450"/>
                  <a:gd name="connsiteY1" fmla="*/ 6350 h 260350"/>
                  <a:gd name="connsiteX2" fmla="*/ 0 w 425450"/>
                  <a:gd name="connsiteY2" fmla="*/ 0 h 260350"/>
                  <a:gd name="connsiteX3" fmla="*/ 50800 w 425450"/>
                  <a:gd name="connsiteY3" fmla="*/ 260350 h 260350"/>
                  <a:gd name="connsiteX0" fmla="*/ 12700 w 387350"/>
                  <a:gd name="connsiteY0" fmla="*/ 266700 h 266700"/>
                  <a:gd name="connsiteX1" fmla="*/ 387350 w 387350"/>
                  <a:gd name="connsiteY1" fmla="*/ 12700 h 266700"/>
                  <a:gd name="connsiteX2" fmla="*/ 0 w 387350"/>
                  <a:gd name="connsiteY2" fmla="*/ 0 h 266700"/>
                  <a:gd name="connsiteX3" fmla="*/ 12700 w 387350"/>
                  <a:gd name="connsiteY3" fmla="*/ 266700 h 266700"/>
                  <a:gd name="connsiteX0" fmla="*/ 19050 w 387350"/>
                  <a:gd name="connsiteY0" fmla="*/ 308910 h 308910"/>
                  <a:gd name="connsiteX1" fmla="*/ 387350 w 387350"/>
                  <a:gd name="connsiteY1" fmla="*/ 12700 h 308910"/>
                  <a:gd name="connsiteX2" fmla="*/ 0 w 387350"/>
                  <a:gd name="connsiteY2" fmla="*/ 0 h 308910"/>
                  <a:gd name="connsiteX3" fmla="*/ 19050 w 387350"/>
                  <a:gd name="connsiteY3" fmla="*/ 308910 h 3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350" h="308910">
                    <a:moveTo>
                      <a:pt x="19050" y="308910"/>
                    </a:moveTo>
                    <a:lnTo>
                      <a:pt x="387350" y="12700"/>
                    </a:lnTo>
                    <a:lnTo>
                      <a:pt x="0" y="0"/>
                    </a:lnTo>
                    <a:lnTo>
                      <a:pt x="19050" y="30891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자유형 70"/>
            <p:cNvSpPr/>
            <p:nvPr/>
          </p:nvSpPr>
          <p:spPr>
            <a:xfrm rot="16200000">
              <a:off x="9130404" y="2273841"/>
              <a:ext cx="653614" cy="322591"/>
            </a:xfrm>
            <a:custGeom>
              <a:avLst/>
              <a:gdLst>
                <a:gd name="connsiteX0" fmla="*/ 90616 w 1935892"/>
                <a:gd name="connsiteY0" fmla="*/ 57665 h 486032"/>
                <a:gd name="connsiteX1" fmla="*/ 0 w 1935892"/>
                <a:gd name="connsiteY1" fmla="*/ 140043 h 486032"/>
                <a:gd name="connsiteX2" fmla="*/ 74140 w 1935892"/>
                <a:gd name="connsiteY2" fmla="*/ 140043 h 486032"/>
                <a:gd name="connsiteX3" fmla="*/ 49427 w 1935892"/>
                <a:gd name="connsiteY3" fmla="*/ 205946 h 486032"/>
                <a:gd name="connsiteX4" fmla="*/ 131805 w 1935892"/>
                <a:gd name="connsiteY4" fmla="*/ 214183 h 486032"/>
                <a:gd name="connsiteX5" fmla="*/ 8238 w 1935892"/>
                <a:gd name="connsiteY5" fmla="*/ 247135 h 486032"/>
                <a:gd name="connsiteX6" fmla="*/ 123567 w 1935892"/>
                <a:gd name="connsiteY6" fmla="*/ 280086 h 486032"/>
                <a:gd name="connsiteX7" fmla="*/ 49427 w 1935892"/>
                <a:gd name="connsiteY7" fmla="*/ 313038 h 486032"/>
                <a:gd name="connsiteX8" fmla="*/ 148281 w 1935892"/>
                <a:gd name="connsiteY8" fmla="*/ 345989 h 486032"/>
                <a:gd name="connsiteX9" fmla="*/ 90616 w 1935892"/>
                <a:gd name="connsiteY9" fmla="*/ 370702 h 486032"/>
                <a:gd name="connsiteX10" fmla="*/ 57665 w 1935892"/>
                <a:gd name="connsiteY10" fmla="*/ 411892 h 486032"/>
                <a:gd name="connsiteX11" fmla="*/ 98854 w 1935892"/>
                <a:gd name="connsiteY11" fmla="*/ 428367 h 486032"/>
                <a:gd name="connsiteX12" fmla="*/ 57665 w 1935892"/>
                <a:gd name="connsiteY12" fmla="*/ 477794 h 486032"/>
                <a:gd name="connsiteX13" fmla="*/ 1878227 w 1935892"/>
                <a:gd name="connsiteY13" fmla="*/ 486032 h 486032"/>
                <a:gd name="connsiteX14" fmla="*/ 1787611 w 1935892"/>
                <a:gd name="connsiteY14" fmla="*/ 420129 h 486032"/>
                <a:gd name="connsiteX15" fmla="*/ 1853513 w 1935892"/>
                <a:gd name="connsiteY15" fmla="*/ 378940 h 486032"/>
                <a:gd name="connsiteX16" fmla="*/ 1828800 w 1935892"/>
                <a:gd name="connsiteY16" fmla="*/ 345989 h 486032"/>
                <a:gd name="connsiteX17" fmla="*/ 1919416 w 1935892"/>
                <a:gd name="connsiteY17" fmla="*/ 329513 h 486032"/>
                <a:gd name="connsiteX18" fmla="*/ 1861751 w 1935892"/>
                <a:gd name="connsiteY18" fmla="*/ 280086 h 486032"/>
                <a:gd name="connsiteX19" fmla="*/ 1935892 w 1935892"/>
                <a:gd name="connsiteY19" fmla="*/ 255373 h 486032"/>
                <a:gd name="connsiteX20" fmla="*/ 1837038 w 1935892"/>
                <a:gd name="connsiteY20" fmla="*/ 164756 h 486032"/>
                <a:gd name="connsiteX21" fmla="*/ 1869989 w 1935892"/>
                <a:gd name="connsiteY21" fmla="*/ 107092 h 486032"/>
                <a:gd name="connsiteX22" fmla="*/ 1762897 w 1935892"/>
                <a:gd name="connsiteY22" fmla="*/ 32951 h 486032"/>
                <a:gd name="connsiteX23" fmla="*/ 1804086 w 1935892"/>
                <a:gd name="connsiteY23" fmla="*/ 0 h 486032"/>
                <a:gd name="connsiteX24" fmla="*/ 90616 w 1935892"/>
                <a:gd name="connsiteY24" fmla="*/ 57665 h 48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35892" h="486032">
                  <a:moveTo>
                    <a:pt x="90616" y="57665"/>
                  </a:moveTo>
                  <a:lnTo>
                    <a:pt x="0" y="140043"/>
                  </a:lnTo>
                  <a:lnTo>
                    <a:pt x="74140" y="140043"/>
                  </a:lnTo>
                  <a:lnTo>
                    <a:pt x="49427" y="205946"/>
                  </a:lnTo>
                  <a:lnTo>
                    <a:pt x="131805" y="214183"/>
                  </a:lnTo>
                  <a:lnTo>
                    <a:pt x="8238" y="247135"/>
                  </a:lnTo>
                  <a:lnTo>
                    <a:pt x="123567" y="280086"/>
                  </a:lnTo>
                  <a:lnTo>
                    <a:pt x="49427" y="313038"/>
                  </a:lnTo>
                  <a:lnTo>
                    <a:pt x="148281" y="345989"/>
                  </a:lnTo>
                  <a:lnTo>
                    <a:pt x="90616" y="370702"/>
                  </a:lnTo>
                  <a:lnTo>
                    <a:pt x="57665" y="411892"/>
                  </a:lnTo>
                  <a:lnTo>
                    <a:pt x="98854" y="428367"/>
                  </a:lnTo>
                  <a:lnTo>
                    <a:pt x="57665" y="477794"/>
                  </a:lnTo>
                  <a:lnTo>
                    <a:pt x="1878227" y="486032"/>
                  </a:lnTo>
                  <a:lnTo>
                    <a:pt x="1787611" y="420129"/>
                  </a:lnTo>
                  <a:lnTo>
                    <a:pt x="1853513" y="378940"/>
                  </a:lnTo>
                  <a:lnTo>
                    <a:pt x="1828800" y="345989"/>
                  </a:lnTo>
                  <a:lnTo>
                    <a:pt x="1919416" y="329513"/>
                  </a:lnTo>
                  <a:lnTo>
                    <a:pt x="1861751" y="280086"/>
                  </a:lnTo>
                  <a:lnTo>
                    <a:pt x="1935892" y="255373"/>
                  </a:lnTo>
                  <a:lnTo>
                    <a:pt x="1837038" y="164756"/>
                  </a:lnTo>
                  <a:lnTo>
                    <a:pt x="1869989" y="107092"/>
                  </a:lnTo>
                  <a:lnTo>
                    <a:pt x="1762897" y="32951"/>
                  </a:lnTo>
                  <a:lnTo>
                    <a:pt x="1804086" y="0"/>
                  </a:lnTo>
                  <a:lnTo>
                    <a:pt x="90616" y="57665"/>
                  </a:lnTo>
                  <a:close/>
                </a:path>
              </a:pathLst>
            </a:custGeom>
            <a:solidFill>
              <a:srgbClr val="EAC096">
                <a:alpha val="58000"/>
              </a:srgb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2946621" y="3593293"/>
            <a:ext cx="14818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solidFill>
                  <a:prstClr val="black">
                    <a:lumMod val="65000"/>
                    <a:lumOff val="35000"/>
                  </a:prstClr>
                </a:solidFill>
              </a:rPr>
              <a:t>조건문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29EE0B-D3F6-4917-BF9C-4A4F15B65D31}"/>
              </a:ext>
            </a:extLst>
          </p:cNvPr>
          <p:cNvSpPr/>
          <p:nvPr/>
        </p:nvSpPr>
        <p:spPr>
          <a:xfrm>
            <a:off x="7724078" y="3593293"/>
            <a:ext cx="14818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반복문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8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038996" y="2503779"/>
            <a:ext cx="4114007" cy="2243481"/>
            <a:chOff x="594610" y="1074055"/>
            <a:chExt cx="11306044" cy="5805924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75299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5"/>
              <a:ext cx="11002779" cy="5549027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조건문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자유형 21"/>
          <p:cNvSpPr/>
          <p:nvPr/>
        </p:nvSpPr>
        <p:spPr>
          <a:xfrm rot="19524396">
            <a:off x="3806509" y="2392957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자유형 25"/>
          <p:cNvSpPr/>
          <p:nvPr/>
        </p:nvSpPr>
        <p:spPr>
          <a:xfrm rot="2040631">
            <a:off x="7715845" y="2414438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668198" y="4546141"/>
            <a:ext cx="798198" cy="372933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582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조건문과 </a:t>
            </a:r>
            <a:r>
              <a:rPr kumimoji="0" lang="ko-KR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반복문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2C8C2-AC62-4DCD-87CD-B8C46FC21010}"/>
              </a:ext>
            </a:extLst>
          </p:cNvPr>
          <p:cNvSpPr txBox="1"/>
          <p:nvPr/>
        </p:nvSpPr>
        <p:spPr>
          <a:xfrm>
            <a:off x="806881" y="1346200"/>
            <a:ext cx="128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5D8A89-08EB-4629-A6B0-87DFA56D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52" y="1807865"/>
            <a:ext cx="7444088" cy="3481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AA036B-8C6D-458C-ABC0-EF29C341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81" y="2305071"/>
            <a:ext cx="2743200" cy="952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378241-141F-40B4-B827-64FB56B2C14B}"/>
              </a:ext>
            </a:extLst>
          </p:cNvPr>
          <p:cNvSpPr txBox="1"/>
          <p:nvPr/>
        </p:nvSpPr>
        <p:spPr>
          <a:xfrm>
            <a:off x="893617" y="1807865"/>
            <a:ext cx="2656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조건문이 </a:t>
            </a:r>
            <a:r>
              <a:rPr lang="en-US" altLang="ko-KR" sz="1600" dirty="0"/>
              <a:t>true</a:t>
            </a:r>
            <a:r>
              <a:rPr lang="ko-KR" altLang="en-US" sz="1600" dirty="0"/>
              <a:t>일 때 실행</a:t>
            </a:r>
          </a:p>
        </p:txBody>
      </p:sp>
    </p:spTree>
    <p:extLst>
      <p:ext uri="{BB962C8B-B14F-4D97-AF65-F5344CB8AC3E}">
        <p14:creationId xmlns:p14="http://schemas.microsoft.com/office/powerpoint/2010/main" val="2047082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조건문과 </a:t>
            </a:r>
            <a:r>
              <a:rPr kumimoji="0" lang="ko-KR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반복문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E31DD-B2CA-4E8D-BC7C-AAB03AFD39E5}"/>
              </a:ext>
            </a:extLst>
          </p:cNvPr>
          <p:cNvSpPr txBox="1"/>
          <p:nvPr/>
        </p:nvSpPr>
        <p:spPr>
          <a:xfrm>
            <a:off x="806881" y="1346200"/>
            <a:ext cx="224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 - else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460228-C7D1-4F98-BADC-EE24D838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1" y="2306956"/>
            <a:ext cx="3681992" cy="13954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BAF8C2-A457-477E-B35D-54ADEE924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655" y="1722664"/>
            <a:ext cx="5048250" cy="400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116FEE-6AB1-4652-9184-A44C0BDA78BA}"/>
              </a:ext>
            </a:extLst>
          </p:cNvPr>
          <p:cNvSpPr txBox="1"/>
          <p:nvPr/>
        </p:nvSpPr>
        <p:spPr>
          <a:xfrm>
            <a:off x="893617" y="1807865"/>
            <a:ext cx="359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조건문이 </a:t>
            </a:r>
            <a:r>
              <a:rPr lang="en-US" altLang="ko-KR" sz="1600" dirty="0"/>
              <a:t>false</a:t>
            </a:r>
            <a:r>
              <a:rPr lang="ko-KR" altLang="en-US" sz="1600" dirty="0"/>
              <a:t>일 경우 </a:t>
            </a:r>
            <a:r>
              <a:rPr lang="en-US" altLang="ko-KR" sz="1600" dirty="0"/>
              <a:t>else</a:t>
            </a:r>
            <a:r>
              <a:rPr lang="ko-KR" altLang="en-US" sz="1600" dirty="0"/>
              <a:t>문 실행</a:t>
            </a:r>
          </a:p>
        </p:txBody>
      </p:sp>
    </p:spTree>
    <p:extLst>
      <p:ext uri="{BB962C8B-B14F-4D97-AF65-F5344CB8AC3E}">
        <p14:creationId xmlns:p14="http://schemas.microsoft.com/office/powerpoint/2010/main" val="1980256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조건문과 </a:t>
            </a:r>
            <a:r>
              <a:rPr kumimoji="0" lang="ko-KR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반복문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3138-0985-4F00-A963-712E6DF02C76}"/>
              </a:ext>
            </a:extLst>
          </p:cNvPr>
          <p:cNvSpPr txBox="1"/>
          <p:nvPr/>
        </p:nvSpPr>
        <p:spPr>
          <a:xfrm>
            <a:off x="806881" y="1346200"/>
            <a:ext cx="305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 – else if – else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F1D1BB-6E58-49A2-BE95-632BC213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1" y="2306956"/>
            <a:ext cx="3219450" cy="2238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B866B9-1F46-498E-A0AA-290DB5CFF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71" y="1394051"/>
            <a:ext cx="4876800" cy="4657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034F3E-E811-4AFA-99AB-634BD17DDF4F}"/>
              </a:ext>
            </a:extLst>
          </p:cNvPr>
          <p:cNvSpPr txBox="1"/>
          <p:nvPr/>
        </p:nvSpPr>
        <p:spPr>
          <a:xfrm>
            <a:off x="893617" y="1807865"/>
            <a:ext cx="3969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if</a:t>
            </a:r>
            <a:r>
              <a:rPr lang="ko-KR" altLang="en-US" sz="1600" dirty="0"/>
              <a:t>문 부터 </a:t>
            </a:r>
            <a:r>
              <a:rPr lang="en-US" altLang="ko-KR" sz="1600" dirty="0"/>
              <a:t>else</a:t>
            </a:r>
            <a:r>
              <a:rPr lang="ko-KR" altLang="en-US" sz="1600" dirty="0"/>
              <a:t>문까지 순서대로 참</a:t>
            </a:r>
            <a:r>
              <a:rPr lang="en-US" altLang="ko-KR" sz="1600" dirty="0"/>
              <a:t>,</a:t>
            </a:r>
            <a:r>
              <a:rPr lang="ko-KR" altLang="en-US" sz="1600" dirty="0"/>
              <a:t>거짓을 확인</a:t>
            </a:r>
            <a:r>
              <a:rPr lang="en-US" altLang="ko-KR" sz="1600" dirty="0"/>
              <a:t>. </a:t>
            </a:r>
            <a:r>
              <a:rPr lang="ko-KR" altLang="en-US" sz="1600" dirty="0"/>
              <a:t>참이면 전체 </a:t>
            </a:r>
            <a:r>
              <a:rPr lang="en-US" altLang="ko-KR" sz="1600" dirty="0"/>
              <a:t>if</a:t>
            </a:r>
            <a:r>
              <a:rPr lang="ko-KR" altLang="en-US" sz="1600" dirty="0"/>
              <a:t>문을 벗어남</a:t>
            </a:r>
          </a:p>
        </p:txBody>
      </p:sp>
    </p:spTree>
    <p:extLst>
      <p:ext uri="{BB962C8B-B14F-4D97-AF65-F5344CB8AC3E}">
        <p14:creationId xmlns:p14="http://schemas.microsoft.com/office/powerpoint/2010/main" val="1109601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조건문과 </a:t>
            </a:r>
            <a:r>
              <a:rPr kumimoji="0" lang="ko-KR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반복문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3138-0985-4F00-A963-712E6DF02C76}"/>
              </a:ext>
            </a:extLst>
          </p:cNvPr>
          <p:cNvSpPr txBox="1"/>
          <p:nvPr/>
        </p:nvSpPr>
        <p:spPr>
          <a:xfrm>
            <a:off x="806881" y="1346200"/>
            <a:ext cx="186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44546A">
                    <a:lumMod val="60000"/>
                    <a:lumOff val="4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중첩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198753-BCC6-4739-A61B-04BC6D79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1" y="2306956"/>
            <a:ext cx="3133725" cy="2657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011AE2-6E11-47FD-8C04-7656F7EA3FA2}"/>
              </a:ext>
            </a:extLst>
          </p:cNvPr>
          <p:cNvSpPr txBox="1"/>
          <p:nvPr/>
        </p:nvSpPr>
        <p:spPr>
          <a:xfrm>
            <a:off x="893617" y="1807865"/>
            <a:ext cx="2774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if</a:t>
            </a:r>
            <a:r>
              <a:rPr lang="ko-KR" altLang="en-US" sz="1600" dirty="0"/>
              <a:t>문 내부에 </a:t>
            </a:r>
            <a:r>
              <a:rPr lang="en-US" altLang="ko-KR" sz="1600" dirty="0"/>
              <a:t>if</a:t>
            </a:r>
            <a:r>
              <a:rPr lang="ko-KR" altLang="en-US" sz="1600" dirty="0"/>
              <a:t>문을 작성</a:t>
            </a:r>
            <a:endParaRPr lang="en-US" altLang="ko-KR" sz="1600" dirty="0"/>
          </a:p>
          <a:p>
            <a:r>
              <a:rPr lang="en-US" altLang="ko-KR" sz="1600" dirty="0"/>
              <a:t> =&gt; </a:t>
            </a:r>
            <a:r>
              <a:rPr lang="ko-KR" altLang="en-US" sz="1600" dirty="0"/>
              <a:t>개수에는 제한 </a:t>
            </a:r>
            <a:r>
              <a:rPr lang="en-US" altLang="ko-KR" sz="1600" dirty="0"/>
              <a:t>x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BF192F-F9D8-43F1-AE4D-0B857558C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616" y="1136083"/>
            <a:ext cx="3451766" cy="517366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13236F0-8968-42F2-AAF6-03D0798B4582}"/>
              </a:ext>
            </a:extLst>
          </p:cNvPr>
          <p:cNvCxnSpPr>
            <a:cxnSpLocks/>
          </p:cNvCxnSpPr>
          <p:nvPr/>
        </p:nvCxnSpPr>
        <p:spPr>
          <a:xfrm flipH="1" flipV="1">
            <a:off x="7496382" y="1683327"/>
            <a:ext cx="982601" cy="6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A06051-B248-45A4-AF09-191BD52C4776}"/>
              </a:ext>
            </a:extLst>
          </p:cNvPr>
          <p:cNvSpPr txBox="1"/>
          <p:nvPr/>
        </p:nvSpPr>
        <p:spPr>
          <a:xfrm>
            <a:off x="7434696" y="2437585"/>
            <a:ext cx="4224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Math.random</a:t>
            </a:r>
            <a:r>
              <a:rPr lang="en-US" altLang="ko-KR" dirty="0"/>
              <a:t>() </a:t>
            </a:r>
            <a:r>
              <a:rPr lang="ko-KR" altLang="en-US" dirty="0" err="1"/>
              <a:t>메소드란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0.0 &lt;= 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  <a:r>
              <a:rPr lang="en-US" altLang="ko-KR" sz="1200" dirty="0"/>
              <a:t>&lt;1.0</a:t>
            </a:r>
            <a:r>
              <a:rPr lang="ko-KR" altLang="en-US" sz="1200" dirty="0"/>
              <a:t>에 속하는 </a:t>
            </a:r>
            <a:r>
              <a:rPr lang="en-US" altLang="ko-KR" sz="1200" dirty="0"/>
              <a:t>double</a:t>
            </a:r>
            <a:r>
              <a:rPr lang="ko-KR" altLang="en-US" sz="1200" dirty="0"/>
              <a:t>타입의 난수를 하나 리턴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/>
              <a:t>(int)0.0 &lt;= (int)(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()*10) &lt;(int_10.0) 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 0</a:t>
            </a:r>
            <a:r>
              <a:rPr lang="ko-KR" altLang="en-US" sz="1200" dirty="0">
                <a:sym typeface="Wingdings" panose="05000000000000000000" pitchFamily="2" charset="2"/>
              </a:rPr>
              <a:t>과 </a:t>
            </a:r>
            <a:r>
              <a:rPr lang="en-US" altLang="ko-KR" sz="1200" dirty="0">
                <a:sym typeface="Wingdings" panose="05000000000000000000" pitchFamily="2" charset="2"/>
              </a:rPr>
              <a:t>10</a:t>
            </a:r>
            <a:r>
              <a:rPr lang="ko-KR" altLang="en-US" sz="1200" dirty="0">
                <a:sym typeface="Wingdings" panose="05000000000000000000" pitchFamily="2" charset="2"/>
              </a:rPr>
              <a:t>사이의 정수를 무작위로 리턴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6448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조건문과 </a:t>
            </a:r>
            <a:r>
              <a:rPr kumimoji="0" lang="ko-KR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반복문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3138-0985-4F00-A963-712E6DF02C76}"/>
              </a:ext>
            </a:extLst>
          </p:cNvPr>
          <p:cNvSpPr txBox="1"/>
          <p:nvPr/>
        </p:nvSpPr>
        <p:spPr>
          <a:xfrm>
            <a:off x="806881" y="1346200"/>
            <a:ext cx="305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44546A">
                    <a:lumMod val="60000"/>
                    <a:lumOff val="4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s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witch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D18809-1F5B-436D-9C48-8DE98941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1" y="2306956"/>
            <a:ext cx="4000500" cy="2686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5579A4-FCC4-401C-8D62-AD1FFFFFDC84}"/>
              </a:ext>
            </a:extLst>
          </p:cNvPr>
          <p:cNvSpPr txBox="1"/>
          <p:nvPr/>
        </p:nvSpPr>
        <p:spPr>
          <a:xfrm>
            <a:off x="893617" y="1807865"/>
            <a:ext cx="467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변수가 어떤 값을 </a:t>
            </a:r>
            <a:r>
              <a:rPr lang="ko-KR" altLang="en-US" sz="1600" dirty="0" err="1"/>
              <a:t>갖느냐에</a:t>
            </a:r>
            <a:r>
              <a:rPr lang="ko-KR" altLang="en-US" sz="1600" dirty="0"/>
              <a:t> 따라 실행문이 선택</a:t>
            </a:r>
            <a:endParaRPr lang="en-US" altLang="ko-KR" sz="1600" dirty="0"/>
          </a:p>
          <a:p>
            <a:r>
              <a:rPr lang="en-US" altLang="ko-KR" sz="1600" dirty="0"/>
              <a:t>- char, string </a:t>
            </a:r>
            <a:r>
              <a:rPr lang="ko-KR" altLang="en-US" sz="1600" dirty="0"/>
              <a:t>타입 모두 변수로 가능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49E901-7E49-41DD-8EA9-8F4B0900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769" y="1449706"/>
            <a:ext cx="42576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3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038996" y="2503779"/>
            <a:ext cx="4114007" cy="2243481"/>
            <a:chOff x="594610" y="1074055"/>
            <a:chExt cx="11306044" cy="5805924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75299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5"/>
              <a:ext cx="11002779" cy="5549027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반복문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자유형 21"/>
          <p:cNvSpPr/>
          <p:nvPr/>
        </p:nvSpPr>
        <p:spPr>
          <a:xfrm rot="19524396">
            <a:off x="3806509" y="2392957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자유형 25"/>
          <p:cNvSpPr/>
          <p:nvPr/>
        </p:nvSpPr>
        <p:spPr>
          <a:xfrm rot="2040631">
            <a:off x="7715845" y="2414438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668198" y="4546141"/>
            <a:ext cx="798198" cy="372933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30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조건문과 </a:t>
            </a:r>
            <a:r>
              <a:rPr kumimoji="0" lang="ko-KR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반복문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4CCD1-AC42-4FC6-B82F-2C5C8FEF3D8C}"/>
              </a:ext>
            </a:extLst>
          </p:cNvPr>
          <p:cNvSpPr txBox="1"/>
          <p:nvPr/>
        </p:nvSpPr>
        <p:spPr>
          <a:xfrm>
            <a:off x="806881" y="1346200"/>
            <a:ext cx="1288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4DD2A4-5810-49CA-BED1-18D477D6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1" y="2306956"/>
            <a:ext cx="2590800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D9DBA1-1422-4BC3-95A9-FC886318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855" y="1664215"/>
            <a:ext cx="3591825" cy="34585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7DD805-DA54-4AF0-BBE7-E2596A683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051" y="1595932"/>
            <a:ext cx="3583793" cy="35416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603DF7-EA42-4EC0-8D81-6907BFBAC567}"/>
              </a:ext>
            </a:extLst>
          </p:cNvPr>
          <p:cNvSpPr txBox="1"/>
          <p:nvPr/>
        </p:nvSpPr>
        <p:spPr>
          <a:xfrm>
            <a:off x="893617" y="1807865"/>
            <a:ext cx="4675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초기화식과 증감식에 맞춰</a:t>
            </a:r>
            <a:endParaRPr lang="en-US" altLang="ko-KR" sz="1600" dirty="0"/>
          </a:p>
          <a:p>
            <a:r>
              <a:rPr lang="ko-KR" altLang="en-US" sz="1600" dirty="0"/>
              <a:t> 정해진 횟수만큼 반복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E2EE81-9D63-472E-92BD-93A0B5FC06DA}"/>
              </a:ext>
            </a:extLst>
          </p:cNvPr>
          <p:cNvCxnSpPr>
            <a:cxnSpLocks/>
          </p:cNvCxnSpPr>
          <p:nvPr/>
        </p:nvCxnSpPr>
        <p:spPr>
          <a:xfrm flipV="1">
            <a:off x="7762009" y="5122719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E299BB-B017-41BA-8A23-CD854D0734FA}"/>
              </a:ext>
            </a:extLst>
          </p:cNvPr>
          <p:cNvSpPr txBox="1"/>
          <p:nvPr/>
        </p:nvSpPr>
        <p:spPr>
          <a:xfrm>
            <a:off x="4520429" y="5528810"/>
            <a:ext cx="740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0.1</a:t>
            </a:r>
            <a:r>
              <a:rPr lang="ko-KR" altLang="en-US" sz="1400" dirty="0"/>
              <a:t>은 </a:t>
            </a:r>
            <a:r>
              <a:rPr lang="en-US" altLang="ko-KR" sz="1400" dirty="0"/>
              <a:t>float</a:t>
            </a:r>
            <a:r>
              <a:rPr lang="ko-KR" altLang="en-US" sz="1400" dirty="0"/>
              <a:t>타입으로 정확하게 표현할 수 없어 </a:t>
            </a:r>
            <a:r>
              <a:rPr lang="en-US" altLang="ko-KR" sz="1400" dirty="0"/>
              <a:t>x</a:t>
            </a:r>
            <a:r>
              <a:rPr lang="ko-KR" altLang="en-US" sz="1400" dirty="0"/>
              <a:t>에 더해지는 값이 </a:t>
            </a:r>
            <a:r>
              <a:rPr lang="en-US" altLang="ko-KR" sz="1400" dirty="0"/>
              <a:t>0.1</a:t>
            </a:r>
            <a:r>
              <a:rPr lang="ko-KR" altLang="en-US" sz="1400" dirty="0"/>
              <a:t>보다 약간 큼 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루프가 </a:t>
            </a:r>
            <a:r>
              <a:rPr lang="en-US" altLang="ko-KR" sz="1400" dirty="0"/>
              <a:t>9</a:t>
            </a:r>
            <a:r>
              <a:rPr lang="ko-KR" altLang="en-US" sz="1400" dirty="0"/>
              <a:t>번만 실행이 됨</a:t>
            </a:r>
          </a:p>
        </p:txBody>
      </p:sp>
    </p:spTree>
    <p:extLst>
      <p:ext uri="{BB962C8B-B14F-4D97-AF65-F5344CB8AC3E}">
        <p14:creationId xmlns:p14="http://schemas.microsoft.com/office/powerpoint/2010/main" val="377958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조건문과 </a:t>
            </a:r>
            <a:r>
              <a:rPr kumimoji="0" lang="ko-KR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반복문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B4A01-F8C7-49C3-A3D1-1B188546F254}"/>
              </a:ext>
            </a:extLst>
          </p:cNvPr>
          <p:cNvSpPr txBox="1"/>
          <p:nvPr/>
        </p:nvSpPr>
        <p:spPr>
          <a:xfrm>
            <a:off x="806881" y="1346200"/>
            <a:ext cx="158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while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EE78A2-E70A-4410-9898-572F222E8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1" y="2306956"/>
            <a:ext cx="3495675" cy="923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BE4418-B591-48D4-AE20-009A43880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27" y="1346200"/>
            <a:ext cx="3990975" cy="464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926DFA-808E-40FF-927A-659D62B4543B}"/>
              </a:ext>
            </a:extLst>
          </p:cNvPr>
          <p:cNvSpPr txBox="1"/>
          <p:nvPr/>
        </p:nvSpPr>
        <p:spPr>
          <a:xfrm>
            <a:off x="893617" y="1807865"/>
            <a:ext cx="4675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조건식이 </a:t>
            </a:r>
            <a:r>
              <a:rPr lang="en-US" altLang="ko-KR" sz="1600" dirty="0"/>
              <a:t>true</a:t>
            </a:r>
            <a:r>
              <a:rPr lang="ko-KR" altLang="en-US" sz="1600" dirty="0"/>
              <a:t>일 경우 계속해서 반복</a:t>
            </a:r>
          </a:p>
        </p:txBody>
      </p:sp>
    </p:spTree>
    <p:extLst>
      <p:ext uri="{BB962C8B-B14F-4D97-AF65-F5344CB8AC3E}">
        <p14:creationId xmlns:p14="http://schemas.microsoft.com/office/powerpoint/2010/main" val="175834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E3BA1-E5DB-46D0-AB2A-BCA4B8F6FB05}"/>
              </a:ext>
            </a:extLst>
          </p:cNvPr>
          <p:cNvSpPr txBox="1"/>
          <p:nvPr/>
        </p:nvSpPr>
        <p:spPr>
          <a:xfrm>
            <a:off x="806881" y="1346200"/>
            <a:ext cx="2476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연산자란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8FB60-76AB-4C7A-AB62-37C633E5F0A7}"/>
              </a:ext>
            </a:extLst>
          </p:cNvPr>
          <p:cNvSpPr txBox="1"/>
          <p:nvPr/>
        </p:nvSpPr>
        <p:spPr>
          <a:xfrm>
            <a:off x="893617" y="1807865"/>
            <a:ext cx="566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연산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처리해서 결과를 산출하는 것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연산자 </a:t>
            </a:r>
            <a:r>
              <a:rPr lang="en-US" altLang="ko-KR" sz="1600" dirty="0"/>
              <a:t>: </a:t>
            </a:r>
            <a:r>
              <a:rPr lang="ko-KR" altLang="en-US" sz="1600" dirty="0"/>
              <a:t>연산에서 사용되는 표시나 기호</a:t>
            </a:r>
            <a:r>
              <a:rPr lang="en-US" altLang="ko-KR" sz="1600" dirty="0"/>
              <a:t>(+, -, *, ==)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피연산자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연산되는</a:t>
            </a:r>
            <a:r>
              <a:rPr lang="ko-KR" altLang="en-US" sz="1600" dirty="0"/>
              <a:t> 데이터</a:t>
            </a:r>
            <a:r>
              <a:rPr lang="en-US" altLang="ko-KR" sz="1600" dirty="0"/>
              <a:t>(x, y, z)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E89C05-92E9-4501-9FA5-92208929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7" y="3328350"/>
            <a:ext cx="4145974" cy="11827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F5D17A-3668-4DF8-B29D-45E3821DD799}"/>
              </a:ext>
            </a:extLst>
          </p:cNvPr>
          <p:cNvSpPr txBox="1"/>
          <p:nvPr/>
        </p:nvSpPr>
        <p:spPr>
          <a:xfrm>
            <a:off x="893616" y="2974769"/>
            <a:ext cx="226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피연산자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268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조건문과 </a:t>
            </a:r>
            <a:r>
              <a:rPr kumimoji="0" lang="ko-KR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반복문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88527-1743-493A-A902-063FCBC5337A}"/>
              </a:ext>
            </a:extLst>
          </p:cNvPr>
          <p:cNvSpPr txBox="1"/>
          <p:nvPr/>
        </p:nvSpPr>
        <p:spPr>
          <a:xfrm>
            <a:off x="806881" y="1346200"/>
            <a:ext cx="345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키보드로부터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3CBFA-74C6-4F48-B6F5-B16BB5000FDE}"/>
              </a:ext>
            </a:extLst>
          </p:cNvPr>
          <p:cNvSpPr txBox="1"/>
          <p:nvPr/>
        </p:nvSpPr>
        <p:spPr>
          <a:xfrm>
            <a:off x="893617" y="1807865"/>
            <a:ext cx="6941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System.in.read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키보드로 부터 하나의 키 코드를 읽는다</a:t>
            </a:r>
            <a:r>
              <a:rPr lang="en-US" altLang="ko-KR" sz="1600" dirty="0"/>
              <a:t>. -&gt; </a:t>
            </a:r>
            <a:r>
              <a:rPr lang="ko-KR" altLang="en-US" sz="1600" dirty="0"/>
              <a:t>문자열 입력 </a:t>
            </a:r>
            <a:r>
              <a:rPr lang="en-US" altLang="ko-KR" sz="1600" dirty="0"/>
              <a:t>x</a:t>
            </a:r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EA6ACE-5B6E-4158-B77D-BE145F65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7" y="2351314"/>
            <a:ext cx="8315325" cy="1371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FE281D9-B8D5-4DA9-A59A-F2B52AD2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17" y="4488543"/>
            <a:ext cx="7848600" cy="1295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686E0F-C85F-4FEC-9C16-C6E054ACF8AA}"/>
              </a:ext>
            </a:extLst>
          </p:cNvPr>
          <p:cNvSpPr txBox="1"/>
          <p:nvPr/>
        </p:nvSpPr>
        <p:spPr>
          <a:xfrm>
            <a:off x="893616" y="3681588"/>
            <a:ext cx="5715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Scanner </a:t>
            </a:r>
            <a:r>
              <a:rPr lang="ko-KR" altLang="en-US" sz="1600" dirty="0"/>
              <a:t>객체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java.util.Scanner</a:t>
            </a:r>
            <a:r>
              <a:rPr lang="en-US" altLang="ko-KR" sz="1600" dirty="0"/>
              <a:t>;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err="1"/>
              <a:t>nextLine</a:t>
            </a:r>
            <a:r>
              <a:rPr lang="en-US" altLang="ko-KR" sz="1600" dirty="0"/>
              <a:t>()</a:t>
            </a:r>
            <a:r>
              <a:rPr lang="ko-KR" altLang="en-US" sz="1600" dirty="0"/>
              <a:t>메소드를 호출하여 문자열을 읽을 수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5780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조건문과 </a:t>
            </a:r>
            <a:r>
              <a:rPr kumimoji="0" lang="ko-KR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반복문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88527-1743-493A-A902-063FCBC5337A}"/>
              </a:ext>
            </a:extLst>
          </p:cNvPr>
          <p:cNvSpPr txBox="1"/>
          <p:nvPr/>
        </p:nvSpPr>
        <p:spPr>
          <a:xfrm>
            <a:off x="806881" y="1346200"/>
            <a:ext cx="190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do-while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17F2F2-C51C-4DD5-BE43-5CF43617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1" y="2595475"/>
            <a:ext cx="2190750" cy="885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B26CDA-0880-48C4-9A90-ECF0D4D13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07" y="1408339"/>
            <a:ext cx="6153150" cy="4629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83CBFA-74C6-4F48-B6F5-B16BB5000FDE}"/>
              </a:ext>
            </a:extLst>
          </p:cNvPr>
          <p:cNvSpPr txBox="1"/>
          <p:nvPr/>
        </p:nvSpPr>
        <p:spPr>
          <a:xfrm>
            <a:off x="893617" y="1807865"/>
            <a:ext cx="4675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조건식에 따라 계속 반복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실행문을 우선 실행하고 실행 결과에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따라 결정</a:t>
            </a:r>
          </a:p>
        </p:txBody>
      </p:sp>
    </p:spTree>
    <p:extLst>
      <p:ext uri="{BB962C8B-B14F-4D97-AF65-F5344CB8AC3E}">
        <p14:creationId xmlns:p14="http://schemas.microsoft.com/office/powerpoint/2010/main" val="4105396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조건문과 </a:t>
            </a:r>
            <a:r>
              <a:rPr kumimoji="0" lang="ko-KR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반복문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54B98-AB34-48C4-8FA8-2A42CDC0CD65}"/>
              </a:ext>
            </a:extLst>
          </p:cNvPr>
          <p:cNvSpPr txBox="1"/>
          <p:nvPr/>
        </p:nvSpPr>
        <p:spPr>
          <a:xfrm>
            <a:off x="806881" y="1346200"/>
            <a:ext cx="155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break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7B0CBA-6532-4338-8D69-330B9E37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78" y="1189264"/>
            <a:ext cx="5305425" cy="5067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DFC8C0-60CC-4434-89DB-826476BAF773}"/>
              </a:ext>
            </a:extLst>
          </p:cNvPr>
          <p:cNvSpPr txBox="1"/>
          <p:nvPr/>
        </p:nvSpPr>
        <p:spPr>
          <a:xfrm>
            <a:off x="893617" y="1807865"/>
            <a:ext cx="4675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/>
              <a:t>반복문</a:t>
            </a:r>
            <a:r>
              <a:rPr lang="ko-KR" altLang="en-US" sz="1600" dirty="0"/>
              <a:t> 내부에서만 사용 가능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반복문</a:t>
            </a:r>
            <a:r>
              <a:rPr lang="ko-KR" altLang="en-US" sz="1600" dirty="0"/>
              <a:t> 밖으로 빠져나가기 위해 사용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바깥쪽 반복문까지 </a:t>
            </a:r>
            <a:r>
              <a:rPr lang="ko-KR" altLang="en-US" sz="1600" dirty="0" err="1"/>
              <a:t>종료시키려면</a:t>
            </a:r>
            <a:r>
              <a:rPr lang="ko-KR" altLang="en-US" sz="1600" dirty="0"/>
              <a:t> 바깥쪽</a:t>
            </a:r>
            <a:endParaRPr lang="en-US" altLang="ko-KR" sz="1600" dirty="0"/>
          </a:p>
          <a:p>
            <a:r>
              <a:rPr lang="ko-KR" altLang="en-US" sz="1600" dirty="0"/>
              <a:t>    반복문에 이름을 </a:t>
            </a:r>
            <a:r>
              <a:rPr lang="ko-KR" altLang="en-US" sz="1600" dirty="0" err="1"/>
              <a:t>붙히고</a:t>
            </a:r>
            <a:r>
              <a:rPr lang="ko-KR" altLang="en-US" sz="1600" dirty="0"/>
              <a:t> </a:t>
            </a:r>
            <a:r>
              <a:rPr lang="en-US" altLang="ko-KR" sz="1600" dirty="0"/>
              <a:t>break</a:t>
            </a:r>
            <a:r>
              <a:rPr lang="ko-KR" altLang="en-US" sz="1600" dirty="0"/>
              <a:t>이름을 사용</a:t>
            </a:r>
          </a:p>
        </p:txBody>
      </p:sp>
    </p:spTree>
    <p:extLst>
      <p:ext uri="{BB962C8B-B14F-4D97-AF65-F5344CB8AC3E}">
        <p14:creationId xmlns:p14="http://schemas.microsoft.com/office/powerpoint/2010/main" val="2561912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조건문과 </a:t>
            </a:r>
            <a:r>
              <a:rPr kumimoji="0" lang="ko-KR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반복문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A15C9-7AEC-4D90-9C23-75DFA83890E4}"/>
              </a:ext>
            </a:extLst>
          </p:cNvPr>
          <p:cNvSpPr txBox="1"/>
          <p:nvPr/>
        </p:nvSpPr>
        <p:spPr>
          <a:xfrm>
            <a:off x="806881" y="1346200"/>
            <a:ext cx="190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continue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B3A73D-C695-4EB6-98C6-855CA957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12" y="1577032"/>
            <a:ext cx="4600575" cy="3790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64B7D0-7642-403F-8005-EA1750410257}"/>
              </a:ext>
            </a:extLst>
          </p:cNvPr>
          <p:cNvSpPr txBox="1"/>
          <p:nvPr/>
        </p:nvSpPr>
        <p:spPr>
          <a:xfrm>
            <a:off x="904008" y="1807865"/>
            <a:ext cx="4831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내부에서만 사용가능</a:t>
            </a:r>
            <a:endParaRPr lang="en-US" altLang="ko-KR" sz="1600" dirty="0"/>
          </a:p>
          <a:p>
            <a:r>
              <a:rPr lang="en-US" altLang="ko-KR" sz="1600" dirty="0"/>
              <a:t>- continue</a:t>
            </a:r>
            <a:r>
              <a:rPr lang="ko-KR" altLang="en-US" sz="1600" dirty="0"/>
              <a:t>문에 걸리면 현재 진행 중인 반복문의</a:t>
            </a:r>
            <a:endParaRPr lang="en-US" altLang="ko-KR" sz="1600" dirty="0"/>
          </a:p>
          <a:p>
            <a:r>
              <a:rPr lang="ko-KR" altLang="en-US" sz="1600" dirty="0"/>
              <a:t>  실행문을 실행하지 않고 다음 반복으로 </a:t>
            </a:r>
            <a:r>
              <a:rPr lang="ko-KR" altLang="en-US" sz="1600" dirty="0" err="1"/>
              <a:t>넘어감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8491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038996" y="2503779"/>
            <a:ext cx="4114007" cy="2243481"/>
            <a:chOff x="594610" y="1074055"/>
            <a:chExt cx="11306044" cy="5805924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75299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5"/>
              <a:ext cx="11002779" cy="5549027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감사합니다</a:t>
              </a:r>
              <a:r>
                <a:rPr kumimoji="0" lang="en-US" altLang="ko-KR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.!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자유형 21"/>
          <p:cNvSpPr/>
          <p:nvPr/>
        </p:nvSpPr>
        <p:spPr>
          <a:xfrm rot="19524396">
            <a:off x="3806509" y="2392957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자유형 25"/>
          <p:cNvSpPr/>
          <p:nvPr/>
        </p:nvSpPr>
        <p:spPr>
          <a:xfrm rot="2040631">
            <a:off x="7715845" y="2414438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668198" y="4546141"/>
            <a:ext cx="798198" cy="372933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36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i="1" kern="0" dirty="0">
                <a:solidFill>
                  <a:prstClr val="white"/>
                </a:solidFill>
              </a:rPr>
              <a:t>연산자</a:t>
            </a:r>
            <a:endParaRPr lang="ko-KR" altLang="en-US" sz="2400" kern="0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96F947-D43F-4ECD-BAE4-01EB00D10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6" y="1073395"/>
            <a:ext cx="11002779" cy="51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4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038996" y="2503779"/>
            <a:ext cx="4114007" cy="2243481"/>
            <a:chOff x="594610" y="1074055"/>
            <a:chExt cx="11306044" cy="5805924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75299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5"/>
              <a:ext cx="11002779" cy="5549027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연산의 방향과</a:t>
              </a:r>
              <a:endPara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F0502020204030204"/>
                  <a:ea typeface="맑은 고딕" panose="020B0503020000020004" pitchFamily="50" charset="-127"/>
                </a:rPr>
                <a:t>우선 순위</a:t>
              </a:r>
              <a:endPara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자유형 21"/>
          <p:cNvSpPr/>
          <p:nvPr/>
        </p:nvSpPr>
        <p:spPr>
          <a:xfrm rot="19524396">
            <a:off x="3806509" y="2392957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자유형 25"/>
          <p:cNvSpPr/>
          <p:nvPr/>
        </p:nvSpPr>
        <p:spPr>
          <a:xfrm rot="2040631">
            <a:off x="7715845" y="2414438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668198" y="4546141"/>
            <a:ext cx="798198" cy="372933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17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9DFC4-0089-4BC4-B850-512BF422B153}"/>
              </a:ext>
            </a:extLst>
          </p:cNvPr>
          <p:cNvSpPr txBox="1"/>
          <p:nvPr/>
        </p:nvSpPr>
        <p:spPr>
          <a:xfrm>
            <a:off x="806881" y="1346200"/>
            <a:ext cx="3162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연산의 우선순위 정리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128C7-B2D3-404D-955F-2B511664B15A}"/>
              </a:ext>
            </a:extLst>
          </p:cNvPr>
          <p:cNvSpPr txBox="1"/>
          <p:nvPr/>
        </p:nvSpPr>
        <p:spPr>
          <a:xfrm>
            <a:off x="893617" y="1807865"/>
            <a:ext cx="705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 err="1"/>
              <a:t>단항</a:t>
            </a:r>
            <a:r>
              <a:rPr lang="en-US" altLang="ko-KR" sz="1600" dirty="0"/>
              <a:t>, </a:t>
            </a:r>
            <a:r>
              <a:rPr lang="ko-KR" altLang="en-US" sz="1600" dirty="0"/>
              <a:t>이항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삼항</a:t>
            </a:r>
            <a:r>
              <a:rPr lang="en-US" altLang="ko-KR" sz="1600" dirty="0"/>
              <a:t> </a:t>
            </a:r>
            <a:r>
              <a:rPr lang="ko-KR" altLang="en-US" sz="1600" dirty="0"/>
              <a:t>연산자 순으로 우선 순위를 가진다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산술</a:t>
            </a:r>
            <a:r>
              <a:rPr lang="en-US" altLang="ko-KR" sz="1600" dirty="0"/>
              <a:t>, </a:t>
            </a:r>
            <a:r>
              <a:rPr lang="ko-KR" altLang="en-US" sz="1600" dirty="0"/>
              <a:t>비교</a:t>
            </a:r>
            <a:r>
              <a:rPr lang="en-US" altLang="ko-KR" sz="1600" dirty="0"/>
              <a:t>, </a:t>
            </a:r>
            <a:r>
              <a:rPr lang="ko-KR" altLang="en-US" sz="1600" dirty="0"/>
              <a:t>논리</a:t>
            </a:r>
            <a:r>
              <a:rPr lang="en-US" altLang="ko-KR" sz="1600" dirty="0"/>
              <a:t>, </a:t>
            </a:r>
            <a:r>
              <a:rPr lang="ko-KR" altLang="en-US" sz="1600" dirty="0"/>
              <a:t>대입</a:t>
            </a:r>
            <a:r>
              <a:rPr lang="en-US" altLang="ko-KR" sz="1600" dirty="0"/>
              <a:t>, </a:t>
            </a:r>
            <a:r>
              <a:rPr lang="ko-KR" altLang="en-US" sz="1600" dirty="0"/>
              <a:t>연산자 순으로 우선 순위를 가진다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 err="1"/>
              <a:t>단항과</a:t>
            </a:r>
            <a:r>
              <a:rPr lang="ko-KR" altLang="en-US" sz="1600" dirty="0"/>
              <a:t> 대입 연산자를 제외한 모든 연산의 방향은 왼쪽에서 오른쪽이다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복잡한 연산식에는 괄호</a:t>
            </a:r>
            <a:r>
              <a:rPr lang="en-US" altLang="ko-KR" sz="1600" dirty="0"/>
              <a:t>()</a:t>
            </a:r>
            <a:r>
              <a:rPr lang="ko-KR" altLang="en-US" sz="1600" dirty="0"/>
              <a:t>를 사용해서 우선 순위를 정해준다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5F26E-8939-4E38-87D8-689F68A8B31C}"/>
              </a:ext>
            </a:extLst>
          </p:cNvPr>
          <p:cNvSpPr txBox="1"/>
          <p:nvPr/>
        </p:nvSpPr>
        <p:spPr>
          <a:xfrm>
            <a:off x="1818407" y="4105207"/>
            <a:ext cx="3408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100 * 2 / 3 % 5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CD917-EA89-462A-B570-AF5FA4A5754E}"/>
              </a:ext>
            </a:extLst>
          </p:cNvPr>
          <p:cNvSpPr txBox="1"/>
          <p:nvPr/>
        </p:nvSpPr>
        <p:spPr>
          <a:xfrm>
            <a:off x="6244935" y="4094018"/>
            <a:ext cx="3408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 = b =c =5</a:t>
            </a:r>
            <a:endParaRPr lang="ko-KR" altLang="en-US" sz="2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A04E7C5-E058-46BF-9CAD-D84301595521}"/>
              </a:ext>
            </a:extLst>
          </p:cNvPr>
          <p:cNvCxnSpPr/>
          <p:nvPr/>
        </p:nvCxnSpPr>
        <p:spPr>
          <a:xfrm>
            <a:off x="1995054" y="4617238"/>
            <a:ext cx="1101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44E588-6D03-4DD3-A488-D1189132B5C1}"/>
              </a:ext>
            </a:extLst>
          </p:cNvPr>
          <p:cNvCxnSpPr>
            <a:cxnSpLocks/>
          </p:cNvCxnSpPr>
          <p:nvPr/>
        </p:nvCxnSpPr>
        <p:spPr>
          <a:xfrm>
            <a:off x="1995054" y="4748645"/>
            <a:ext cx="1795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4E7081F-C5A1-4AA2-B770-D76F5B44F1D0}"/>
              </a:ext>
            </a:extLst>
          </p:cNvPr>
          <p:cNvCxnSpPr>
            <a:cxnSpLocks/>
          </p:cNvCxnSpPr>
          <p:nvPr/>
        </p:nvCxnSpPr>
        <p:spPr>
          <a:xfrm>
            <a:off x="1995054" y="4883727"/>
            <a:ext cx="2535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C3452E0-744A-462B-B91D-6A9BFF06E3CE}"/>
              </a:ext>
            </a:extLst>
          </p:cNvPr>
          <p:cNvCxnSpPr>
            <a:cxnSpLocks/>
          </p:cNvCxnSpPr>
          <p:nvPr/>
        </p:nvCxnSpPr>
        <p:spPr>
          <a:xfrm>
            <a:off x="7616536" y="4617238"/>
            <a:ext cx="706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EE16341-D6F9-4DB1-A8D0-59A9D320309E}"/>
              </a:ext>
            </a:extLst>
          </p:cNvPr>
          <p:cNvCxnSpPr/>
          <p:nvPr/>
        </p:nvCxnSpPr>
        <p:spPr>
          <a:xfrm>
            <a:off x="7003473" y="4748645"/>
            <a:ext cx="1309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0BAEACA-A8F6-442A-A58F-2349EA37020C}"/>
              </a:ext>
            </a:extLst>
          </p:cNvPr>
          <p:cNvCxnSpPr/>
          <p:nvPr/>
        </p:nvCxnSpPr>
        <p:spPr>
          <a:xfrm>
            <a:off x="6348845" y="4883727"/>
            <a:ext cx="1974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7D14104-11EF-49BE-B53F-CF2AD9090867}"/>
              </a:ext>
            </a:extLst>
          </p:cNvPr>
          <p:cNvSpPr txBox="1"/>
          <p:nvPr/>
        </p:nvSpPr>
        <p:spPr>
          <a:xfrm>
            <a:off x="2388104" y="3627346"/>
            <a:ext cx="15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왼쪽부터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22365F-D050-4D0C-AFAD-B8F7278886B3}"/>
              </a:ext>
            </a:extLst>
          </p:cNvPr>
          <p:cNvSpPr txBox="1"/>
          <p:nvPr/>
        </p:nvSpPr>
        <p:spPr>
          <a:xfrm>
            <a:off x="6741895" y="3627346"/>
            <a:ext cx="158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오른쪽부터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42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4610" y="1074057"/>
            <a:ext cx="11126151" cy="5428342"/>
            <a:chOff x="594610" y="1074057"/>
            <a:chExt cx="11126151" cy="5428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5"/>
              <a:ext cx="11002780" cy="5297714"/>
            </a:xfrm>
            <a:prstGeom prst="rect">
              <a:avLst/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7"/>
              <a:ext cx="11002780" cy="52977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594610" y="0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연산자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DA7ABC-1D4C-4ADD-886E-19D53199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81" y="1146401"/>
            <a:ext cx="10756038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5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038996" y="2503779"/>
            <a:ext cx="4114007" cy="2243481"/>
            <a:chOff x="594610" y="1074055"/>
            <a:chExt cx="11306044" cy="5805924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D93F3798-6101-43D1-BF61-E8F4C1AC7039}"/>
                </a:ext>
              </a:extLst>
            </p:cNvPr>
            <p:cNvSpPr/>
            <p:nvPr/>
          </p:nvSpPr>
          <p:spPr>
            <a:xfrm>
              <a:off x="717981" y="1204680"/>
              <a:ext cx="11182673" cy="5675299"/>
            </a:xfrm>
            <a:prstGeom prst="roundRect">
              <a:avLst>
                <a:gd name="adj" fmla="val 7426"/>
              </a:avLst>
            </a:pr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4">
              <a:extLst>
                <a:ext uri="{FF2B5EF4-FFF2-40B4-BE49-F238E27FC236}">
                  <a16:creationId xmlns:a16="http://schemas.microsoft.com/office/drawing/2014/main" id="{A791F0A6-3EED-4831-8EED-94AE3B29294B}"/>
                </a:ext>
              </a:extLst>
            </p:cNvPr>
            <p:cNvSpPr/>
            <p:nvPr/>
          </p:nvSpPr>
          <p:spPr>
            <a:xfrm>
              <a:off x="594610" y="1074055"/>
              <a:ext cx="11002779" cy="5549027"/>
            </a:xfrm>
            <a:prstGeom prst="roundRect">
              <a:avLst>
                <a:gd name="adj" fmla="val 6600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단항</a:t>
              </a:r>
              <a:r>
                <a: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연산자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자유형 21"/>
          <p:cNvSpPr/>
          <p:nvPr/>
        </p:nvSpPr>
        <p:spPr>
          <a:xfrm rot="19524396">
            <a:off x="3806509" y="2392957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자유형 25"/>
          <p:cNvSpPr/>
          <p:nvPr/>
        </p:nvSpPr>
        <p:spPr>
          <a:xfrm rot="2040631">
            <a:off x="7715845" y="2414438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5668198" y="4546141"/>
            <a:ext cx="798198" cy="372933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907466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1172</Words>
  <Application>Microsoft Office PowerPoint</Application>
  <PresentationFormat>와이드스크린</PresentationFormat>
  <Paragraphs>199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Symbol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임희영</cp:lastModifiedBy>
  <cp:revision>81</cp:revision>
  <dcterms:created xsi:type="dcterms:W3CDTF">2019-05-21T05:23:09Z</dcterms:created>
  <dcterms:modified xsi:type="dcterms:W3CDTF">2021-01-06T07:25:34Z</dcterms:modified>
</cp:coreProperties>
</file>