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326" r:id="rId3"/>
    <p:sldId id="261" r:id="rId4"/>
    <p:sldId id="321" r:id="rId5"/>
    <p:sldId id="322" r:id="rId6"/>
    <p:sldId id="323" r:id="rId7"/>
    <p:sldId id="325" r:id="rId8"/>
    <p:sldId id="275" r:id="rId9"/>
    <p:sldId id="327" r:id="rId10"/>
    <p:sldId id="324" r:id="rId11"/>
    <p:sldId id="329" r:id="rId12"/>
    <p:sldId id="330" r:id="rId13"/>
    <p:sldId id="331" r:id="rId14"/>
    <p:sldId id="328" r:id="rId15"/>
    <p:sldId id="346" r:id="rId16"/>
    <p:sldId id="347" r:id="rId17"/>
    <p:sldId id="348" r:id="rId18"/>
    <p:sldId id="349" r:id="rId19"/>
    <p:sldId id="342" r:id="rId20"/>
    <p:sldId id="350" r:id="rId21"/>
    <p:sldId id="351" r:id="rId22"/>
    <p:sldId id="344" r:id="rId23"/>
    <p:sldId id="343" r:id="rId24"/>
    <p:sldId id="353" r:id="rId25"/>
    <p:sldId id="354" r:id="rId26"/>
    <p:sldId id="355" r:id="rId27"/>
    <p:sldId id="356" r:id="rId28"/>
    <p:sldId id="35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희영" initials="임" lastIdx="1" clrIdx="0">
    <p:extLst>
      <p:ext uri="{19B8F6BF-5375-455C-9EA6-DF929625EA0E}">
        <p15:presenceInfo xmlns:p15="http://schemas.microsoft.com/office/powerpoint/2012/main" userId="임희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1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CD9F-B9AE-4B60-970F-0451D3B5214E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E6C46-8E1C-4958-9341-FF76185B2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7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AC8B-1AE9-4B2B-A084-27CAAF74865A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02EC-97C0-4E19-AA45-E904FCC1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07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3D68-52F0-4ED3-93A8-E17EC27F67F9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F9FB-7CDE-416C-839A-5E04051A542C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88E-CFDD-4C8B-80F9-DF63D212092D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B72-3FCA-4AD8-B6B5-A518A157FF60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9F5-2207-4C0B-A3CC-301E20D5FE29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FA4A-85AD-4F08-8976-EACEDDDBF1A9}" type="datetime1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DB8-07A8-4FE2-AAAF-918548C7F29D}" type="datetime1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930230" cy="112605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42778" y="1126050"/>
            <a:ext cx="11106443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11125518" y="392352"/>
            <a:ext cx="498764" cy="521221"/>
            <a:chOff x="11100580" y="393896"/>
            <a:chExt cx="548640" cy="630677"/>
          </a:xfrm>
        </p:grpSpPr>
        <p:sp>
          <p:nvSpPr>
            <p:cNvPr id="10" name="Pentagon 9"/>
            <p:cNvSpPr/>
            <p:nvPr userDrawn="1"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entagon 8"/>
            <p:cNvSpPr/>
            <p:nvPr userDrawn="1"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3723" y="413252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3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376F-98D4-4EE5-9EC2-6A8A5ECE8D43}" type="datetime1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3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EEE5-FD50-4F03-8D15-A287B8F0869C}" type="datetime1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3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8310899" y="0"/>
            <a:ext cx="2952250" cy="2588455"/>
            <a:chOff x="7809534" y="9076"/>
            <a:chExt cx="2952250" cy="2588455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28850" y="4269545"/>
            <a:ext cx="2952250" cy="2588455"/>
            <a:chOff x="3590255" y="2528618"/>
            <a:chExt cx="2952250" cy="2588455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DD6890-39E1-427F-AFD0-4EA4FC2A5FBE}"/>
              </a:ext>
            </a:extLst>
          </p:cNvPr>
          <p:cNvSpPr txBox="1"/>
          <p:nvPr/>
        </p:nvSpPr>
        <p:spPr>
          <a:xfrm>
            <a:off x="928850" y="1180037"/>
            <a:ext cx="6914786" cy="144655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2</a:t>
            </a:r>
            <a:r>
              <a:rPr lang="ko-KR" altLang="en-US" sz="4400" dirty="0">
                <a:solidFill>
                  <a:schemeClr val="bg1"/>
                </a:solidFill>
              </a:rPr>
              <a:t>주차 세미나 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04. </a:t>
            </a:r>
            <a:r>
              <a:rPr lang="ko-KR" altLang="en-US" sz="4400" dirty="0" err="1">
                <a:solidFill>
                  <a:schemeClr val="bg1"/>
                </a:solidFill>
              </a:rPr>
              <a:t>반복문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55237-8322-4324-BB40-1BBA4AF01603}"/>
              </a:ext>
            </a:extLst>
          </p:cNvPr>
          <p:cNvSpPr txBox="1"/>
          <p:nvPr/>
        </p:nvSpPr>
        <p:spPr>
          <a:xfrm>
            <a:off x="5623214" y="2875342"/>
            <a:ext cx="53753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학습 목표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리스트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딕셔너리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범위를 이해합니다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For </a:t>
            </a:r>
            <a:r>
              <a:rPr lang="ko-KR" altLang="en-US" dirty="0">
                <a:solidFill>
                  <a:schemeClr val="bg1"/>
                </a:solidFill>
              </a:rPr>
              <a:t>반복문과 리스트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딕셔너리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범위를 조합하는 방법을 배웁니다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While </a:t>
            </a:r>
            <a:r>
              <a:rPr lang="ko-KR" altLang="en-US" dirty="0">
                <a:solidFill>
                  <a:schemeClr val="bg1"/>
                </a:solidFill>
              </a:rPr>
              <a:t>반복문을 배웁니다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Break </a:t>
            </a:r>
            <a:r>
              <a:rPr lang="ko-KR" altLang="en-US" dirty="0">
                <a:solidFill>
                  <a:schemeClr val="bg1"/>
                </a:solidFill>
              </a:rPr>
              <a:t>키워드와 </a:t>
            </a:r>
            <a:r>
              <a:rPr lang="en-US" altLang="ko-KR" dirty="0">
                <a:solidFill>
                  <a:schemeClr val="bg1"/>
                </a:solidFill>
              </a:rPr>
              <a:t>continue </a:t>
            </a:r>
            <a:r>
              <a:rPr lang="ko-KR" altLang="en-US" dirty="0">
                <a:solidFill>
                  <a:schemeClr val="bg1"/>
                </a:solidFill>
              </a:rPr>
              <a:t>키워드를 이해합니다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286D1-32BD-4E61-A8B1-7547787B3462}"/>
              </a:ext>
            </a:extLst>
          </p:cNvPr>
          <p:cNvSpPr txBox="1"/>
          <p:nvPr/>
        </p:nvSpPr>
        <p:spPr>
          <a:xfrm>
            <a:off x="5623214" y="4898249"/>
            <a:ext cx="5467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목차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리스트와 </a:t>
            </a:r>
            <a:r>
              <a:rPr lang="ko-KR" altLang="en-US" dirty="0" err="1">
                <a:solidFill>
                  <a:schemeClr val="bg1"/>
                </a:solidFill>
              </a:rPr>
              <a:t>반복문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딕셔너리와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반복문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반복문과 </a:t>
            </a:r>
            <a:r>
              <a:rPr lang="en-US" altLang="ko-KR" dirty="0">
                <a:solidFill>
                  <a:schemeClr val="bg1"/>
                </a:solidFill>
              </a:rPr>
              <a:t>while </a:t>
            </a:r>
            <a:r>
              <a:rPr lang="ko-KR" altLang="en-US" dirty="0" err="1">
                <a:solidFill>
                  <a:schemeClr val="bg1"/>
                </a:solidFill>
              </a:rPr>
              <a:t>반복문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문자열과 리스트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 err="1">
                <a:solidFill>
                  <a:schemeClr val="bg1"/>
                </a:solidFill>
              </a:rPr>
              <a:t>딕셔너리와</a:t>
            </a:r>
            <a:r>
              <a:rPr lang="ko-KR" altLang="en-US" dirty="0">
                <a:solidFill>
                  <a:schemeClr val="bg1"/>
                </a:solidFill>
              </a:rPr>
              <a:t> 관련된 기본 함수</a:t>
            </a:r>
          </a:p>
        </p:txBody>
      </p:sp>
    </p:spTree>
    <p:extLst>
      <p:ext uri="{BB962C8B-B14F-4D97-AF65-F5344CB8AC3E}">
        <p14:creationId xmlns:p14="http://schemas.microsoft.com/office/powerpoint/2010/main" val="2827110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04-2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20636-9E30-41F3-82BB-B4CF5A354372}"/>
              </a:ext>
            </a:extLst>
          </p:cNvPr>
          <p:cNvSpPr txBox="1"/>
          <p:nvPr/>
        </p:nvSpPr>
        <p:spPr>
          <a:xfrm>
            <a:off x="458370" y="1192638"/>
            <a:ext cx="582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딕셔너리란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리스트에서 인덱스 대신 키를 기반으로 값을 저장하는 것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중괄호</a:t>
            </a:r>
            <a:r>
              <a:rPr lang="en-US" altLang="ko-KR" sz="1600" dirty="0"/>
              <a:t>{}</a:t>
            </a:r>
            <a:r>
              <a:rPr lang="ko-KR" altLang="en-US" sz="1600" dirty="0"/>
              <a:t>로 선언하며 </a:t>
            </a:r>
            <a:r>
              <a:rPr lang="en-US" altLang="ko-KR" sz="1600" dirty="0"/>
              <a:t>‘</a:t>
            </a:r>
            <a:r>
              <a:rPr lang="ko-KR" altLang="en-US" sz="1600" dirty="0"/>
              <a:t>키</a:t>
            </a:r>
            <a:r>
              <a:rPr lang="en-US" altLang="ko-KR" sz="1600" dirty="0"/>
              <a:t> : </a:t>
            </a:r>
            <a:r>
              <a:rPr lang="ko-KR" altLang="en-US" sz="1600" dirty="0"/>
              <a:t>값</a:t>
            </a:r>
            <a:r>
              <a:rPr lang="en-US" altLang="ko-KR" sz="1600" dirty="0"/>
              <a:t>’</a:t>
            </a:r>
            <a:r>
              <a:rPr lang="ko-KR" altLang="en-US" sz="1600" dirty="0"/>
              <a:t>의 형태를 </a:t>
            </a:r>
            <a:r>
              <a:rPr lang="en-US" altLang="ko-KR" sz="1600" dirty="0"/>
              <a:t>(,)</a:t>
            </a:r>
            <a:r>
              <a:rPr lang="ko-KR" altLang="en-US" sz="1600" dirty="0"/>
              <a:t>로 연결해서 </a:t>
            </a:r>
            <a:r>
              <a:rPr lang="ko-KR" altLang="en-US" sz="1600" dirty="0" err="1"/>
              <a:t>만듬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키는 문자열 </a:t>
            </a:r>
            <a:r>
              <a:rPr lang="en-US" altLang="ko-KR" sz="1600" dirty="0"/>
              <a:t>,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/>
              <a:t>불 등 여러가지 자료형으로 선언 가능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36B03-924D-4315-81E0-8D564617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0" y="2392967"/>
            <a:ext cx="4652108" cy="2895600"/>
          </a:xfrm>
          <a:prstGeom prst="rect">
            <a:avLst/>
          </a:prstGeom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79AFADE-C55C-4B5F-9829-637151683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03605"/>
              </p:ext>
            </p:extLst>
          </p:nvPr>
        </p:nvGraphicFramePr>
        <p:xfrm>
          <a:off x="458370" y="5415567"/>
          <a:ext cx="4762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669256906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96292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딕셔너리</a:t>
                      </a:r>
                      <a:endParaRPr lang="ko-KR" alt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99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{}</a:t>
                      </a:r>
                      <a:endParaRPr lang="ko-KR" alt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4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인덱스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61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496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04-2 </a:t>
            </a:r>
            <a:r>
              <a:rPr lang="ko-KR" altLang="en-US"/>
              <a:t>딕셔너리와 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20636-9E30-41F3-82BB-B4CF5A354372}"/>
              </a:ext>
            </a:extLst>
          </p:cNvPr>
          <p:cNvSpPr txBox="1"/>
          <p:nvPr/>
        </p:nvSpPr>
        <p:spPr>
          <a:xfrm>
            <a:off x="458370" y="1184959"/>
            <a:ext cx="58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NameError</a:t>
            </a:r>
            <a:r>
              <a:rPr lang="ko-KR" altLang="en-US" sz="2400">
                <a:solidFill>
                  <a:srgbClr val="FF0000"/>
                </a:solidFill>
              </a:rPr>
              <a:t>발생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95B20-CDB2-4FF9-9840-A6580F9F8557}"/>
              </a:ext>
            </a:extLst>
          </p:cNvPr>
          <p:cNvSpPr txBox="1"/>
          <p:nvPr/>
        </p:nvSpPr>
        <p:spPr>
          <a:xfrm>
            <a:off x="458370" y="2912392"/>
            <a:ext cx="198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KeyError</a:t>
            </a:r>
            <a:r>
              <a:rPr lang="ko-KR" altLang="en-US" sz="2400">
                <a:solidFill>
                  <a:srgbClr val="FF0000"/>
                </a:solidFill>
              </a:rPr>
              <a:t>발생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B85460-B8C8-4DD2-AEAC-37574084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166533"/>
            <a:ext cx="4772025" cy="200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E14A6B-DDB8-47A3-AD93-1441AF165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485" y="3337308"/>
            <a:ext cx="4302108" cy="2857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FA3BB8-236C-412F-A8CD-6AA631B4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0" y="3456494"/>
            <a:ext cx="4079910" cy="1990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BCFE0D-829A-408E-B57A-0D710EB53E26}"/>
              </a:ext>
            </a:extLst>
          </p:cNvPr>
          <p:cNvSpPr txBox="1"/>
          <p:nvPr/>
        </p:nvSpPr>
        <p:spPr>
          <a:xfrm>
            <a:off x="458370" y="5733143"/>
            <a:ext cx="335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해결 방법</a:t>
            </a:r>
            <a:r>
              <a:rPr lang="en-US" altLang="ko-KR"/>
              <a:t>: get()</a:t>
            </a:r>
          </a:p>
          <a:p>
            <a:r>
              <a:rPr lang="ko-KR" altLang="en-US"/>
              <a:t>존재하지 않는 키에 접근시 </a:t>
            </a:r>
            <a:r>
              <a:rPr lang="en-US" altLang="ko-KR"/>
              <a:t>none</a:t>
            </a:r>
            <a:r>
              <a:rPr lang="ko-KR" altLang="en-US"/>
              <a:t>을 반환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CAACDF4-EAA8-4823-9531-DEA5579644DC}"/>
              </a:ext>
            </a:extLst>
          </p:cNvPr>
          <p:cNvSpPr/>
          <p:nvPr/>
        </p:nvSpPr>
        <p:spPr>
          <a:xfrm>
            <a:off x="4724400" y="3911600"/>
            <a:ext cx="609600" cy="87630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00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04-2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20636-9E30-41F3-82BB-B4CF5A354372}"/>
              </a:ext>
            </a:extLst>
          </p:cNvPr>
          <p:cNvSpPr txBox="1"/>
          <p:nvPr/>
        </p:nvSpPr>
        <p:spPr>
          <a:xfrm>
            <a:off x="458370" y="1192638"/>
            <a:ext cx="582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딕셔너리에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값 추가하기 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/ 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제거하기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추가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딕셔너리</a:t>
            </a:r>
            <a:r>
              <a:rPr lang="en-US" altLang="ko-KR" sz="1600" dirty="0"/>
              <a:t>[</a:t>
            </a:r>
            <a:r>
              <a:rPr lang="ko-KR" altLang="en-US" sz="1600" dirty="0"/>
              <a:t>새로운 키</a:t>
            </a:r>
            <a:r>
              <a:rPr lang="en-US" altLang="ko-KR" sz="1600" dirty="0"/>
              <a:t>] = </a:t>
            </a:r>
            <a:r>
              <a:rPr lang="ko-KR" altLang="en-US" sz="1600" dirty="0"/>
              <a:t>새로운 값</a:t>
            </a:r>
            <a:endParaRPr lang="en-US" altLang="ko-KR" sz="1600" dirty="0"/>
          </a:p>
          <a:p>
            <a:r>
              <a:rPr lang="en-US" altLang="ko-KR" sz="1600" dirty="0"/>
              <a:t>                   </a:t>
            </a:r>
            <a:r>
              <a:rPr lang="ko-KR" altLang="en-US" sz="1600" dirty="0"/>
              <a:t>이미 존재하는 값을 키로 지정 시 그 키의 값이 바뀜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제거 </a:t>
            </a:r>
            <a:r>
              <a:rPr lang="en-US" altLang="ko-KR" sz="1600" dirty="0"/>
              <a:t>: del </a:t>
            </a:r>
            <a:r>
              <a:rPr lang="ko-KR" altLang="en-US" sz="1600" dirty="0" err="1"/>
              <a:t>딕셔너리</a:t>
            </a:r>
            <a:r>
              <a:rPr lang="en-US" altLang="ko-KR" sz="1600" dirty="0"/>
              <a:t>[</a:t>
            </a:r>
            <a:r>
              <a:rPr lang="ko-KR" altLang="en-US" sz="1600" dirty="0"/>
              <a:t>키</a:t>
            </a:r>
            <a:r>
              <a:rPr lang="en-US" altLang="ko-KR" sz="1600" dirty="0"/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F1A2A-15FA-4948-8BBB-A373B34B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1" y="2392967"/>
            <a:ext cx="5637630" cy="31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0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04-2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20636-9E30-41F3-82BB-B4CF5A354372}"/>
              </a:ext>
            </a:extLst>
          </p:cNvPr>
          <p:cNvSpPr txBox="1"/>
          <p:nvPr/>
        </p:nvSpPr>
        <p:spPr>
          <a:xfrm>
            <a:off x="458370" y="1252978"/>
            <a:ext cx="582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딕셔너리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내부에 키가 있는지 확인하기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  <a:p>
            <a:r>
              <a:rPr lang="en-US" altLang="ko-KR" sz="1600" dirty="0"/>
              <a:t> =&gt;  in // </a:t>
            </a:r>
            <a:r>
              <a:rPr lang="ko-KR" altLang="en-US" sz="1600" dirty="0"/>
              <a:t>위 설명한 리스트와 똑같이 작동함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489B4-C1F3-4926-9009-8A0AD2B4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0" y="1990725"/>
            <a:ext cx="3829050" cy="287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67BE-EF58-4651-BF47-7676ACE74034}"/>
              </a:ext>
            </a:extLst>
          </p:cNvPr>
          <p:cNvSpPr txBox="1"/>
          <p:nvPr/>
        </p:nvSpPr>
        <p:spPr>
          <a:xfrm>
            <a:off x="6096000" y="1252978"/>
            <a:ext cx="537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for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반복문을 </a:t>
            </a:r>
            <a:r>
              <a:rPr lang="ko-KR" altLang="en-US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딕셔너리와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함께 사용하면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for</a:t>
            </a:r>
            <a:r>
              <a:rPr lang="ko-KR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키 변수 </a:t>
            </a:r>
            <a:r>
              <a:rPr lang="en-US" altLang="ko-K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 </a:t>
            </a:r>
            <a:r>
              <a:rPr lang="ko-KR" alt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딕셔너리</a:t>
            </a:r>
            <a:r>
              <a:rPr lang="en-US" altLang="ko-K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</a:t>
            </a:r>
            <a:r>
              <a:rPr lang="ko-KR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D2A1EB-5768-4819-8501-80917185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9028"/>
            <a:ext cx="38862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68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8310899" y="0"/>
            <a:ext cx="2952250" cy="2588455"/>
            <a:chOff x="7809534" y="9076"/>
            <a:chExt cx="2952250" cy="2588455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28850" y="4269545"/>
            <a:ext cx="2952250" cy="2588455"/>
            <a:chOff x="3590255" y="2528618"/>
            <a:chExt cx="2952250" cy="2588455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DD6890-39E1-427F-AFD0-4EA4FC2A5FBE}"/>
              </a:ext>
            </a:extLst>
          </p:cNvPr>
          <p:cNvSpPr txBox="1"/>
          <p:nvPr/>
        </p:nvSpPr>
        <p:spPr>
          <a:xfrm>
            <a:off x="2586873" y="3010583"/>
            <a:ext cx="6914786" cy="769441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04-3 </a:t>
            </a:r>
            <a:r>
              <a:rPr lang="ko-KR" altLang="en-US" sz="4400" dirty="0">
                <a:solidFill>
                  <a:schemeClr val="bg1"/>
                </a:solidFill>
              </a:rPr>
              <a:t>반복문과 </a:t>
            </a:r>
            <a:r>
              <a:rPr lang="en-US" altLang="ko-KR" sz="4400" dirty="0">
                <a:solidFill>
                  <a:schemeClr val="bg1"/>
                </a:solidFill>
              </a:rPr>
              <a:t>while </a:t>
            </a:r>
            <a:r>
              <a:rPr lang="ko-KR" altLang="en-US" sz="4400" dirty="0" err="1">
                <a:solidFill>
                  <a:schemeClr val="bg1"/>
                </a:solidFill>
              </a:rPr>
              <a:t>반복문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26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04-3 </a:t>
            </a:r>
            <a:r>
              <a:rPr lang="ko-KR" altLang="en-US" dirty="0"/>
              <a:t>반복문과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2263B-703F-45CB-97D7-DB903E0704B3}"/>
              </a:ext>
            </a:extLst>
          </p:cNvPr>
          <p:cNvSpPr txBox="1"/>
          <p:nvPr/>
        </p:nvSpPr>
        <p:spPr>
          <a:xfrm>
            <a:off x="458369" y="1252978"/>
            <a:ext cx="6813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범위 자료형 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range()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매개변수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 err="1"/>
              <a:t>종료값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range(5) /// 0,1,2,3,4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매개변수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) : range(2,5) /// 2,3,4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매개변수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 : range(2,10,2) // 2,4,6,8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매개변수는 항상 </a:t>
            </a:r>
            <a:r>
              <a:rPr lang="ko-KR" altLang="en-US" dirty="0" err="1">
                <a:solidFill>
                  <a:srgbClr val="92D050"/>
                </a:solidFill>
              </a:rPr>
              <a:t>정수값</a:t>
            </a:r>
            <a:r>
              <a:rPr lang="ko-KR" altLang="en-US" dirty="0" err="1"/>
              <a:t>으로</a:t>
            </a:r>
            <a:r>
              <a:rPr lang="ko-KR" altLang="en-US" dirty="0"/>
              <a:t> 입력됨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FC053-78CF-4A43-BF8A-6D9CF0F603D8}"/>
              </a:ext>
            </a:extLst>
          </p:cNvPr>
          <p:cNvSpPr txBox="1"/>
          <p:nvPr/>
        </p:nvSpPr>
        <p:spPr>
          <a:xfrm>
            <a:off x="458368" y="2822638"/>
            <a:ext cx="5274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C00000"/>
                </a:solidFill>
              </a:rPr>
              <a:t>TypeError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매개변수에 </a:t>
            </a:r>
            <a:r>
              <a:rPr lang="ko-KR" altLang="en-US" dirty="0" err="1"/>
              <a:t>실수값이</a:t>
            </a:r>
            <a:r>
              <a:rPr lang="ko-KR" altLang="en-US" dirty="0"/>
              <a:t> 들어갔을 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C7D532-3DF0-41A2-A07A-E461E28D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9" y="3591503"/>
            <a:ext cx="3886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35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04-3 </a:t>
            </a:r>
            <a:r>
              <a:rPr lang="ko-KR" altLang="en-US" dirty="0"/>
              <a:t>반복문과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CEF7F-E975-4F3C-92F1-5B61E0E678B7}"/>
              </a:ext>
            </a:extLst>
          </p:cNvPr>
          <p:cNvSpPr txBox="1"/>
          <p:nvPr/>
        </p:nvSpPr>
        <p:spPr>
          <a:xfrm>
            <a:off x="458369" y="1252978"/>
            <a:ext cx="5361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for 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반복문을 범위와 함께 사용하면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US" altLang="ko-KR" dirty="0"/>
              <a:t>    for </a:t>
            </a:r>
            <a:r>
              <a:rPr lang="ko-KR" altLang="en-US" dirty="0"/>
              <a:t>숫자변수 </a:t>
            </a:r>
            <a:r>
              <a:rPr lang="en-US" altLang="ko-KR" dirty="0"/>
              <a:t>in </a:t>
            </a:r>
            <a:r>
              <a:rPr lang="ko-KR" altLang="en-US" dirty="0"/>
              <a:t>범위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2AD82-F6D2-4453-B49C-9595443D01B2}"/>
              </a:ext>
            </a:extLst>
          </p:cNvPr>
          <p:cNvSpPr txBox="1"/>
          <p:nvPr/>
        </p:nvSpPr>
        <p:spPr>
          <a:xfrm>
            <a:off x="458369" y="3598760"/>
            <a:ext cx="535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for 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반복문을 리스트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,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범위와 조합하면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3DEEDB-7017-4F4D-9348-FCD4274A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27" y="1278041"/>
            <a:ext cx="5210175" cy="1981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4AD5ED-ED22-4818-A022-8BE372A7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69" y="4191917"/>
            <a:ext cx="5143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45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04-3 </a:t>
            </a:r>
            <a:r>
              <a:rPr lang="ko-KR" altLang="en-US" dirty="0"/>
              <a:t>반복문과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613DF-D621-4181-B79D-882C7179C038}"/>
              </a:ext>
            </a:extLst>
          </p:cNvPr>
          <p:cNvSpPr txBox="1"/>
          <p:nvPr/>
        </p:nvSpPr>
        <p:spPr>
          <a:xfrm>
            <a:off x="638629" y="1252978"/>
            <a:ext cx="470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for 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반복문을 반대로 반복하기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range() </a:t>
            </a:r>
            <a:r>
              <a:rPr lang="ko-KR" altLang="en-US" dirty="0"/>
              <a:t>함수에 매개변수를 </a:t>
            </a:r>
            <a:r>
              <a:rPr lang="en-US" altLang="ko-KR" dirty="0"/>
              <a:t>3</a:t>
            </a:r>
            <a:r>
              <a:rPr lang="ko-KR" altLang="en-US" dirty="0"/>
              <a:t>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reverse() </a:t>
            </a:r>
            <a:r>
              <a:rPr lang="ko-KR" altLang="en-US" dirty="0"/>
              <a:t>함수를 사용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주의 사항이 </a:t>
            </a:r>
            <a:r>
              <a:rPr lang="ko-KR" altLang="en-US" dirty="0"/>
              <a:t>많음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F72A38-6213-4349-8123-E9901E1B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9" y="2379028"/>
            <a:ext cx="5133975" cy="197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E5D44E-86D2-4730-B9F3-B123B479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4" y="4350703"/>
            <a:ext cx="34194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84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04-3 </a:t>
            </a:r>
            <a:r>
              <a:rPr lang="ko-KR" altLang="en-US" dirty="0"/>
              <a:t>반복문과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8EC99-0EF5-4CA1-8BD7-C1E620DFC92E}"/>
              </a:ext>
            </a:extLst>
          </p:cNvPr>
          <p:cNvSpPr txBox="1"/>
          <p:nvPr/>
        </p:nvSpPr>
        <p:spPr>
          <a:xfrm>
            <a:off x="458370" y="1252978"/>
            <a:ext cx="56376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While </a:t>
            </a:r>
            <a:r>
              <a:rPr lang="ko-KR" altLang="en-US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반복문이란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?</a:t>
            </a:r>
          </a:p>
          <a:p>
            <a:r>
              <a:rPr lang="en-US" altLang="ko-KR" dirty="0"/>
              <a:t>-    While</a:t>
            </a:r>
            <a:r>
              <a:rPr lang="ko-KR" altLang="en-US" dirty="0"/>
              <a:t> 불 표현식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         문장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불 표현식 부분이 참이면 문장을 계속 반복함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FB281-7F38-4D3C-AA43-42D26A16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0" y="2822639"/>
            <a:ext cx="3856053" cy="2479204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DDE4731-647A-468D-9AE0-759AD72F6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85224"/>
              </p:ext>
            </p:extLst>
          </p:nvPr>
        </p:nvGraphicFramePr>
        <p:xfrm>
          <a:off x="4947283" y="2837682"/>
          <a:ext cx="6786347" cy="194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500">
                  <a:extLst>
                    <a:ext uri="{9D8B030D-6E8A-4147-A177-3AD203B41FA5}">
                      <a16:colId xmlns:a16="http://schemas.microsoft.com/office/drawing/2014/main" val="3546708751"/>
                    </a:ext>
                  </a:extLst>
                </a:gridCol>
                <a:gridCol w="3310847">
                  <a:extLst>
                    <a:ext uri="{9D8B030D-6E8A-4147-A177-3AD203B41FA5}">
                      <a16:colId xmlns:a16="http://schemas.microsoft.com/office/drawing/2014/main" val="2174641189"/>
                    </a:ext>
                  </a:extLst>
                </a:gridCol>
              </a:tblGrid>
              <a:tr h="409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241596"/>
                  </a:ext>
                </a:extLst>
              </a:tr>
              <a:tr h="867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for 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 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순회 가능 요소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: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while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 표현식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조건문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: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365856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무한 구현 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무한 구현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89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54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04-3 </a:t>
            </a:r>
            <a:r>
              <a:rPr lang="ko-KR" altLang="en-US" dirty="0"/>
              <a:t>반복문과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3817D-C4F9-49CB-9042-1608457445BC}"/>
              </a:ext>
            </a:extLst>
          </p:cNvPr>
          <p:cNvSpPr txBox="1"/>
          <p:nvPr/>
        </p:nvSpPr>
        <p:spPr>
          <a:xfrm>
            <a:off x="458370" y="1243826"/>
            <a:ext cx="5775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While 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반복문을 시간을 기반으로 반복하기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유닉스 타임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세계 표준시로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“1970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분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초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기준으로 몇 초 지났는지 정수로 나타낸 것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F51A7-7B7B-44C1-8FB1-F70DA3A2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0" y="2628821"/>
            <a:ext cx="6336877" cy="32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66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8310899" y="0"/>
            <a:ext cx="2952250" cy="2588455"/>
            <a:chOff x="7809534" y="9076"/>
            <a:chExt cx="2952250" cy="2588455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28850" y="4269545"/>
            <a:ext cx="2952250" cy="2588455"/>
            <a:chOff x="3590255" y="2528618"/>
            <a:chExt cx="2952250" cy="2588455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DD6890-39E1-427F-AFD0-4EA4FC2A5FBE}"/>
              </a:ext>
            </a:extLst>
          </p:cNvPr>
          <p:cNvSpPr txBox="1"/>
          <p:nvPr/>
        </p:nvSpPr>
        <p:spPr>
          <a:xfrm>
            <a:off x="2586873" y="3010583"/>
            <a:ext cx="6914786" cy="769441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>
                <a:solidFill>
                  <a:schemeClr val="bg1"/>
                </a:solidFill>
              </a:rPr>
              <a:t>04-1 </a:t>
            </a:r>
            <a:r>
              <a:rPr lang="ko-KR" altLang="en-US" sz="4400" dirty="0">
                <a:solidFill>
                  <a:schemeClr val="bg1"/>
                </a:solidFill>
              </a:rPr>
              <a:t>리스트와 </a:t>
            </a:r>
            <a:r>
              <a:rPr lang="ko-KR" altLang="en-US" sz="4400" dirty="0" err="1">
                <a:solidFill>
                  <a:schemeClr val="bg1"/>
                </a:solidFill>
              </a:rPr>
              <a:t>반복문</a:t>
            </a:r>
            <a:r>
              <a:rPr lang="en-US" altLang="ko-KR" sz="4400" dirty="0">
                <a:solidFill>
                  <a:schemeClr val="bg1"/>
                </a:solidFill>
              </a:rPr>
              <a:t> 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94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04-3 </a:t>
            </a:r>
            <a:r>
              <a:rPr lang="ko-KR" altLang="en-US" dirty="0"/>
              <a:t>반복문과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DBE9D-B739-4A5B-84B9-8E21B8FD181D}"/>
              </a:ext>
            </a:extLst>
          </p:cNvPr>
          <p:cNvSpPr txBox="1"/>
          <p:nvPr/>
        </p:nvSpPr>
        <p:spPr>
          <a:xfrm>
            <a:off x="458369" y="1252978"/>
            <a:ext cx="7187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반복문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내부에서만 사용할 수 있는 키워드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Break : </a:t>
            </a:r>
            <a:r>
              <a:rPr lang="ko-KR" altLang="en-US" dirty="0"/>
              <a:t>반복문을 </a:t>
            </a:r>
            <a:r>
              <a:rPr lang="ko-KR" altLang="en-US" dirty="0" err="1"/>
              <a:t>종료시킨다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Continue : </a:t>
            </a:r>
            <a:r>
              <a:rPr lang="ko-KR" altLang="en-US" dirty="0"/>
              <a:t>현재 반복을 </a:t>
            </a:r>
            <a:r>
              <a:rPr lang="ko-KR" altLang="en-US" dirty="0" err="1"/>
              <a:t>생략시키고</a:t>
            </a:r>
            <a:r>
              <a:rPr lang="ko-KR" altLang="en-US" dirty="0"/>
              <a:t> 다음 반복으로 넘어간다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B803BF-DE22-43E4-9AA7-F01F3746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9" y="3006626"/>
            <a:ext cx="3442512" cy="25983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018A08-1CE9-47C5-B03E-1980915A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27" y="2887663"/>
            <a:ext cx="3684690" cy="29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97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8310899" y="0"/>
            <a:ext cx="2952250" cy="2588455"/>
            <a:chOff x="7809534" y="9076"/>
            <a:chExt cx="2952250" cy="2588455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28850" y="4269545"/>
            <a:ext cx="2952250" cy="2588455"/>
            <a:chOff x="3590255" y="2528618"/>
            <a:chExt cx="2952250" cy="2588455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DD6890-39E1-427F-AFD0-4EA4FC2A5FBE}"/>
              </a:ext>
            </a:extLst>
          </p:cNvPr>
          <p:cNvSpPr txBox="1"/>
          <p:nvPr/>
        </p:nvSpPr>
        <p:spPr>
          <a:xfrm>
            <a:off x="2586873" y="2333475"/>
            <a:ext cx="6914786" cy="212365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04-4 </a:t>
            </a:r>
            <a:r>
              <a:rPr lang="ko-KR" altLang="en-US" sz="4400" dirty="0">
                <a:solidFill>
                  <a:schemeClr val="bg1"/>
                </a:solidFill>
              </a:rPr>
              <a:t>문자열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>
                <a:solidFill>
                  <a:schemeClr val="bg1"/>
                </a:solidFill>
              </a:rPr>
              <a:t>리스트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 err="1">
                <a:solidFill>
                  <a:schemeClr val="bg1"/>
                </a:solidFill>
              </a:rPr>
              <a:t>딕셔너리와</a:t>
            </a:r>
            <a:r>
              <a:rPr lang="ko-KR" altLang="en-US" sz="4400" dirty="0">
                <a:solidFill>
                  <a:schemeClr val="bg1"/>
                </a:solidFill>
              </a:rPr>
              <a:t> 관련된 기본 함수</a:t>
            </a:r>
          </a:p>
        </p:txBody>
      </p:sp>
    </p:spTree>
    <p:extLst>
      <p:ext uri="{BB962C8B-B14F-4D97-AF65-F5344CB8AC3E}">
        <p14:creationId xmlns:p14="http://schemas.microsoft.com/office/powerpoint/2010/main" val="3363134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04-4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딕셔너리와</a:t>
            </a:r>
            <a:r>
              <a:rPr lang="ko-KR" altLang="en-US" dirty="0"/>
              <a:t> 관련 함수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5A831-865C-4F05-A636-36256C0645B3}"/>
              </a:ext>
            </a:extLst>
          </p:cNvPr>
          <p:cNvSpPr txBox="1"/>
          <p:nvPr/>
        </p:nvSpPr>
        <p:spPr>
          <a:xfrm>
            <a:off x="458369" y="1252978"/>
            <a:ext cx="64068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리스트에 적용할 수 있는 기본함수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min()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리스트 내부에서 최솟값을 </a:t>
            </a:r>
            <a:r>
              <a:rPr lang="ko-KR" altLang="en-US" dirty="0" err="1"/>
              <a:t>찾아줌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max() : </a:t>
            </a:r>
            <a:r>
              <a:rPr lang="ko-KR" altLang="en-US" dirty="0"/>
              <a:t>리스트 내부에서 최댓값을 </a:t>
            </a:r>
            <a:r>
              <a:rPr lang="ko-KR" altLang="en-US" dirty="0" err="1"/>
              <a:t>찾아줌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sum()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리스트 내부의 값을 모두 </a:t>
            </a:r>
            <a:r>
              <a:rPr lang="ko-KR" altLang="en-US" dirty="0" err="1"/>
              <a:t>더해줌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EC32B0-967A-4CA6-B11B-B2C4BF0C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95" y="1252978"/>
            <a:ext cx="3886200" cy="2000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0E27D-76F7-4415-9C99-3C79EA8CCC69}"/>
              </a:ext>
            </a:extLst>
          </p:cNvPr>
          <p:cNvSpPr txBox="1"/>
          <p:nvPr/>
        </p:nvSpPr>
        <p:spPr>
          <a:xfrm>
            <a:off x="458369" y="3429000"/>
            <a:ext cx="666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enumerate() :</a:t>
            </a:r>
            <a:r>
              <a:rPr lang="ko-KR" altLang="en-US" dirty="0"/>
              <a:t> 인덱스가 몇 번째인지 확인 </a:t>
            </a:r>
            <a:r>
              <a:rPr lang="ko-KR" altLang="en-US" dirty="0" err="1"/>
              <a:t>시켜줌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5D6A84-5B6B-4A8C-9601-C0E44A29E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5" y="3429000"/>
            <a:ext cx="39528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1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04-4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딕셔너리와</a:t>
            </a:r>
            <a:r>
              <a:rPr lang="ko-KR" altLang="en-US" dirty="0"/>
              <a:t> 관련 함수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A3C12-6F1F-4EA5-A62B-5E37A919D274}"/>
              </a:ext>
            </a:extLst>
          </p:cNvPr>
          <p:cNvSpPr txBox="1"/>
          <p:nvPr/>
        </p:nvSpPr>
        <p:spPr>
          <a:xfrm>
            <a:off x="458370" y="1252978"/>
            <a:ext cx="543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reversed()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함수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리스트를 </a:t>
            </a:r>
            <a:r>
              <a:rPr lang="ko-KR" altLang="en-US" dirty="0" err="1"/>
              <a:t>뒤집어줌</a:t>
            </a:r>
            <a:r>
              <a:rPr lang="ko-KR" altLang="en-US" dirty="0"/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F05657-7B2C-4426-82C3-2D72BF17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0" y="1714643"/>
            <a:ext cx="386715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549188-E539-4DD5-B010-101AAE39C4EC}"/>
              </a:ext>
            </a:extLst>
          </p:cNvPr>
          <p:cNvSpPr txBox="1"/>
          <p:nvPr/>
        </p:nvSpPr>
        <p:spPr>
          <a:xfrm>
            <a:off x="458370" y="4594253"/>
            <a:ext cx="5637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reversed() </a:t>
            </a:r>
            <a:r>
              <a:rPr lang="ko-KR" altLang="en-US" dirty="0"/>
              <a:t>함수의 결과는 </a:t>
            </a:r>
            <a:r>
              <a:rPr lang="en-US" altLang="ko-KR" dirty="0"/>
              <a:t>“</a:t>
            </a:r>
            <a:r>
              <a:rPr lang="ko-KR" altLang="en-US" dirty="0" err="1"/>
              <a:t>제너레이터</a:t>
            </a:r>
            <a:r>
              <a:rPr lang="en-US" altLang="ko-KR" dirty="0"/>
              <a:t>” </a:t>
            </a:r>
            <a:r>
              <a:rPr lang="ko-KR" altLang="en-US" dirty="0"/>
              <a:t>이기 때문에 함수의 결과를 여러 번 사용하지 않음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r>
              <a:rPr lang="en-US" altLang="ko-KR" dirty="0"/>
              <a:t>=&gt; 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여러 번 사용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확장 </a:t>
            </a:r>
            <a:r>
              <a:rPr lang="ko-KR" altLang="en-US" dirty="0" err="1"/>
              <a:t>슬라이싱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CA6F8C-C6CA-411E-BF35-DC62DDE7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14" y="2076450"/>
            <a:ext cx="3886200" cy="1352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0AD64F-5AED-43E0-933B-07AD1D01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439" y="4479810"/>
            <a:ext cx="39433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79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04-4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딕셔너리와</a:t>
            </a:r>
            <a:r>
              <a:rPr lang="ko-KR" altLang="en-US" dirty="0"/>
              <a:t> 관련 함수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D4B77-C863-4552-A622-9D0EB552EBE2}"/>
              </a:ext>
            </a:extLst>
          </p:cNvPr>
          <p:cNvSpPr txBox="1"/>
          <p:nvPr/>
        </p:nvSpPr>
        <p:spPr>
          <a:xfrm>
            <a:off x="458369" y="1252978"/>
            <a:ext cx="640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딕셔너리의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item() 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함수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/>
              <a:t>값을 출력 </a:t>
            </a:r>
            <a:r>
              <a:rPr lang="en-US" altLang="ko-KR" dirty="0"/>
              <a:t>(</a:t>
            </a:r>
            <a:r>
              <a:rPr lang="en-US" altLang="ko-KR" dirty="0" err="1"/>
              <a:t>emurate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822378-5CDC-4166-B5BA-EA7BFDF8C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9" y="1879336"/>
            <a:ext cx="6406887" cy="37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24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04-4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딕셔너리와</a:t>
            </a:r>
            <a:r>
              <a:rPr lang="ko-KR" altLang="en-US" dirty="0"/>
              <a:t> 관련 함수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2829B-2A0C-4D4A-B1FC-54EC43A39676}"/>
              </a:ext>
            </a:extLst>
          </p:cNvPr>
          <p:cNvSpPr txBox="1"/>
          <p:nvPr/>
        </p:nvSpPr>
        <p:spPr>
          <a:xfrm>
            <a:off x="458370" y="1135237"/>
            <a:ext cx="724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리스트 내포</a:t>
            </a:r>
            <a:r>
              <a:rPr lang="en-US" altLang="ko-KR" sz="2400" dirty="0">
                <a:solidFill>
                  <a:schemeClr val="accent2"/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리스트 내에서 더 편리하게 반복문을 사용할 수 있다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08481B-9360-4396-855B-D3326101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0" y="1596902"/>
            <a:ext cx="3829050" cy="1552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B936D6-74D5-40D8-81AF-7C9F7B04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5" y="4945376"/>
            <a:ext cx="3543300" cy="1085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79D879-B3DA-4F1E-8048-109F0D5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816788"/>
            <a:ext cx="4781550" cy="1343025"/>
          </a:xfrm>
          <a:prstGeom prst="rect">
            <a:avLst/>
          </a:prstGeom>
        </p:spPr>
      </p:pic>
      <p:sp>
        <p:nvSpPr>
          <p:cNvPr id="17" name="화살표: 위쪽/아래쪽 16">
            <a:extLst>
              <a:ext uri="{FF2B5EF4-FFF2-40B4-BE49-F238E27FC236}">
                <a16:creationId xmlns:a16="http://schemas.microsoft.com/office/drawing/2014/main" id="{072560F4-6572-42A6-86AE-325342585AAA}"/>
              </a:ext>
            </a:extLst>
          </p:cNvPr>
          <p:cNvSpPr/>
          <p:nvPr/>
        </p:nvSpPr>
        <p:spPr>
          <a:xfrm>
            <a:off x="2083475" y="3165599"/>
            <a:ext cx="578840" cy="108585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D1DE0-8A6B-4377-949F-C40B7B4571E3}"/>
              </a:ext>
            </a:extLst>
          </p:cNvPr>
          <p:cNvSpPr txBox="1"/>
          <p:nvPr/>
        </p:nvSpPr>
        <p:spPr>
          <a:xfrm>
            <a:off x="602085" y="4541926"/>
            <a:ext cx="569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 이름 </a:t>
            </a:r>
            <a:r>
              <a:rPr lang="en-US" altLang="ko-KR" dirty="0"/>
              <a:t>= [</a:t>
            </a:r>
            <a:r>
              <a:rPr lang="ko-KR" altLang="en-US" dirty="0"/>
              <a:t>표현식 </a:t>
            </a:r>
            <a:r>
              <a:rPr lang="en-US" altLang="ko-KR" dirty="0"/>
              <a:t>for </a:t>
            </a:r>
            <a:r>
              <a:rPr lang="ko-KR" altLang="en-US" dirty="0"/>
              <a:t>반복자 </a:t>
            </a:r>
            <a:r>
              <a:rPr lang="en-US" altLang="ko-KR" dirty="0"/>
              <a:t>in </a:t>
            </a:r>
            <a:r>
              <a:rPr lang="ko-KR" altLang="en-US" dirty="0"/>
              <a:t>반복할 수 있는 것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5A94E16-4ECD-4C67-A2F6-471A24A756D6}"/>
              </a:ext>
            </a:extLst>
          </p:cNvPr>
          <p:cNvSpPr/>
          <p:nvPr/>
        </p:nvSpPr>
        <p:spPr>
          <a:xfrm>
            <a:off x="4579602" y="5127655"/>
            <a:ext cx="1082180" cy="630165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3D80-785A-4160-A5C1-C94C9BA0D71C}"/>
              </a:ext>
            </a:extLst>
          </p:cNvPr>
          <p:cNvSpPr txBox="1"/>
          <p:nvPr/>
        </p:nvSpPr>
        <p:spPr>
          <a:xfrm flipH="1">
            <a:off x="5311543" y="6191544"/>
            <a:ext cx="635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 이름 </a:t>
            </a:r>
            <a:r>
              <a:rPr lang="en-US" altLang="ko-KR" dirty="0"/>
              <a:t>= [</a:t>
            </a:r>
            <a:r>
              <a:rPr lang="ko-KR" altLang="en-US" dirty="0"/>
              <a:t>표현식 </a:t>
            </a:r>
            <a:r>
              <a:rPr lang="en-US" altLang="ko-KR" dirty="0"/>
              <a:t>for </a:t>
            </a:r>
            <a:r>
              <a:rPr lang="ko-KR" altLang="en-US" dirty="0"/>
              <a:t>반복자 </a:t>
            </a:r>
            <a:r>
              <a:rPr lang="en-US" altLang="ko-KR" dirty="0"/>
              <a:t>in </a:t>
            </a:r>
            <a:r>
              <a:rPr lang="ko-KR" altLang="en-US" dirty="0"/>
              <a:t>반복할 수 있는 것 </a:t>
            </a: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773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04-4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딕셔너리와</a:t>
            </a:r>
            <a:r>
              <a:rPr lang="ko-KR" altLang="en-US" dirty="0"/>
              <a:t> 관련 함수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0F3EA-AE05-4657-BA08-E2281826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862598"/>
            <a:ext cx="5648325" cy="355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34BD6-CFBD-4BE8-B5AB-56D6266FFC7A}"/>
              </a:ext>
            </a:extLst>
          </p:cNvPr>
          <p:cNvSpPr txBox="1"/>
          <p:nvPr/>
        </p:nvSpPr>
        <p:spPr>
          <a:xfrm>
            <a:off x="458370" y="1252978"/>
            <a:ext cx="546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구문 안에 여러 줄 문자열을 선언하면 들여쓰기가 포함되어 버린다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EC0D5-209D-4F26-A2A7-175BE70C6D72}"/>
              </a:ext>
            </a:extLst>
          </p:cNvPr>
          <p:cNvSpPr txBox="1"/>
          <p:nvPr/>
        </p:nvSpPr>
        <p:spPr>
          <a:xfrm>
            <a:off x="6429829" y="1370709"/>
            <a:ext cx="449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1 : </a:t>
            </a:r>
            <a:r>
              <a:rPr lang="ko-KR" altLang="en-US" dirty="0"/>
              <a:t>괄호로 문자열 연결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C45489-C8DE-4819-968D-6276FFE6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29" y="1857772"/>
            <a:ext cx="4038600" cy="1781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56B756-F626-4C1F-853A-DAAB1F1068D0}"/>
              </a:ext>
            </a:extLst>
          </p:cNvPr>
          <p:cNvSpPr txBox="1"/>
          <p:nvPr/>
        </p:nvSpPr>
        <p:spPr>
          <a:xfrm>
            <a:off x="6429829" y="4020457"/>
            <a:ext cx="480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2 :  </a:t>
            </a:r>
            <a:r>
              <a:rPr lang="ko-KR" altLang="en-US" dirty="0"/>
              <a:t>문자열</a:t>
            </a:r>
            <a:r>
              <a:rPr lang="en-US" altLang="ko-KR" dirty="0"/>
              <a:t>.join(“</a:t>
            </a:r>
            <a:r>
              <a:rPr lang="ko-KR" altLang="en-US" dirty="0"/>
              <a:t>문자열</a:t>
            </a:r>
            <a:r>
              <a:rPr lang="en-US" altLang="ko-KR" dirty="0"/>
              <a:t>”) </a:t>
            </a:r>
            <a:r>
              <a:rPr lang="ko-KR" altLang="en-US" dirty="0"/>
              <a:t>함수 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A0485E-147D-42D0-976A-9DC051596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29" y="4493772"/>
            <a:ext cx="3990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04-4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딕셔너리와</a:t>
            </a:r>
            <a:r>
              <a:rPr lang="ko-KR" altLang="en-US" dirty="0"/>
              <a:t> 관련 함수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E4C32-D7A3-414B-BB1A-BF688C35920B}"/>
              </a:ext>
            </a:extLst>
          </p:cNvPr>
          <p:cNvSpPr txBox="1"/>
          <p:nvPr/>
        </p:nvSpPr>
        <p:spPr>
          <a:xfrm>
            <a:off x="458370" y="1252978"/>
            <a:ext cx="6715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이터레이터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ko-KR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eiterator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US" altLang="ko-KR" dirty="0"/>
              <a:t>-&gt; </a:t>
            </a:r>
            <a:r>
              <a:rPr lang="ko-KR" altLang="en-US" dirty="0"/>
              <a:t>반복문에서 반복할 수 있는 것을 </a:t>
            </a:r>
            <a:r>
              <a:rPr lang="en-US" altLang="ko-KR" dirty="0"/>
              <a:t>“</a:t>
            </a:r>
            <a:r>
              <a:rPr lang="ko-KR" altLang="en-US" dirty="0" err="1"/>
              <a:t>이터러블</a:t>
            </a:r>
            <a:r>
              <a:rPr lang="en-US" altLang="ko-KR" dirty="0"/>
              <a:t>“ </a:t>
            </a:r>
            <a:r>
              <a:rPr lang="ko-KR" altLang="en-US" dirty="0"/>
              <a:t>이라고 하고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next() </a:t>
            </a:r>
            <a:r>
              <a:rPr lang="ko-KR" altLang="en-US" dirty="0"/>
              <a:t>함수 를 사용해 꺼낼 수 있는 요소를 </a:t>
            </a:r>
            <a:r>
              <a:rPr lang="en-US" altLang="ko-KR" dirty="0"/>
              <a:t>“</a:t>
            </a:r>
            <a:r>
              <a:rPr lang="ko-KR" altLang="en-US" dirty="0" err="1"/>
              <a:t>이터레이터</a:t>
            </a:r>
            <a:r>
              <a:rPr lang="en-US" altLang="ko-KR" dirty="0"/>
              <a:t>”</a:t>
            </a:r>
            <a:r>
              <a:rPr lang="ko-KR" altLang="en-US" dirty="0"/>
              <a:t> 라고 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4E3AC1-DC23-4691-9A35-082B3A98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0" y="2728758"/>
            <a:ext cx="2903920" cy="2876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30DF5-E2B6-4A57-834B-93D67B4E4963}"/>
              </a:ext>
            </a:extLst>
          </p:cNvPr>
          <p:cNvSpPr txBox="1"/>
          <p:nvPr/>
        </p:nvSpPr>
        <p:spPr>
          <a:xfrm>
            <a:off x="458370" y="5629196"/>
            <a:ext cx="529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왜 </a:t>
            </a:r>
            <a:r>
              <a:rPr lang="en-US" altLang="ko-KR" dirty="0"/>
              <a:t>reversed() </a:t>
            </a:r>
            <a:r>
              <a:rPr lang="ko-KR" altLang="en-US" dirty="0"/>
              <a:t>함수는 리스트를 바로 </a:t>
            </a:r>
            <a:r>
              <a:rPr lang="ko-KR" altLang="en-US" dirty="0" err="1"/>
              <a:t>리턴해</a:t>
            </a:r>
            <a:r>
              <a:rPr lang="ko-KR" altLang="en-US" dirty="0"/>
              <a:t> 주지않고 </a:t>
            </a:r>
            <a:r>
              <a:rPr lang="ko-KR" altLang="en-US" dirty="0" err="1"/>
              <a:t>이터레이터를</a:t>
            </a:r>
            <a:r>
              <a:rPr lang="ko-KR" altLang="en-US" dirty="0"/>
              <a:t> 리턴 해주는 걸까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메모리의 효율성을 위함이다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8EFE6-44AF-49BD-81A9-49D11B7E3453}"/>
              </a:ext>
            </a:extLst>
          </p:cNvPr>
          <p:cNvSpPr txBox="1"/>
          <p:nvPr/>
        </p:nvSpPr>
        <p:spPr>
          <a:xfrm>
            <a:off x="3362291" y="2704584"/>
            <a:ext cx="3197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</a:t>
            </a:r>
            <a:endParaRPr lang="en-US" altLang="ko-KR" dirty="0"/>
          </a:p>
          <a:p>
            <a:r>
              <a:rPr lang="en-US" altLang="ko-KR" dirty="0"/>
              <a:t>reversed() </a:t>
            </a:r>
            <a:r>
              <a:rPr lang="ko-KR" altLang="en-US" dirty="0"/>
              <a:t>함수가 </a:t>
            </a:r>
            <a:r>
              <a:rPr lang="en-US" altLang="ko-KR" dirty="0"/>
              <a:t>“</a:t>
            </a:r>
            <a:r>
              <a:rPr lang="ko-KR" altLang="en-US" dirty="0" err="1"/>
              <a:t>제너레이터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 err="1"/>
              <a:t>reversed_numbers</a:t>
            </a:r>
            <a:r>
              <a:rPr lang="en-US" altLang="ko-KR" dirty="0"/>
              <a:t> : &lt;</a:t>
            </a:r>
            <a:r>
              <a:rPr lang="en-US" altLang="ko-KR" dirty="0" err="1"/>
              <a:t>list_reverseiterator</a:t>
            </a:r>
            <a:r>
              <a:rPr lang="en-US" altLang="ko-KR" dirty="0"/>
              <a:t> object at 0x0000017160BB0548&gt;</a:t>
            </a:r>
          </a:p>
          <a:p>
            <a:r>
              <a:rPr lang="ko-KR" altLang="en-US" dirty="0" err="1"/>
              <a:t>리턴값이</a:t>
            </a:r>
            <a:r>
              <a:rPr lang="ko-KR" altLang="en-US" dirty="0"/>
              <a:t> </a:t>
            </a:r>
            <a:r>
              <a:rPr lang="ko-KR" altLang="en-US" dirty="0" err="1"/>
              <a:t>이터레이터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9F02FA-5843-4A97-9007-0E9E2181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32" y="4166890"/>
            <a:ext cx="3957213" cy="2182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E52E3-D32A-4AF9-9B4C-5EE00907A1ED}"/>
              </a:ext>
            </a:extLst>
          </p:cNvPr>
          <p:cNvSpPr txBox="1"/>
          <p:nvPr/>
        </p:nvSpPr>
        <p:spPr>
          <a:xfrm>
            <a:off x="7173532" y="3150493"/>
            <a:ext cx="3880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FF0000"/>
                </a:solidFill>
              </a:rPr>
              <a:t>StopIteration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이터레이터에서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모든 값을 얻어 낸 후에 발생</a:t>
            </a:r>
          </a:p>
        </p:txBody>
      </p:sp>
    </p:spTree>
    <p:extLst>
      <p:ext uri="{BB962C8B-B14F-4D97-AF65-F5344CB8AC3E}">
        <p14:creationId xmlns:p14="http://schemas.microsoft.com/office/powerpoint/2010/main" val="2611071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8310899" y="0"/>
            <a:ext cx="2952250" cy="2588455"/>
            <a:chOff x="7809534" y="9076"/>
            <a:chExt cx="2952250" cy="2588455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28850" y="4269545"/>
            <a:ext cx="2952250" cy="2588455"/>
            <a:chOff x="3590255" y="2528618"/>
            <a:chExt cx="2952250" cy="2588455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DFE5032-398A-46B1-89D5-8EAF412E1DB4}"/>
              </a:ext>
            </a:extLst>
          </p:cNvPr>
          <p:cNvSpPr txBox="1"/>
          <p:nvPr/>
        </p:nvSpPr>
        <p:spPr>
          <a:xfrm>
            <a:off x="2832160" y="2588455"/>
            <a:ext cx="7197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감사합니다</a:t>
            </a:r>
            <a:r>
              <a:rPr lang="en-US" altLang="ko-KR" sz="9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ko-KR" altLang="en-US" sz="9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4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04-1 </a:t>
            </a:r>
            <a:r>
              <a:rPr lang="ko-KR" altLang="en-US" dirty="0"/>
              <a:t>리스트와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02580-2E13-423F-9451-098E301EC696}"/>
              </a:ext>
            </a:extLst>
          </p:cNvPr>
          <p:cNvSpPr txBox="1"/>
          <p:nvPr/>
        </p:nvSpPr>
        <p:spPr>
          <a:xfrm>
            <a:off x="458370" y="1192638"/>
            <a:ext cx="5820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리스트란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?</a:t>
            </a:r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사전적 의미로는 </a:t>
            </a:r>
            <a:r>
              <a:rPr lang="en-US" altLang="ko-KR" sz="1600" dirty="0"/>
              <a:t>‘</a:t>
            </a:r>
            <a:r>
              <a:rPr lang="ko-KR" altLang="en-US" sz="1600" dirty="0"/>
              <a:t>목록</a:t>
            </a:r>
            <a:r>
              <a:rPr lang="en-US" altLang="ko-KR" sz="1600" dirty="0"/>
              <a:t>‘</a:t>
            </a:r>
          </a:p>
          <a:p>
            <a:r>
              <a:rPr lang="en-US" altLang="ko-KR" sz="1600" dirty="0"/>
              <a:t> -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ko-KR" altLang="en-US" sz="1600" dirty="0"/>
              <a:t>여러 가지 자료를 저장할 수 있는 자료</a:t>
            </a:r>
            <a:r>
              <a:rPr lang="en-US" altLang="ko-KR" sz="1600" dirty="0"/>
              <a:t>’</a:t>
            </a:r>
            <a:endParaRPr lang="ko-KR" altLang="en-US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21762F-6439-4FA3-8E1C-3FEA7CC8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59" y="2635437"/>
            <a:ext cx="6268572" cy="14773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BC0268-BE07-4116-8EA2-F0F4EBB86CC3}"/>
              </a:ext>
            </a:extLst>
          </p:cNvPr>
          <p:cNvSpPr txBox="1"/>
          <p:nvPr/>
        </p:nvSpPr>
        <p:spPr>
          <a:xfrm>
            <a:off x="458370" y="22461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리스트의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55820-8F1B-4B10-9AE7-99B7A406A1FE}"/>
              </a:ext>
            </a:extLst>
          </p:cNvPr>
          <p:cNvSpPr txBox="1"/>
          <p:nvPr/>
        </p:nvSpPr>
        <p:spPr>
          <a:xfrm>
            <a:off x="689439" y="4150235"/>
            <a:ext cx="540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[]</a:t>
            </a:r>
            <a:r>
              <a:rPr lang="ko-KR" altLang="en-US" sz="1600" dirty="0"/>
              <a:t>안에 넣어서 쉼표로 구분하여 선언한다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[]</a:t>
            </a:r>
            <a:r>
              <a:rPr lang="ko-KR" altLang="en-US" sz="1600" dirty="0"/>
              <a:t>안에 넣는 자료를 </a:t>
            </a:r>
            <a:r>
              <a:rPr lang="en-US" altLang="ko-KR" sz="1600" dirty="0"/>
              <a:t>“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(element)”</a:t>
            </a:r>
            <a:r>
              <a:rPr lang="ko-KR" altLang="en-US" sz="1600" dirty="0"/>
              <a:t>라고 부른다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여러가지 자료형 </a:t>
            </a:r>
            <a:r>
              <a:rPr lang="en-US" altLang="ko-KR" sz="1600" dirty="0"/>
              <a:t>(int, float, string, Boolean)</a:t>
            </a:r>
            <a:r>
              <a:rPr lang="ko-KR" altLang="en-US" sz="1600" dirty="0"/>
              <a:t>으로 구성될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리스트는 왼쪽부터 인덱스</a:t>
            </a:r>
            <a:r>
              <a:rPr lang="en-US" altLang="ko-KR" sz="1600" dirty="0"/>
              <a:t>0++</a:t>
            </a:r>
            <a:r>
              <a:rPr lang="ko-KR" altLang="en-US" sz="1600" dirty="0"/>
              <a:t>을 가진다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 err="1"/>
              <a:t>오른쪽부터의</a:t>
            </a:r>
            <a:r>
              <a:rPr lang="ko-KR" altLang="en-US" sz="1600" dirty="0"/>
              <a:t> 인덱스 값은 </a:t>
            </a:r>
            <a:r>
              <a:rPr lang="en-US" altLang="ko-KR" sz="1600" dirty="0"/>
              <a:t>-1—</a:t>
            </a:r>
            <a:r>
              <a:rPr lang="ko-KR" altLang="en-US" sz="1600" dirty="0"/>
              <a:t>를 가진다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E80308E-B541-4481-85E6-9A36EC447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5706"/>
              </p:ext>
            </p:extLst>
          </p:nvPr>
        </p:nvGraphicFramePr>
        <p:xfrm>
          <a:off x="747759" y="5714635"/>
          <a:ext cx="57863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99">
                  <a:extLst>
                    <a:ext uri="{9D8B030D-6E8A-4147-A177-3AD203B41FA5}">
                      <a16:colId xmlns:a16="http://schemas.microsoft.com/office/drawing/2014/main" val="2489954560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1109777563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1950747413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2767232710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3933077320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2439164822"/>
                    </a:ext>
                  </a:extLst>
                </a:gridCol>
              </a:tblGrid>
              <a:tr h="228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273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751238"/>
                  </a:ext>
                </a:extLst>
              </a:tr>
              <a:tr h="228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155730"/>
                  </a:ext>
                </a:extLst>
              </a:tr>
            </a:tbl>
          </a:graphicData>
        </a:graphic>
      </p:graphicFrame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B673529E-28C6-4DBA-AB89-2CF3703A8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92363"/>
              </p:ext>
            </p:extLst>
          </p:nvPr>
        </p:nvGraphicFramePr>
        <p:xfrm>
          <a:off x="747759" y="6324235"/>
          <a:ext cx="57863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99">
                  <a:extLst>
                    <a:ext uri="{9D8B030D-6E8A-4147-A177-3AD203B41FA5}">
                      <a16:colId xmlns:a16="http://schemas.microsoft.com/office/drawing/2014/main" val="280296610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3916620266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3589779349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2366315009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568569886"/>
                    </a:ext>
                  </a:extLst>
                </a:gridCol>
                <a:gridCol w="964399">
                  <a:extLst>
                    <a:ext uri="{9D8B030D-6E8A-4147-A177-3AD203B41FA5}">
                      <a16:colId xmlns:a16="http://schemas.microsoft.com/office/drawing/2014/main" val="1185803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3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9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리스트와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34DD5D-B8CC-4488-B6E2-103FA5F5E3B9}"/>
              </a:ext>
            </a:extLst>
          </p:cNvPr>
          <p:cNvSpPr txBox="1"/>
          <p:nvPr/>
        </p:nvSpPr>
        <p:spPr>
          <a:xfrm>
            <a:off x="458370" y="1195185"/>
            <a:ext cx="6353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리스트의 특징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첫째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리스트의 특정 요소는 변경할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24A7D-6BD7-44B9-816A-F04855E3B980}"/>
              </a:ext>
            </a:extLst>
          </p:cNvPr>
          <p:cNvSpPr txBox="1"/>
          <p:nvPr/>
        </p:nvSpPr>
        <p:spPr>
          <a:xfrm>
            <a:off x="458369" y="3583446"/>
            <a:ext cx="519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둘째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리스트안에 리스트를 사용할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A25C241-9722-46F0-A902-374308CC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0" y="2274820"/>
            <a:ext cx="6048375" cy="130492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3DB9E4D-4208-4D78-81B8-E28CDF14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70" y="3917238"/>
            <a:ext cx="6010275" cy="11049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50B6F61-CE53-464E-A8C4-AE9107884BC1}"/>
              </a:ext>
            </a:extLst>
          </p:cNvPr>
          <p:cNvSpPr txBox="1"/>
          <p:nvPr/>
        </p:nvSpPr>
        <p:spPr>
          <a:xfrm>
            <a:off x="458369" y="5017376"/>
            <a:ext cx="5932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셋째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 접근 연산자를 이중으로 사용할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FBC802F-2E54-400A-ABEE-3DF1B0A6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70" y="5362525"/>
            <a:ext cx="5934075" cy="109537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8FE2684-211B-481B-8471-7E81A9228F43}"/>
              </a:ext>
            </a:extLst>
          </p:cNvPr>
          <p:cNvSpPr txBox="1"/>
          <p:nvPr/>
        </p:nvSpPr>
        <p:spPr>
          <a:xfrm>
            <a:off x="6861220" y="2808101"/>
            <a:ext cx="451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C00000"/>
                </a:solidFill>
              </a:rPr>
              <a:t>IndexError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ko-KR" altLang="en-US" sz="2400" dirty="0">
                <a:solidFill>
                  <a:srgbClr val="C00000"/>
                </a:solidFill>
              </a:rPr>
              <a:t>발생의 경우</a:t>
            </a:r>
            <a:r>
              <a:rPr lang="en-US" altLang="ko-KR" sz="2400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=&gt;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리스트의 길이를 넘는 인덱스로 요소에 접근 시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83D6480-2EAB-4CCB-A12C-585671539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545" y="3858089"/>
            <a:ext cx="5199480" cy="13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04-1 </a:t>
            </a:r>
            <a:r>
              <a:rPr lang="ko-KR" altLang="en-US"/>
              <a:t>리스트와 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B7860-8879-448B-996E-C6EC3B6BF71B}"/>
              </a:ext>
            </a:extLst>
          </p:cNvPr>
          <p:cNvSpPr txBox="1"/>
          <p:nvPr/>
        </p:nvSpPr>
        <p:spPr>
          <a:xfrm>
            <a:off x="5893236" y="1402503"/>
            <a:ext cx="5812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리스트 연산자 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/ 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비파괴적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연결</a:t>
            </a:r>
            <a:r>
              <a:rPr lang="en-US" altLang="ko-KR" dirty="0"/>
              <a:t> + : </a:t>
            </a:r>
            <a:r>
              <a:rPr lang="ko-KR" altLang="en-US" dirty="0"/>
              <a:t>리스트 자료를 연결 시켜줍니다</a:t>
            </a:r>
            <a:r>
              <a:rPr lang="en-US" altLang="ko-K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반복 </a:t>
            </a:r>
            <a:r>
              <a:rPr lang="en-US" altLang="ko-KR" dirty="0"/>
              <a:t>* : </a:t>
            </a:r>
            <a:r>
              <a:rPr lang="ko-KR" altLang="en-US" dirty="0"/>
              <a:t>리스트 자료를 </a:t>
            </a:r>
            <a:r>
              <a:rPr lang="en-US" altLang="ko-KR" dirty="0"/>
              <a:t>* </a:t>
            </a:r>
            <a:r>
              <a:rPr lang="ko-KR" altLang="en-US" dirty="0"/>
              <a:t>값 만큼 반복 시켜줍니다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길이추출 </a:t>
            </a:r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리스트 자료의 요소의 개수를 세어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4E21CF-8C39-4182-B3DB-E644FB07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36" y="2985468"/>
            <a:ext cx="5723356" cy="2223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080A3C-C081-419E-9C59-5AC51360099C}"/>
              </a:ext>
            </a:extLst>
          </p:cNvPr>
          <p:cNvSpPr txBox="1"/>
          <p:nvPr/>
        </p:nvSpPr>
        <p:spPr>
          <a:xfrm>
            <a:off x="310564" y="1402503"/>
            <a:ext cx="5718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파괴적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원본 값에 직접적인 영향 </a:t>
            </a:r>
            <a:r>
              <a:rPr lang="en-US" altLang="ko-KR" sz="2400" dirty="0"/>
              <a:t>O</a:t>
            </a:r>
          </a:p>
          <a:p>
            <a:r>
              <a:rPr lang="en-US" altLang="ko-KR" sz="2400" dirty="0"/>
              <a:t>Ex) +,*,</a:t>
            </a:r>
            <a:r>
              <a:rPr lang="en-US" altLang="ko-KR" sz="2400" dirty="0" err="1"/>
              <a:t>len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비파괴적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원본 값에 직접적인 영향 </a:t>
            </a:r>
            <a:r>
              <a:rPr lang="en-US" altLang="ko-KR" sz="2400" dirty="0"/>
              <a:t>X</a:t>
            </a:r>
          </a:p>
          <a:p>
            <a:r>
              <a:rPr lang="en-US" altLang="ko-KR" sz="2400" dirty="0"/>
              <a:t>Ex) append, del, clear ..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12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리스트와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A3C5F-BF3E-4956-B2FE-A72474C44DEF}"/>
              </a:ext>
            </a:extLst>
          </p:cNvPr>
          <p:cNvSpPr txBox="1"/>
          <p:nvPr/>
        </p:nvSpPr>
        <p:spPr>
          <a:xfrm>
            <a:off x="609599" y="1291100"/>
            <a:ext cx="78295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리스트에 요소를 추가하기 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/ 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파괴적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append(</a:t>
            </a:r>
            <a:r>
              <a:rPr lang="ko-KR" altLang="en-US" dirty="0"/>
              <a:t>요소</a:t>
            </a:r>
            <a:r>
              <a:rPr lang="en-US" altLang="ko-KR" dirty="0"/>
              <a:t>) : </a:t>
            </a:r>
            <a:r>
              <a:rPr lang="ko-KR" altLang="en-US" dirty="0"/>
              <a:t>리스트의 뒤에 요소를 추가</a:t>
            </a:r>
            <a:r>
              <a:rPr lang="en-US" altLang="ko-K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insert(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요소</a:t>
            </a:r>
            <a:r>
              <a:rPr lang="en-US" altLang="ko-KR" dirty="0"/>
              <a:t>) : </a:t>
            </a:r>
            <a:r>
              <a:rPr lang="ko-KR" altLang="en-US" dirty="0"/>
              <a:t>인덱스 자리에 요소를 삽입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extend(</a:t>
            </a:r>
            <a:r>
              <a:rPr lang="ko-KR" altLang="en-US" dirty="0"/>
              <a:t>리스트</a:t>
            </a:r>
            <a:r>
              <a:rPr lang="en-US" altLang="ko-KR" dirty="0"/>
              <a:t>) : </a:t>
            </a:r>
            <a:r>
              <a:rPr lang="ko-KR" altLang="en-US" dirty="0"/>
              <a:t>원래 리스트 뒤에 새로운 리스트 추가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7C435-F387-421D-B0BF-002EE43003AC}"/>
              </a:ext>
            </a:extLst>
          </p:cNvPr>
          <p:cNvSpPr txBox="1"/>
          <p:nvPr/>
        </p:nvSpPr>
        <p:spPr>
          <a:xfrm>
            <a:off x="609599" y="3089749"/>
            <a:ext cx="82581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리스트에 요소를 제거하기 </a:t>
            </a:r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/ </a:t>
            </a:r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파괴적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pop(</a:t>
            </a:r>
            <a:r>
              <a:rPr lang="ko-KR" altLang="en-US" dirty="0"/>
              <a:t>인덱스</a:t>
            </a:r>
            <a:r>
              <a:rPr lang="en-US" altLang="ko-KR" dirty="0"/>
              <a:t>) : </a:t>
            </a:r>
            <a:r>
              <a:rPr lang="ko-KR" altLang="en-US" dirty="0"/>
              <a:t>인덱스 자리의 요소 제거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del[</a:t>
            </a:r>
            <a:r>
              <a:rPr lang="ko-KR" altLang="en-US" dirty="0"/>
              <a:t>인덱스</a:t>
            </a:r>
            <a:r>
              <a:rPr lang="en-US" altLang="ko-KR" dirty="0"/>
              <a:t>] : </a:t>
            </a:r>
            <a:r>
              <a:rPr lang="ko-KR" altLang="en-US" dirty="0"/>
              <a:t>인덱스 자리의 요소 제거 </a:t>
            </a:r>
            <a:r>
              <a:rPr lang="en-US" altLang="ko-KR" dirty="0"/>
              <a:t>/ </a:t>
            </a:r>
            <a:r>
              <a:rPr lang="ko-KR" altLang="en-US" dirty="0"/>
              <a:t>범위 지정 가능 </a:t>
            </a:r>
            <a:r>
              <a:rPr lang="en-US" altLang="ko-KR" dirty="0"/>
              <a:t>[:]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remove(</a:t>
            </a:r>
            <a:r>
              <a:rPr lang="ko-KR" altLang="en-US" dirty="0"/>
              <a:t>값</a:t>
            </a:r>
            <a:r>
              <a:rPr lang="en-US" altLang="ko-KR" dirty="0"/>
              <a:t>) : </a:t>
            </a:r>
            <a:r>
              <a:rPr lang="ko-KR" altLang="en-US" dirty="0"/>
              <a:t>리스트 내부의 지정한 값 한 개 제거 </a:t>
            </a:r>
            <a:r>
              <a:rPr lang="en-US" altLang="ko-KR" dirty="0"/>
              <a:t>/</a:t>
            </a:r>
            <a:r>
              <a:rPr lang="ko-KR" altLang="en-US" dirty="0"/>
              <a:t> 인덱스 </a:t>
            </a:r>
            <a:r>
              <a:rPr lang="en-US" altLang="ko-KR" dirty="0"/>
              <a:t>0</a:t>
            </a:r>
            <a:r>
              <a:rPr lang="ko-KR" altLang="en-US" dirty="0"/>
              <a:t>부터 훑고 감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clear() : </a:t>
            </a:r>
            <a:r>
              <a:rPr lang="ko-KR" altLang="en-US" dirty="0"/>
              <a:t>리스트 내부의 요소 모두 제거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56783E-1008-47FF-927B-346ED1E3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209699"/>
            <a:ext cx="5229077" cy="18038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72F91B-7AF9-4052-8A0C-2C0C42D7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998660"/>
            <a:ext cx="3486150" cy="1504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1D23F6-D7B9-47F8-8A99-5CE32986C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8" y="4998660"/>
            <a:ext cx="3328988" cy="1323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22E06C-0000-4F22-9681-39A2FE109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176" y="4960538"/>
            <a:ext cx="35052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리스트와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04A4E-CBFF-479C-ACBD-909B774D9339}"/>
              </a:ext>
            </a:extLst>
          </p:cNvPr>
          <p:cNvSpPr txBox="1"/>
          <p:nvPr/>
        </p:nvSpPr>
        <p:spPr>
          <a:xfrm>
            <a:off x="542924" y="1252978"/>
            <a:ext cx="7033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리스트 내부에 있는지 확인하기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값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/>
              <a:t>값이 리스트 안에 있으면 </a:t>
            </a:r>
            <a:r>
              <a:rPr lang="en-US" altLang="ko-KR" dirty="0"/>
              <a:t>True </a:t>
            </a:r>
            <a:r>
              <a:rPr lang="ko-KR" altLang="en-US" dirty="0"/>
              <a:t>없으면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값 </a:t>
            </a:r>
            <a:r>
              <a:rPr lang="en-US" altLang="ko-KR" dirty="0"/>
              <a:t>not in</a:t>
            </a:r>
            <a:r>
              <a:rPr lang="ko-KR" altLang="en-US" dirty="0"/>
              <a:t> 리스트 </a:t>
            </a:r>
            <a:r>
              <a:rPr lang="en-US" altLang="ko-KR" dirty="0"/>
              <a:t>: in </a:t>
            </a:r>
            <a:r>
              <a:rPr lang="ko-KR" altLang="en-US" dirty="0"/>
              <a:t>연산자와 반대로 작동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3B5DDE-EAED-4399-A9FB-88856BF2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623" y="1252978"/>
            <a:ext cx="3467100" cy="2009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959675-159F-4367-AFA3-E8A28208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" y="5175063"/>
            <a:ext cx="4943476" cy="1296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D6D5C9-E9E3-4794-9EAE-76E805CF1CDD}"/>
              </a:ext>
            </a:extLst>
          </p:cNvPr>
          <p:cNvSpPr txBox="1"/>
          <p:nvPr/>
        </p:nvSpPr>
        <p:spPr>
          <a:xfrm>
            <a:off x="542924" y="3480708"/>
            <a:ext cx="563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리스트를 복사할 때 알아야 할 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84CAF-C786-4EE8-BA35-7764E38FD9FB}"/>
              </a:ext>
            </a:extLst>
          </p:cNvPr>
          <p:cNvSpPr txBox="1"/>
          <p:nvPr/>
        </p:nvSpPr>
        <p:spPr>
          <a:xfrm>
            <a:off x="6096000" y="4050886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&lt;&lt;= </a:t>
            </a:r>
            <a:r>
              <a:rPr lang="ko-KR" altLang="en-US" dirty="0"/>
              <a:t>이렇게 복사하면 </a:t>
            </a:r>
            <a:r>
              <a:rPr lang="en-US" altLang="ko-KR" dirty="0" err="1"/>
              <a:t>list_b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 err="1"/>
              <a:t>list_a</a:t>
            </a:r>
            <a:r>
              <a:rPr lang="ko-KR" altLang="en-US" dirty="0"/>
              <a:t>를 </a:t>
            </a:r>
            <a:r>
              <a:rPr lang="ko-KR" altLang="en-US" dirty="0" err="1"/>
              <a:t>가르키는</a:t>
            </a:r>
            <a:r>
              <a:rPr lang="ko-KR" altLang="en-US" dirty="0"/>
              <a:t> 뜻이 돼서 </a:t>
            </a:r>
            <a:r>
              <a:rPr lang="en-US" altLang="ko-KR" dirty="0" err="1"/>
              <a:t>list_a</a:t>
            </a:r>
            <a:r>
              <a:rPr lang="ko-KR" altLang="en-US" dirty="0"/>
              <a:t>의 값이 바뀌면 </a:t>
            </a:r>
            <a:r>
              <a:rPr lang="en-US" altLang="ko-KR" dirty="0" err="1"/>
              <a:t>list_b</a:t>
            </a:r>
            <a:r>
              <a:rPr lang="ko-KR" altLang="en-US" dirty="0"/>
              <a:t>의 값이 같이 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F342A-A136-4DE7-80D9-24F8092854CD}"/>
              </a:ext>
            </a:extLst>
          </p:cNvPr>
          <p:cNvSpPr txBox="1"/>
          <p:nvPr/>
        </p:nvSpPr>
        <p:spPr>
          <a:xfrm>
            <a:off x="6181725" y="5300684"/>
            <a:ext cx="441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&lt;&lt;= </a:t>
            </a:r>
            <a:r>
              <a:rPr lang="ko-KR" altLang="en-US" dirty="0"/>
              <a:t>이렇게 복사하면 </a:t>
            </a:r>
            <a:r>
              <a:rPr lang="en-US" altLang="ko-KR" dirty="0" err="1"/>
              <a:t>list_c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 err="1"/>
              <a:t>list_a</a:t>
            </a:r>
            <a:r>
              <a:rPr lang="ko-KR" altLang="en-US" dirty="0"/>
              <a:t>의 값들을 복사해서 </a:t>
            </a:r>
            <a:r>
              <a:rPr lang="en-US" altLang="ko-KR" dirty="0" err="1"/>
              <a:t>list_a</a:t>
            </a:r>
            <a:r>
              <a:rPr lang="ko-KR" altLang="en-US" dirty="0"/>
              <a:t>의 값이 바뀌어도 </a:t>
            </a:r>
            <a:r>
              <a:rPr lang="en-US" altLang="ko-KR" dirty="0" err="1"/>
              <a:t>list_c</a:t>
            </a:r>
            <a:r>
              <a:rPr lang="ko-KR" altLang="en-US" dirty="0"/>
              <a:t>의 값이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318163-F7D2-48C8-B659-0F5499A70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0" y="3850041"/>
            <a:ext cx="4594077" cy="13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1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리스트와 </a:t>
            </a:r>
            <a:r>
              <a:rPr lang="ko-KR" altLang="en-US" dirty="0" err="1"/>
              <a:t>반복문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B7A6C-13C1-4171-ACCE-A39D9142A9E4}"/>
              </a:ext>
            </a:extLst>
          </p:cNvPr>
          <p:cNvSpPr txBox="1"/>
          <p:nvPr/>
        </p:nvSpPr>
        <p:spPr>
          <a:xfrm>
            <a:off x="561976" y="1409700"/>
            <a:ext cx="456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for </a:t>
            </a:r>
            <a:r>
              <a:rPr lang="ko-KR" altLang="en-US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반복문</a:t>
            </a:r>
            <a:endParaRPr lang="en-US" altLang="ko-KR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ko-KR" altLang="en-US" sz="1600" dirty="0"/>
              <a:t>  형식 </a:t>
            </a:r>
            <a:r>
              <a:rPr lang="en-US" altLang="ko-KR" sz="1600" dirty="0"/>
              <a:t>: for </a:t>
            </a:r>
            <a:r>
              <a:rPr lang="ko-KR" altLang="en-US" sz="1600" dirty="0"/>
              <a:t>반복자 </a:t>
            </a:r>
            <a:r>
              <a:rPr lang="en-US" altLang="ko-KR" sz="1600" dirty="0"/>
              <a:t>in </a:t>
            </a:r>
            <a:r>
              <a:rPr lang="ko-KR" altLang="en-US" sz="1600" dirty="0"/>
              <a:t>반복할 수 있는 것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코드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E50633-88B4-4493-9896-8ED3D712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394585"/>
            <a:ext cx="3476625" cy="1533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785DA7-3E8B-4F80-A4D2-06C695274CEF}"/>
              </a:ext>
            </a:extLst>
          </p:cNvPr>
          <p:cNvSpPr txBox="1"/>
          <p:nvPr/>
        </p:nvSpPr>
        <p:spPr>
          <a:xfrm>
            <a:off x="561975" y="3958888"/>
            <a:ext cx="574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반복문을 리스트와 사용하면 이렇게 쓸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A05B4-A7CA-43D3-BE1D-B43B3218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315519"/>
            <a:ext cx="4333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06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8310899" y="0"/>
            <a:ext cx="2952250" cy="2588455"/>
            <a:chOff x="7809534" y="9076"/>
            <a:chExt cx="2952250" cy="2588455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28850" y="4269545"/>
            <a:ext cx="2952250" cy="2588455"/>
            <a:chOff x="3590255" y="2528618"/>
            <a:chExt cx="2952250" cy="2588455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DD6890-39E1-427F-AFD0-4EA4FC2A5FBE}"/>
              </a:ext>
            </a:extLst>
          </p:cNvPr>
          <p:cNvSpPr txBox="1"/>
          <p:nvPr/>
        </p:nvSpPr>
        <p:spPr>
          <a:xfrm>
            <a:off x="2586873" y="3010583"/>
            <a:ext cx="6914786" cy="769441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04-2 </a:t>
            </a:r>
            <a:r>
              <a:rPr lang="ko-KR" altLang="en-US" sz="4400" dirty="0" err="1">
                <a:solidFill>
                  <a:schemeClr val="bg1"/>
                </a:solidFill>
              </a:rPr>
              <a:t>딕셔너리와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ko-KR" altLang="en-US" sz="4400" dirty="0" err="1">
                <a:solidFill>
                  <a:schemeClr val="bg1"/>
                </a:solidFill>
              </a:rPr>
              <a:t>반복문</a:t>
            </a:r>
            <a:r>
              <a:rPr lang="en-US" altLang="ko-KR" sz="4400" dirty="0">
                <a:solidFill>
                  <a:schemeClr val="bg1"/>
                </a:solidFill>
              </a:rPr>
              <a:t> 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4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al">
      <a:dk1>
        <a:srgbClr val="5C5C5C"/>
      </a:dk1>
      <a:lt1>
        <a:srgbClr val="FFFFFF"/>
      </a:lt1>
      <a:dk2>
        <a:srgbClr val="44546A"/>
      </a:dk2>
      <a:lt2>
        <a:srgbClr val="FCFCFC"/>
      </a:lt2>
      <a:accent1>
        <a:srgbClr val="00514F"/>
      </a:accent1>
      <a:accent2>
        <a:srgbClr val="007A76"/>
      </a:accent2>
      <a:accent3>
        <a:srgbClr val="00A39E"/>
      </a:accent3>
      <a:accent4>
        <a:srgbClr val="2EFFF8"/>
      </a:accent4>
      <a:accent5>
        <a:srgbClr val="74FFFA"/>
      </a:accent5>
      <a:accent6>
        <a:srgbClr val="B9FFFC"/>
      </a:accent6>
      <a:hlink>
        <a:srgbClr val="00B3DC"/>
      </a:hlink>
      <a:folHlink>
        <a:srgbClr val="954F72"/>
      </a:folHlink>
    </a:clrScheme>
    <a:fontScheme name="Custom 20">
      <a:majorFont>
        <a:latin typeface="Roboto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9192</TotalTime>
  <Words>1147</Words>
  <Application>Microsoft Office PowerPoint</Application>
  <PresentationFormat>와이드스크린</PresentationFormat>
  <Paragraphs>208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Roboto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04-1 리스트와 반복문</vt:lpstr>
      <vt:lpstr>04-1 리스트와 반복문</vt:lpstr>
      <vt:lpstr>04-1 리스트와 반복문</vt:lpstr>
      <vt:lpstr>04-1 리스트와 반복문</vt:lpstr>
      <vt:lpstr>04-1 리스트와 반복문</vt:lpstr>
      <vt:lpstr>04-1 리스트와 반복문</vt:lpstr>
      <vt:lpstr>PowerPoint 프레젠테이션</vt:lpstr>
      <vt:lpstr>04-2 딕셔너리와 반복문</vt:lpstr>
      <vt:lpstr>04-2 딕셔너리와 반복문</vt:lpstr>
      <vt:lpstr>04-2 딕셔너리와 반복문</vt:lpstr>
      <vt:lpstr>04-2 딕셔너리와 반복문</vt:lpstr>
      <vt:lpstr>PowerPoint 프레젠테이션</vt:lpstr>
      <vt:lpstr>04-3 반복문과 while 반복문</vt:lpstr>
      <vt:lpstr>04-3 반복문과 while 반복문</vt:lpstr>
      <vt:lpstr>04-3 반복문과 while 반복문</vt:lpstr>
      <vt:lpstr>04-3 반복문과 while 반복문</vt:lpstr>
      <vt:lpstr>04-3 반복문과 while 반복문</vt:lpstr>
      <vt:lpstr>04-3 반복문과 while 반복문</vt:lpstr>
      <vt:lpstr>PowerPoint 프레젠테이션</vt:lpstr>
      <vt:lpstr>04-4 문자열, 리스트, 딕셔너리와 관련 함수</vt:lpstr>
      <vt:lpstr>04-4 문자열, 리스트, 딕셔너리와 관련 함수</vt:lpstr>
      <vt:lpstr>04-4 문자열, 리스트, 딕셔너리와 관련 함수</vt:lpstr>
      <vt:lpstr>04-4 문자열, 리스트, 딕셔너리와 관련 함수</vt:lpstr>
      <vt:lpstr>04-4 문자열, 리스트, 딕셔너리와 관련 함수</vt:lpstr>
      <vt:lpstr>04-4 문자열, 리스트, 딕셔너리와 관련 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Thanh Binh</dc:creator>
  <cp:lastModifiedBy>임희영</cp:lastModifiedBy>
  <cp:revision>148</cp:revision>
  <dcterms:created xsi:type="dcterms:W3CDTF">2015-06-28T07:42:02Z</dcterms:created>
  <dcterms:modified xsi:type="dcterms:W3CDTF">2020-10-16T02:26:22Z</dcterms:modified>
</cp:coreProperties>
</file>