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6" r:id="rId4"/>
    <p:sldId id="270" r:id="rId5"/>
    <p:sldId id="263" r:id="rId6"/>
    <p:sldId id="273" r:id="rId7"/>
    <p:sldId id="272" r:id="rId8"/>
    <p:sldId id="271" r:id="rId9"/>
    <p:sldId id="269" r:id="rId10"/>
    <p:sldId id="267" r:id="rId11"/>
    <p:sldId id="262" r:id="rId12"/>
    <p:sldId id="274" r:id="rId13"/>
    <p:sldId id="275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희영" initials="임" lastIdx="3" clrIdx="0">
    <p:extLst>
      <p:ext uri="{19B8F6BF-5375-455C-9EA6-DF929625EA0E}">
        <p15:presenceInfo xmlns:p15="http://schemas.microsoft.com/office/powerpoint/2012/main" userId="임희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20:04:02.765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1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7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48000" y="2774074"/>
            <a:ext cx="6096000" cy="833663"/>
          </a:xfrm>
          <a:prstGeom prst="rect">
            <a:avLst/>
          </a:prstGeom>
          <a:solidFill>
            <a:srgbClr val="62847D"/>
          </a:solidFill>
        </p:spPr>
        <p:txBody>
          <a:bodyPr tIns="108000" bIns="108000">
            <a:spAutoFit/>
          </a:bodyPr>
          <a:lstStyle/>
          <a:p>
            <a:pPr algn="ctr" latinLnBrk="0">
              <a:defRPr/>
            </a:pPr>
            <a:r>
              <a:rPr lang="ko-KR" altLang="en-US" sz="4000" b="1" i="1" kern="0" dirty="0">
                <a:solidFill>
                  <a:prstClr val="white"/>
                </a:solidFill>
              </a:rPr>
              <a:t>예외 처리</a:t>
            </a:r>
            <a:endParaRPr lang="ko-KR" altLang="en-US" sz="60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49927" y="4847183"/>
            <a:ext cx="12650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b="1" kern="0" dirty="0">
                <a:solidFill>
                  <a:prstClr val="white"/>
                </a:solidFill>
              </a:rPr>
              <a:t>20171693 </a:t>
            </a:r>
            <a:r>
              <a:rPr lang="ko-KR" altLang="en-US" sz="1050" b="1" kern="0" dirty="0">
                <a:solidFill>
                  <a:prstClr val="white"/>
                </a:solidFill>
              </a:rPr>
              <a:t>임희영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273A8-8184-4CEC-A602-25ACA84DB4A0}"/>
              </a:ext>
            </a:extLst>
          </p:cNvPr>
          <p:cNvSpPr txBox="1"/>
          <p:nvPr/>
        </p:nvSpPr>
        <p:spPr>
          <a:xfrm>
            <a:off x="578840" y="5101099"/>
            <a:ext cx="4186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구문 오류와 예외를 구분합니다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예외 처리하는 방법을 이해합니다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예외를 강제로 발생시키는 방법과 이유를 이해합니다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BF657-DA43-482D-BA4F-2E8FB64BA6D3}"/>
              </a:ext>
            </a:extLst>
          </p:cNvPr>
          <p:cNvSpPr txBox="1"/>
          <p:nvPr/>
        </p:nvSpPr>
        <p:spPr>
          <a:xfrm>
            <a:off x="578840" y="4789475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학습 목표</a:t>
            </a:r>
          </a:p>
        </p:txBody>
      </p:sp>
    </p:spTree>
    <p:extLst>
      <p:ext uri="{BB962C8B-B14F-4D97-AF65-F5344CB8AC3E}">
        <p14:creationId xmlns:p14="http://schemas.microsoft.com/office/powerpoint/2010/main" val="31556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49773" y="2019868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48000" y="2774074"/>
            <a:ext cx="6096000" cy="833663"/>
          </a:xfrm>
          <a:prstGeom prst="rect">
            <a:avLst/>
          </a:prstGeom>
          <a:solidFill>
            <a:srgbClr val="62847D"/>
          </a:solidFill>
        </p:spPr>
        <p:txBody>
          <a:bodyPr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06-2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예외 고급</a:t>
            </a:r>
            <a:endParaRPr lang="en-US" altLang="ko-KR" sz="40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8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06-2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예외 고급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D9E0F-4ED2-4AF4-BEF1-32AFCF63882C}"/>
              </a:ext>
            </a:extLst>
          </p:cNvPr>
          <p:cNvSpPr txBox="1"/>
          <p:nvPr/>
        </p:nvSpPr>
        <p:spPr>
          <a:xfrm>
            <a:off x="126609" y="1481016"/>
            <a:ext cx="492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우리는 예외가 발생했을 때 예외의 정보를 얻고 싶으면 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C00000"/>
                </a:solidFill>
              </a:rPr>
              <a:t>예외 객체</a:t>
            </a:r>
            <a:r>
              <a:rPr lang="en-US" altLang="ko-KR" dirty="0"/>
              <a:t>”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형식은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F10FA5-1FE8-4E8E-8204-EEB45088C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8" y="2127347"/>
            <a:ext cx="4638675" cy="1133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E315D-BE57-41CE-89ED-64C03AD76735}"/>
              </a:ext>
            </a:extLst>
          </p:cNvPr>
          <p:cNvSpPr txBox="1"/>
          <p:nvPr/>
        </p:nvSpPr>
        <p:spPr>
          <a:xfrm>
            <a:off x="5769585" y="1478133"/>
            <a:ext cx="527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처리를 </a:t>
            </a:r>
            <a:r>
              <a:rPr lang="ko-KR" altLang="en-US" dirty="0" err="1"/>
              <a:t>해야하는데</a:t>
            </a:r>
            <a:r>
              <a:rPr lang="ko-KR" altLang="en-US" dirty="0"/>
              <a:t> 예외의 종류를 모르면 </a:t>
            </a:r>
            <a:r>
              <a:rPr lang="en-US" altLang="ko-KR" dirty="0"/>
              <a:t>Exception</a:t>
            </a:r>
            <a:r>
              <a:rPr lang="ko-KR" altLang="en-US" dirty="0"/>
              <a:t>을 사용해서 일단 예외를 처리하자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237C3B-874C-4E30-8735-16D08368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211" y="2208949"/>
            <a:ext cx="4824464" cy="31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06-2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예외 고급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34246-E5BC-4D31-9816-6809E5457133}"/>
              </a:ext>
            </a:extLst>
          </p:cNvPr>
          <p:cNvSpPr txBox="1"/>
          <p:nvPr/>
        </p:nvSpPr>
        <p:spPr>
          <a:xfrm>
            <a:off x="309489" y="1509151"/>
            <a:ext cx="520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except</a:t>
            </a:r>
            <a:r>
              <a:rPr lang="ko-KR" altLang="en-US" dirty="0"/>
              <a:t>구문은 </a:t>
            </a:r>
            <a:r>
              <a:rPr lang="en-US" altLang="ko-KR" dirty="0" err="1"/>
              <a:t>elif</a:t>
            </a:r>
            <a:r>
              <a:rPr lang="ko-KR" altLang="en-US" dirty="0"/>
              <a:t>구문처럼 사용하여 예외를 구분할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BC8C0-C240-4FA1-8286-E29504F8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10" y="2155482"/>
            <a:ext cx="4078603" cy="4428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5A6DB7-D9EC-434E-973B-0EF6F2655064}"/>
              </a:ext>
            </a:extLst>
          </p:cNvPr>
          <p:cNvSpPr txBox="1"/>
          <p:nvPr/>
        </p:nvSpPr>
        <p:spPr>
          <a:xfrm>
            <a:off x="6231988" y="1509151"/>
            <a:ext cx="520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그런데</a:t>
            </a:r>
            <a:r>
              <a:rPr lang="en-US" altLang="ko-KR" dirty="0"/>
              <a:t>!</a:t>
            </a:r>
            <a:r>
              <a:rPr lang="ko-KR" altLang="en-US" dirty="0"/>
              <a:t> 여기서 예상 외의 오류가 발생해서 프로그램이 죽는 것을 방지하려면 마지막에 </a:t>
            </a:r>
            <a:r>
              <a:rPr lang="en-US" altLang="ko-KR" dirty="0"/>
              <a:t>else</a:t>
            </a:r>
            <a:r>
              <a:rPr lang="ko-KR" altLang="en-US" dirty="0"/>
              <a:t>구문 처럼 </a:t>
            </a:r>
            <a:r>
              <a:rPr lang="en-US" altLang="ko-KR" dirty="0"/>
              <a:t>Exception</a:t>
            </a:r>
            <a:r>
              <a:rPr lang="ko-KR" altLang="en-US" dirty="0"/>
              <a:t>을 넣어 주는게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F607D-EC57-4845-9289-CD42945056B2}"/>
              </a:ext>
            </a:extLst>
          </p:cNvPr>
          <p:cNvSpPr txBox="1"/>
          <p:nvPr/>
        </p:nvSpPr>
        <p:spPr>
          <a:xfrm>
            <a:off x="6231988" y="6091561"/>
            <a:ext cx="505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=&gt; </a:t>
            </a:r>
            <a:r>
              <a:rPr lang="ko-KR" altLang="en-US" dirty="0">
                <a:solidFill>
                  <a:srgbClr val="C00000"/>
                </a:solidFill>
              </a:rPr>
              <a:t>우리는 프로그램을 작성할 때 어떤 예외가 발생할 것인가를 잘 예측하는 것이 중요합니다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7ADD75-B80C-417C-A2E4-BB4119BA7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973" y="2432481"/>
            <a:ext cx="6154330" cy="36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06-2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예외 고급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44842-6232-49F7-862F-8924E62E8634}"/>
              </a:ext>
            </a:extLst>
          </p:cNvPr>
          <p:cNvSpPr txBox="1"/>
          <p:nvPr/>
        </p:nvSpPr>
        <p:spPr>
          <a:xfrm>
            <a:off x="1237955" y="2551836"/>
            <a:ext cx="9716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http://github.com/django/django/search?q=finally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B6917-732B-437B-80F2-A1F7BAB24D19}"/>
              </a:ext>
            </a:extLst>
          </p:cNvPr>
          <p:cNvSpPr txBox="1"/>
          <p:nvPr/>
        </p:nvSpPr>
        <p:spPr>
          <a:xfrm>
            <a:off x="1237955" y="4747631"/>
            <a:ext cx="959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사이트에 가면 여러가지 </a:t>
            </a:r>
            <a:r>
              <a:rPr lang="en-US" altLang="ko-KR" sz="2400" dirty="0"/>
              <a:t>finally</a:t>
            </a:r>
            <a:r>
              <a:rPr lang="ko-KR" altLang="en-US" sz="2400" dirty="0"/>
              <a:t>를 사용한 코드를 </a:t>
            </a:r>
            <a:r>
              <a:rPr lang="ko-KR" altLang="en-US" sz="2400" dirty="0" err="1"/>
              <a:t>볼수</a:t>
            </a:r>
            <a:r>
              <a:rPr lang="ko-KR" altLang="en-US" sz="2400" dirty="0"/>
              <a:t>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F05D1B-0F79-474A-8006-E2F5ABFDB6D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37505" y="3169603"/>
            <a:ext cx="1" cy="157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8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48000" y="2774074"/>
            <a:ext cx="6096000" cy="1141439"/>
          </a:xfrm>
          <a:prstGeom prst="rect">
            <a:avLst/>
          </a:prstGeom>
          <a:solidFill>
            <a:srgbClr val="62847D"/>
          </a:solidFill>
        </p:spPr>
        <p:txBody>
          <a:bodyPr tIns="108000" bIns="108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6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~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예외 처리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5404D204-2859-4061-AF9C-FE25CC0BBEA5}"/>
              </a:ext>
            </a:extLst>
          </p:cNvPr>
          <p:cNvSpPr/>
          <p:nvPr/>
        </p:nvSpPr>
        <p:spPr>
          <a:xfrm>
            <a:off x="5498602" y="2201311"/>
            <a:ext cx="1194795" cy="2455378"/>
          </a:xfrm>
          <a:prstGeom prst="rightBracket">
            <a:avLst>
              <a:gd name="adj" fmla="val 102753"/>
            </a:avLst>
          </a:prstGeom>
          <a:ln w="95250">
            <a:solidFill>
              <a:schemeClr val="bg1">
                <a:lumMod val="75000"/>
              </a:schemeClr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0EB3BA-4EC1-42CD-9F36-DD80FAED1E65}"/>
              </a:ext>
            </a:extLst>
          </p:cNvPr>
          <p:cNvCxnSpPr>
            <a:cxnSpLocks/>
          </p:cNvCxnSpPr>
          <p:nvPr/>
        </p:nvCxnSpPr>
        <p:spPr>
          <a:xfrm rot="10800000">
            <a:off x="3881696" y="2201311"/>
            <a:ext cx="1621094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B9860F27-4C32-48A9-BA89-F6DB069AF264}"/>
              </a:ext>
            </a:extLst>
          </p:cNvPr>
          <p:cNvSpPr/>
          <p:nvPr/>
        </p:nvSpPr>
        <p:spPr>
          <a:xfrm rot="10800000">
            <a:off x="5441330" y="3357538"/>
            <a:ext cx="1194795" cy="2455378"/>
          </a:xfrm>
          <a:prstGeom prst="rightBracket">
            <a:avLst>
              <a:gd name="adj" fmla="val 102753"/>
            </a:avLst>
          </a:prstGeom>
          <a:ln w="952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FD8D6BD-ECE5-41DD-A5A1-F5021C381917}"/>
              </a:ext>
            </a:extLst>
          </p:cNvPr>
          <p:cNvCxnSpPr>
            <a:cxnSpLocks/>
          </p:cNvCxnSpPr>
          <p:nvPr/>
        </p:nvCxnSpPr>
        <p:spPr>
          <a:xfrm>
            <a:off x="6631938" y="5812916"/>
            <a:ext cx="1621094" cy="0"/>
          </a:xfrm>
          <a:prstGeom prst="line">
            <a:avLst/>
          </a:prstGeom>
          <a:ln w="952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A991D1-4F99-4DD6-8231-5486E7DDBD53}"/>
              </a:ext>
            </a:extLst>
          </p:cNvPr>
          <p:cNvCxnSpPr>
            <a:cxnSpLocks/>
          </p:cNvCxnSpPr>
          <p:nvPr/>
        </p:nvCxnSpPr>
        <p:spPr>
          <a:xfrm rot="10800000">
            <a:off x="3877508" y="4656689"/>
            <a:ext cx="1621094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1A5C546-DC9B-4A92-80B5-88FF3ACDCD6E}"/>
              </a:ext>
            </a:extLst>
          </p:cNvPr>
          <p:cNvCxnSpPr>
            <a:cxnSpLocks/>
          </p:cNvCxnSpPr>
          <p:nvPr/>
        </p:nvCxnSpPr>
        <p:spPr>
          <a:xfrm>
            <a:off x="6636125" y="3357538"/>
            <a:ext cx="1621094" cy="0"/>
          </a:xfrm>
          <a:prstGeom prst="line">
            <a:avLst/>
          </a:prstGeom>
          <a:ln w="95250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754AB31-67CA-4D6C-8DE8-BB94E08B0593}"/>
              </a:ext>
            </a:extLst>
          </p:cNvPr>
          <p:cNvSpPr/>
          <p:nvPr/>
        </p:nvSpPr>
        <p:spPr>
          <a:xfrm>
            <a:off x="3822621" y="2089152"/>
            <a:ext cx="224318" cy="22431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sx="200000" sy="2000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30F4251-B9CE-4CDE-B8D5-100002634872}"/>
              </a:ext>
            </a:extLst>
          </p:cNvPr>
          <p:cNvSpPr/>
          <p:nvPr/>
        </p:nvSpPr>
        <p:spPr>
          <a:xfrm>
            <a:off x="8140873" y="5700757"/>
            <a:ext cx="224318" cy="22431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sx="200000" sy="200000" algn="ctr" rotWithShape="0">
              <a:srgbClr val="FFC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344FC3-9808-405B-8A39-DD20185CCF60}"/>
              </a:ext>
            </a:extLst>
          </p:cNvPr>
          <p:cNvSpPr/>
          <p:nvPr/>
        </p:nvSpPr>
        <p:spPr>
          <a:xfrm>
            <a:off x="6750670" y="3991346"/>
            <a:ext cx="301231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06-2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예외 고급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97866C-F015-45F5-9BAD-AB24FADA6C40}"/>
              </a:ext>
            </a:extLst>
          </p:cNvPr>
          <p:cNvSpPr/>
          <p:nvPr/>
        </p:nvSpPr>
        <p:spPr>
          <a:xfrm>
            <a:off x="2457648" y="2701191"/>
            <a:ext cx="3012318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06-1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구문 오류와 예외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AF09533-9AAC-4B45-A744-7F34B9C90147}"/>
              </a:ext>
            </a:extLst>
          </p:cNvPr>
          <p:cNvSpPr/>
          <p:nvPr/>
        </p:nvSpPr>
        <p:spPr>
          <a:xfrm>
            <a:off x="7996014" y="3102308"/>
            <a:ext cx="514036" cy="514036"/>
          </a:xfrm>
          <a:prstGeom prst="ellipse">
            <a:avLst/>
          </a:prstGeom>
          <a:solidFill>
            <a:schemeClr val="bg1"/>
          </a:solidFill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자유형 23">
            <a:extLst>
              <a:ext uri="{FF2B5EF4-FFF2-40B4-BE49-F238E27FC236}">
                <a16:creationId xmlns:a16="http://schemas.microsoft.com/office/drawing/2014/main" id="{102ACA0A-6266-4CD5-B786-92CFFBAD109B}"/>
              </a:ext>
            </a:extLst>
          </p:cNvPr>
          <p:cNvSpPr>
            <a:spLocks/>
          </p:cNvSpPr>
          <p:nvPr/>
        </p:nvSpPr>
        <p:spPr bwMode="auto">
          <a:xfrm>
            <a:off x="8110573" y="3234646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24B320F-0581-4940-A769-2DDB83B1A122}"/>
              </a:ext>
            </a:extLst>
          </p:cNvPr>
          <p:cNvSpPr/>
          <p:nvPr/>
        </p:nvSpPr>
        <p:spPr>
          <a:xfrm>
            <a:off x="3694803" y="4399671"/>
            <a:ext cx="514036" cy="514036"/>
          </a:xfrm>
          <a:prstGeom prst="ellipse">
            <a:avLst/>
          </a:prstGeom>
          <a:solidFill>
            <a:schemeClr val="bg1"/>
          </a:solidFill>
          <a:ln w="698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AA65C61F-DE48-4F84-953C-DCB6B37FB07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812692" y="4529291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0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48000" y="2774074"/>
            <a:ext cx="6096000" cy="833663"/>
          </a:xfrm>
          <a:prstGeom prst="rect">
            <a:avLst/>
          </a:prstGeom>
          <a:solidFill>
            <a:srgbClr val="62847D"/>
          </a:solidFill>
        </p:spPr>
        <p:txBody>
          <a:bodyPr tIns="108000" bIns="108000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06-1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구문 오류와 예외</a:t>
            </a:r>
            <a:endParaRPr lang="ko-KR" altLang="en-US" sz="6000" kern="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9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06-1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구문 오류와 예외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50064-2297-4E6D-8335-5A3722659674}"/>
              </a:ext>
            </a:extLst>
          </p:cNvPr>
          <p:cNvSpPr txBox="1"/>
          <p:nvPr/>
        </p:nvSpPr>
        <p:spPr>
          <a:xfrm>
            <a:off x="4366591" y="1411320"/>
            <a:ext cx="345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</a:rPr>
              <a:t>프로그램 오류의 종류</a:t>
            </a:r>
            <a:endParaRPr lang="en-US" altLang="ko-KR" sz="2400" dirty="0">
              <a:solidFill>
                <a:srgbClr val="C00000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EF68113-2B5C-44C6-8932-DE309F5BF266}"/>
              </a:ext>
            </a:extLst>
          </p:cNvPr>
          <p:cNvSpPr/>
          <p:nvPr/>
        </p:nvSpPr>
        <p:spPr>
          <a:xfrm rot="3872255">
            <a:off x="5271234" y="1634799"/>
            <a:ext cx="344556" cy="12677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7CA217D-62E6-4F6C-8A8E-2F58AD3A20CD}"/>
              </a:ext>
            </a:extLst>
          </p:cNvPr>
          <p:cNvSpPr/>
          <p:nvPr/>
        </p:nvSpPr>
        <p:spPr>
          <a:xfrm rot="17879467">
            <a:off x="6549885" y="1672743"/>
            <a:ext cx="344556" cy="12677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0E8B7-6087-423E-AAD2-284A9F7C4E07}"/>
              </a:ext>
            </a:extLst>
          </p:cNvPr>
          <p:cNvSpPr txBox="1"/>
          <p:nvPr/>
        </p:nvSpPr>
        <p:spPr>
          <a:xfrm>
            <a:off x="3106562" y="2696755"/>
            <a:ext cx="2991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구문 오류 </a:t>
            </a:r>
            <a:r>
              <a:rPr lang="en-US" altLang="ko-KR" sz="2000" dirty="0"/>
              <a:t>(syntax error)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B2825-6BC6-449B-B642-E567609FC9DD}"/>
              </a:ext>
            </a:extLst>
          </p:cNvPr>
          <p:cNvSpPr txBox="1"/>
          <p:nvPr/>
        </p:nvSpPr>
        <p:spPr>
          <a:xfrm>
            <a:off x="6201356" y="2696755"/>
            <a:ext cx="5469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런타임 오류 </a:t>
            </a:r>
            <a:r>
              <a:rPr lang="en-US" altLang="ko-KR" sz="2000" dirty="0"/>
              <a:t>(runtime error) // </a:t>
            </a:r>
            <a:r>
              <a:rPr lang="ko-KR" altLang="en-US" sz="2000" dirty="0"/>
              <a:t>예외</a:t>
            </a:r>
            <a:r>
              <a:rPr lang="en-US" altLang="ko-KR" sz="2000" dirty="0"/>
              <a:t>(exception)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BCC24-1097-4BF5-9717-8ACE7742312C}"/>
              </a:ext>
            </a:extLst>
          </p:cNvPr>
          <p:cNvSpPr txBox="1"/>
          <p:nvPr/>
        </p:nvSpPr>
        <p:spPr>
          <a:xfrm>
            <a:off x="0" y="3233530"/>
            <a:ext cx="546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프로그램이 </a:t>
            </a:r>
            <a:r>
              <a:rPr lang="en-US" altLang="ko-KR" dirty="0"/>
              <a:t>“</a:t>
            </a:r>
            <a:r>
              <a:rPr lang="ko-KR" altLang="en-US" dirty="0"/>
              <a:t>실행 전</a:t>
            </a:r>
            <a:r>
              <a:rPr lang="en-US" altLang="ko-KR" dirty="0"/>
              <a:t>”</a:t>
            </a:r>
            <a:r>
              <a:rPr lang="ko-KR" altLang="en-US" dirty="0"/>
              <a:t>에 발생하는 오류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괄호의 개수</a:t>
            </a:r>
            <a:r>
              <a:rPr lang="en-US" altLang="ko-KR" dirty="0"/>
              <a:t>, </a:t>
            </a:r>
            <a:r>
              <a:rPr lang="ko-KR" altLang="en-US" dirty="0"/>
              <a:t>들여쓰기 문제 등으로 인해 발생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A8F14-85D5-4E51-9BDD-65BD9B981616}"/>
              </a:ext>
            </a:extLst>
          </p:cNvPr>
          <p:cNvSpPr txBox="1"/>
          <p:nvPr/>
        </p:nvSpPr>
        <p:spPr>
          <a:xfrm>
            <a:off x="6308035" y="3233530"/>
            <a:ext cx="53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프로그램이 </a:t>
            </a:r>
            <a:r>
              <a:rPr lang="en-US" altLang="ko-KR" dirty="0"/>
              <a:t>“</a:t>
            </a:r>
            <a:r>
              <a:rPr lang="ko-KR" altLang="en-US" dirty="0"/>
              <a:t>실행 중</a:t>
            </a:r>
            <a:r>
              <a:rPr lang="en-US" altLang="ko-KR" dirty="0"/>
              <a:t>”</a:t>
            </a:r>
            <a:r>
              <a:rPr lang="ko-KR" altLang="en-US" dirty="0"/>
              <a:t>에 발생하는 오류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1D94DD7-F2C5-4249-A001-AB1843A0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2" y="3920635"/>
            <a:ext cx="5972507" cy="14110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D4A70BF-7A53-4D6F-BB4F-D87CC5D8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3739527"/>
            <a:ext cx="5363159" cy="28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06-1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구문 오류와 예외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45E764-5AAE-4FC0-BF83-F9D86704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3" y="2312962"/>
            <a:ext cx="4657725" cy="1857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CAC846-2AE4-497A-AA84-3B613B00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242" y="2096787"/>
            <a:ext cx="4695825" cy="3095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D4280C-DAA9-4F07-B765-D62697CEC59E}"/>
              </a:ext>
            </a:extLst>
          </p:cNvPr>
          <p:cNvSpPr txBox="1"/>
          <p:nvPr/>
        </p:nvSpPr>
        <p:spPr>
          <a:xfrm>
            <a:off x="631433" y="1444156"/>
            <a:ext cx="38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dirty="0"/>
              <a:t>정수 값을 입력해서 원의 넓이를 구하는 아래 함수가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FB316E-7EC0-4841-BC7F-2A6BCFCD54BA}"/>
              </a:ext>
            </a:extLst>
          </p:cNvPr>
          <p:cNvCxnSpPr/>
          <p:nvPr/>
        </p:nvCxnSpPr>
        <p:spPr>
          <a:xfrm>
            <a:off x="5486400" y="323556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D1C44B-E5C5-4C9B-A85A-0CAD03BDE7D2}"/>
              </a:ext>
            </a:extLst>
          </p:cNvPr>
          <p:cNvSpPr txBox="1"/>
          <p:nvPr/>
        </p:nvSpPr>
        <p:spPr>
          <a:xfrm>
            <a:off x="6293242" y="1444155"/>
            <a:ext cx="449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만약 </a:t>
            </a:r>
            <a:r>
              <a:rPr lang="ko-KR" altLang="en-US" dirty="0" err="1"/>
              <a:t>입력값으로</a:t>
            </a:r>
            <a:r>
              <a:rPr lang="ko-KR" altLang="en-US" dirty="0"/>
              <a:t> 정수가 </a:t>
            </a:r>
            <a:r>
              <a:rPr lang="ko-KR" altLang="en-US" dirty="0" err="1"/>
              <a:t>아닌게</a:t>
            </a:r>
            <a:r>
              <a:rPr lang="ko-KR" altLang="en-US" dirty="0"/>
              <a:t> 들어오면 어떤 출력 값이 나오게 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9476C-EDE3-428E-B3EB-27C19FDCC4CB}"/>
              </a:ext>
            </a:extLst>
          </p:cNvPr>
          <p:cNvSpPr txBox="1"/>
          <p:nvPr/>
        </p:nvSpPr>
        <p:spPr>
          <a:xfrm>
            <a:off x="6414868" y="5192412"/>
            <a:ext cx="477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라는 예외가 발생해 버렸습니다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24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06-1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구문 오류와 예외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AC324-5616-45C3-989F-A53714062CAC}"/>
              </a:ext>
            </a:extLst>
          </p:cNvPr>
          <p:cNvSpPr txBox="1"/>
          <p:nvPr/>
        </p:nvSpPr>
        <p:spPr>
          <a:xfrm>
            <a:off x="239151" y="1617785"/>
            <a:ext cx="6499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“</a:t>
            </a:r>
            <a:r>
              <a:rPr lang="ko-KR" altLang="en-US" sz="2400" dirty="0">
                <a:solidFill>
                  <a:srgbClr val="C00000"/>
                </a:solidFill>
              </a:rPr>
              <a:t>예외 처리</a:t>
            </a:r>
            <a:r>
              <a:rPr lang="en-US" altLang="ko-KR" sz="2400" dirty="0">
                <a:solidFill>
                  <a:srgbClr val="C00000"/>
                </a:solidFill>
              </a:rPr>
              <a:t>”</a:t>
            </a:r>
            <a:r>
              <a:rPr lang="ko-KR" altLang="en-US" sz="2400" dirty="0"/>
              <a:t>란</a:t>
            </a:r>
            <a:r>
              <a:rPr lang="en-US" altLang="ko-KR" sz="2400" dirty="0"/>
              <a:t>? </a:t>
            </a:r>
            <a:r>
              <a:rPr lang="ko-KR" altLang="en-US" sz="2400" dirty="0"/>
              <a:t>이러한 예외를 해결하는 방법</a:t>
            </a:r>
            <a:r>
              <a:rPr lang="en-US" altLang="ko-KR" sz="2400" dirty="0"/>
              <a:t>!</a:t>
            </a:r>
          </a:p>
          <a:p>
            <a:r>
              <a:rPr lang="en-US" altLang="ko-KR" sz="2000" dirty="0"/>
              <a:t> - </a:t>
            </a:r>
            <a:r>
              <a:rPr lang="ko-KR" altLang="en-US" sz="2000" dirty="0"/>
              <a:t>조건문을 사용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DB0B1E-AABB-4711-BCD7-0DD3A6E1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2735010"/>
            <a:ext cx="4667250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6D71D-ED78-429B-A8A3-523271633178}"/>
              </a:ext>
            </a:extLst>
          </p:cNvPr>
          <p:cNvSpPr txBox="1"/>
          <p:nvPr/>
        </p:nvSpPr>
        <p:spPr>
          <a:xfrm>
            <a:off x="6096000" y="2051743"/>
            <a:ext cx="327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try</a:t>
            </a:r>
            <a:r>
              <a:rPr lang="ko-KR" altLang="en-US" dirty="0"/>
              <a:t>문을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3E2F16-C180-4C21-86ED-241BE813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5010"/>
            <a:ext cx="4657725" cy="2457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77F2C6-D218-404A-A609-8C929DDAB00D}"/>
              </a:ext>
            </a:extLst>
          </p:cNvPr>
          <p:cNvSpPr txBox="1"/>
          <p:nvPr/>
        </p:nvSpPr>
        <p:spPr>
          <a:xfrm>
            <a:off x="4614203" y="5416062"/>
            <a:ext cx="7329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except </a:t>
            </a:r>
            <a:r>
              <a:rPr lang="ko-KR" altLang="en-US" dirty="0"/>
              <a:t>구문 안에 넣을 수 있는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pass : </a:t>
            </a:r>
            <a:r>
              <a:rPr lang="ko-KR" altLang="en-US" dirty="0"/>
              <a:t>예외를 일단 강제 종료 되는 것부터 막자 할 때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raise </a:t>
            </a:r>
            <a:r>
              <a:rPr lang="en-US" altLang="ko-KR" dirty="0" err="1"/>
              <a:t>NotImplementedError</a:t>
            </a:r>
            <a:r>
              <a:rPr lang="en-US" altLang="ko-KR" dirty="0"/>
              <a:t> : </a:t>
            </a:r>
            <a:r>
              <a:rPr lang="ko-KR" altLang="en-US" dirty="0"/>
              <a:t>아직 구현되지 않은 부분에 예외를 강제로 발생시켜 종료하고자 할 때</a:t>
            </a:r>
          </a:p>
        </p:txBody>
      </p:sp>
    </p:spTree>
    <p:extLst>
      <p:ext uri="{BB962C8B-B14F-4D97-AF65-F5344CB8AC3E}">
        <p14:creationId xmlns:p14="http://schemas.microsoft.com/office/powerpoint/2010/main" val="231580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06-1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구문 오류와 예외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0CDA4-2BAE-4ABD-961A-83780A6A3E3D}"/>
              </a:ext>
            </a:extLst>
          </p:cNvPr>
          <p:cNvSpPr txBox="1"/>
          <p:nvPr/>
        </p:nvSpPr>
        <p:spPr>
          <a:xfrm>
            <a:off x="225082" y="1448972"/>
            <a:ext cx="53597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try </a:t>
            </a:r>
            <a:r>
              <a:rPr lang="ko-KR" altLang="en-US" sz="2400" dirty="0"/>
              <a:t>구문의 </a:t>
            </a:r>
            <a:r>
              <a:rPr lang="en-US" altLang="ko-KR" sz="2400" dirty="0"/>
              <a:t>5</a:t>
            </a:r>
            <a:r>
              <a:rPr lang="ko-KR" altLang="en-US" sz="2400" dirty="0"/>
              <a:t>개 형태</a:t>
            </a:r>
            <a:r>
              <a:rPr lang="en-US" altLang="ko-KR" sz="2400" dirty="0"/>
              <a:t>!</a:t>
            </a:r>
          </a:p>
          <a:p>
            <a:r>
              <a:rPr lang="en-US" altLang="ko-KR" sz="2000" dirty="0"/>
              <a:t>-  try + except </a:t>
            </a:r>
            <a:r>
              <a:rPr lang="ko-KR" altLang="en-US" sz="2000" dirty="0"/>
              <a:t>구문</a:t>
            </a:r>
            <a:endParaRPr lang="en-US" altLang="ko-KR" sz="2000" dirty="0"/>
          </a:p>
          <a:p>
            <a:r>
              <a:rPr lang="en-US" altLang="ko-KR" sz="2000" dirty="0"/>
              <a:t>-  try + except + else </a:t>
            </a:r>
            <a:r>
              <a:rPr lang="ko-KR" altLang="en-US" sz="2000" dirty="0"/>
              <a:t>구문</a:t>
            </a:r>
          </a:p>
          <a:p>
            <a:r>
              <a:rPr lang="en-US" altLang="ko-KR" sz="2000" dirty="0"/>
              <a:t>-  try + except + finally </a:t>
            </a:r>
            <a:r>
              <a:rPr lang="ko-KR" altLang="en-US" sz="2000" dirty="0"/>
              <a:t>구문</a:t>
            </a:r>
          </a:p>
          <a:p>
            <a:r>
              <a:rPr lang="en-US" altLang="ko-KR" sz="2000" dirty="0"/>
              <a:t>-  try + except + else + finally</a:t>
            </a:r>
            <a:r>
              <a:rPr lang="ko-KR" altLang="en-US" sz="2000" dirty="0"/>
              <a:t>구문</a:t>
            </a:r>
            <a:endParaRPr lang="en-US" altLang="ko-KR" sz="2000" dirty="0"/>
          </a:p>
          <a:p>
            <a:r>
              <a:rPr lang="en-US" altLang="ko-KR" sz="2000" dirty="0"/>
              <a:t>-  try + finally </a:t>
            </a:r>
            <a:r>
              <a:rPr lang="ko-KR" altLang="en-US" sz="2000" dirty="0"/>
              <a:t>구문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5AA06-01ED-436A-B047-78C95AF392FF}"/>
              </a:ext>
            </a:extLst>
          </p:cNvPr>
          <p:cNvSpPr txBox="1"/>
          <p:nvPr/>
        </p:nvSpPr>
        <p:spPr>
          <a:xfrm>
            <a:off x="6105381" y="1419515"/>
            <a:ext cx="410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92D050"/>
                </a:solidFill>
              </a:rPr>
              <a:t>try except else </a:t>
            </a:r>
            <a:r>
              <a:rPr lang="ko-KR" altLang="en-US" sz="2000" dirty="0">
                <a:solidFill>
                  <a:srgbClr val="92D050"/>
                </a:solidFill>
              </a:rPr>
              <a:t>구문 예시</a:t>
            </a:r>
            <a:r>
              <a:rPr lang="en-US" altLang="ko-KR" sz="2000" dirty="0">
                <a:solidFill>
                  <a:srgbClr val="92D050"/>
                </a:solidFill>
              </a:rPr>
              <a:t>)</a:t>
            </a:r>
            <a:endParaRPr lang="ko-KR" altLang="en-US" sz="2000" dirty="0">
              <a:solidFill>
                <a:srgbClr val="92D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98545-FC94-46A3-9669-7E2C7401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381" y="1819625"/>
            <a:ext cx="4724400" cy="3752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1118BD-6F4E-48D6-BFA8-070EED3BC470}"/>
              </a:ext>
            </a:extLst>
          </p:cNvPr>
          <p:cNvSpPr txBox="1"/>
          <p:nvPr/>
        </p:nvSpPr>
        <p:spPr>
          <a:xfrm>
            <a:off x="4726747" y="5572475"/>
            <a:ext cx="686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try except else</a:t>
            </a:r>
            <a:r>
              <a:rPr lang="ko-KR" altLang="en-US" dirty="0"/>
              <a:t>구문과 </a:t>
            </a:r>
            <a:r>
              <a:rPr lang="en-US" altLang="ko-KR" dirty="0"/>
              <a:t>try except</a:t>
            </a:r>
            <a:r>
              <a:rPr lang="ko-KR" altLang="en-US" dirty="0"/>
              <a:t>구문의 차이는 예외가 발생할 가능성이 없는 구문을 </a:t>
            </a:r>
            <a:r>
              <a:rPr lang="en-US" altLang="ko-KR" dirty="0"/>
              <a:t>else</a:t>
            </a:r>
            <a:r>
              <a:rPr lang="ko-KR" altLang="en-US" dirty="0"/>
              <a:t>로 </a:t>
            </a:r>
            <a:r>
              <a:rPr lang="ko-KR" altLang="en-US" dirty="0" err="1"/>
              <a:t>뺸것</a:t>
            </a:r>
            <a:r>
              <a:rPr lang="ko-KR" altLang="en-US" dirty="0"/>
              <a:t> 뿐 결과 값은 똑같다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B594A-E3BF-485E-A4B1-5D49AA47E316}"/>
              </a:ext>
            </a:extLst>
          </p:cNvPr>
          <p:cNvSpPr txBox="1"/>
          <p:nvPr/>
        </p:nvSpPr>
        <p:spPr>
          <a:xfrm>
            <a:off x="5035064" y="6219692"/>
            <a:ext cx="686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굳이 없어도 프로그램 작성에 지장은 없다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17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06-1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구문 오류와 예외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25C9F-277E-4AB4-9607-421285E13518}"/>
              </a:ext>
            </a:extLst>
          </p:cNvPr>
          <p:cNvSpPr txBox="1"/>
          <p:nvPr/>
        </p:nvSpPr>
        <p:spPr>
          <a:xfrm>
            <a:off x="126609" y="1490008"/>
            <a:ext cx="5542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finally </a:t>
            </a:r>
            <a:r>
              <a:rPr lang="ko-KR" altLang="en-US" sz="2400" dirty="0"/>
              <a:t>구문 </a:t>
            </a:r>
            <a:r>
              <a:rPr lang="en-US" altLang="ko-KR" sz="2400" dirty="0"/>
              <a:t>: </a:t>
            </a:r>
            <a:r>
              <a:rPr lang="ko-KR" altLang="en-US" sz="2400" dirty="0"/>
              <a:t>예외가 발생하든 발생하지 않든 </a:t>
            </a:r>
            <a:r>
              <a:rPr lang="en-US" altLang="ko-KR" sz="2400" dirty="0"/>
              <a:t>“</a:t>
            </a:r>
            <a:r>
              <a:rPr lang="ko-KR" altLang="en-US" sz="2400" dirty="0">
                <a:solidFill>
                  <a:srgbClr val="C00000"/>
                </a:solidFill>
              </a:rPr>
              <a:t>무조건</a:t>
            </a:r>
            <a:r>
              <a:rPr lang="en-US" altLang="ko-KR" sz="2400" dirty="0"/>
              <a:t>” </a:t>
            </a:r>
            <a:r>
              <a:rPr lang="ko-KR" altLang="en-US" sz="2400" dirty="0"/>
              <a:t>실행하는 구문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489AE-BB51-4FE3-9B27-4195FC8F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2227183"/>
            <a:ext cx="4705350" cy="461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FD8C9-1A4A-46BE-BB88-A3424847DDCF}"/>
              </a:ext>
            </a:extLst>
          </p:cNvPr>
          <p:cNvSpPr txBox="1"/>
          <p:nvPr/>
        </p:nvSpPr>
        <p:spPr>
          <a:xfrm>
            <a:off x="5669280" y="2541012"/>
            <a:ext cx="250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</a:rPr>
              <a:t>그러면 왜 우리는 </a:t>
            </a:r>
            <a:r>
              <a:rPr lang="en-US" altLang="ko-KR" sz="2000" dirty="0">
                <a:solidFill>
                  <a:srgbClr val="C00000"/>
                </a:solidFill>
              </a:rPr>
              <a:t>finally </a:t>
            </a:r>
            <a:r>
              <a:rPr lang="ko-KR" altLang="en-US" sz="2000" dirty="0">
                <a:solidFill>
                  <a:srgbClr val="C00000"/>
                </a:solidFill>
              </a:rPr>
              <a:t>구문을 사용 할까요</a:t>
            </a:r>
            <a:r>
              <a:rPr lang="en-US" altLang="ko-KR" sz="2000" dirty="0">
                <a:solidFill>
                  <a:srgbClr val="C00000"/>
                </a:solidFill>
              </a:rPr>
              <a:t>??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01A13F-8089-4783-949D-9A2A00C597BD}"/>
              </a:ext>
            </a:extLst>
          </p:cNvPr>
          <p:cNvCxnSpPr/>
          <p:nvPr/>
        </p:nvCxnSpPr>
        <p:spPr>
          <a:xfrm>
            <a:off x="4965895" y="3025071"/>
            <a:ext cx="53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E5FA82-B388-4917-A48F-C144BF116A4D}"/>
              </a:ext>
            </a:extLst>
          </p:cNvPr>
          <p:cNvCxnSpPr>
            <a:cxnSpLocks/>
          </p:cNvCxnSpPr>
          <p:nvPr/>
        </p:nvCxnSpPr>
        <p:spPr>
          <a:xfrm>
            <a:off x="7371471" y="3556675"/>
            <a:ext cx="1505243" cy="169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5EF888-BF0C-413A-97D8-6BBE63C8F84E}"/>
              </a:ext>
            </a:extLst>
          </p:cNvPr>
          <p:cNvSpPr txBox="1"/>
          <p:nvPr/>
        </p:nvSpPr>
        <p:spPr>
          <a:xfrm>
            <a:off x="5978769" y="5683348"/>
            <a:ext cx="572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파일 처리에서 꼭 </a:t>
            </a:r>
            <a:r>
              <a:rPr lang="en-US" altLang="ko-KR" dirty="0"/>
              <a:t>finally </a:t>
            </a:r>
            <a:r>
              <a:rPr lang="ko-KR" altLang="en-US" dirty="0"/>
              <a:t>구문을 사용해야 하는 것은 </a:t>
            </a:r>
            <a:r>
              <a:rPr lang="ko-KR" altLang="en-US" dirty="0" err="1"/>
              <a:t>아니자만</a:t>
            </a:r>
            <a:r>
              <a:rPr lang="en-US" altLang="ko-KR" dirty="0"/>
              <a:t>!!”  </a:t>
            </a:r>
            <a:r>
              <a:rPr lang="ko-KR" altLang="en-US" dirty="0"/>
              <a:t>파일 처리의 예시를 사용하겠습니다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0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270001"/>
          </a:xfrm>
          <a:prstGeom prst="rect">
            <a:avLst/>
          </a:prstGeom>
          <a:solidFill>
            <a:srgbClr val="62847D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06-1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구문 오류와 예외</a:t>
            </a:r>
            <a:endParaRPr lang="ko-KR" altLang="en-US" sz="48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85679-A9FA-400D-BE22-B0CF2AD79834}"/>
              </a:ext>
            </a:extLst>
          </p:cNvPr>
          <p:cNvSpPr txBox="1"/>
          <p:nvPr/>
        </p:nvSpPr>
        <p:spPr>
          <a:xfrm>
            <a:off x="182880" y="1448972"/>
            <a:ext cx="476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작성시 </a:t>
            </a:r>
            <a:r>
              <a:rPr lang="en-US" altLang="ko-KR" dirty="0"/>
              <a:t>try</a:t>
            </a:r>
            <a:r>
              <a:rPr lang="ko-KR" altLang="en-US" dirty="0"/>
              <a:t>구문에서 예외를 발생시켜 파일이 닫히지 않게 되는 경우가 발생할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8E632E-49F9-44BA-A11E-78650461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2559537"/>
            <a:ext cx="4762500" cy="3057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0E9E3-DF6C-47E3-A792-F024DFA93473}"/>
              </a:ext>
            </a:extLst>
          </p:cNvPr>
          <p:cNvSpPr txBox="1"/>
          <p:nvPr/>
        </p:nvSpPr>
        <p:spPr>
          <a:xfrm>
            <a:off x="5725551" y="1270001"/>
            <a:ext cx="49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하는 방법</a:t>
            </a:r>
            <a:r>
              <a:rPr lang="en-US" altLang="ko-KR" dirty="0"/>
              <a:t>.1 =&gt; try</a:t>
            </a:r>
            <a:r>
              <a:rPr lang="ko-KR" altLang="en-US" dirty="0"/>
              <a:t>문 외부에 </a:t>
            </a:r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495DF1-22C5-4A83-90FB-55D423FF7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50" y="1581940"/>
            <a:ext cx="3551800" cy="2021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5A9F6A-D36F-4A51-8419-0D8B80977617}"/>
              </a:ext>
            </a:extLst>
          </p:cNvPr>
          <p:cNvSpPr txBox="1"/>
          <p:nvPr/>
        </p:nvSpPr>
        <p:spPr>
          <a:xfrm>
            <a:off x="5725550" y="3635316"/>
            <a:ext cx="49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하는 방법</a:t>
            </a:r>
            <a:r>
              <a:rPr lang="en-US" altLang="ko-KR" dirty="0"/>
              <a:t>.2 =&gt; finally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r>
              <a:rPr lang="ko-KR" altLang="en-US" dirty="0"/>
              <a:t>안에 </a:t>
            </a:r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DA53FD-2F1B-4621-96DE-FEDB373C6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551" y="4188312"/>
            <a:ext cx="3742300" cy="227726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7AF467-3F16-482F-A6C5-1C2065047DA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734844" y="4459458"/>
            <a:ext cx="104569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BFEBF0-A4AC-48A0-93F7-B57B94F9A3BB}"/>
              </a:ext>
            </a:extLst>
          </p:cNvPr>
          <p:cNvSpPr txBox="1"/>
          <p:nvPr/>
        </p:nvSpPr>
        <p:spPr>
          <a:xfrm>
            <a:off x="9734843" y="4828790"/>
            <a:ext cx="209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finally</a:t>
            </a:r>
            <a:r>
              <a:rPr lang="ko-KR" altLang="en-US" dirty="0"/>
              <a:t>문은 사용시 코드가 깔끔해 </a:t>
            </a:r>
            <a:r>
              <a:rPr lang="ko-KR" altLang="en-US" dirty="0" err="1"/>
              <a:t>질때</a:t>
            </a:r>
            <a:r>
              <a:rPr lang="ko-KR" altLang="en-US" dirty="0"/>
              <a:t> 사용하자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17536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459</Words>
  <Application>Microsoft Office PowerPoint</Application>
  <PresentationFormat>와이드스크린</PresentationFormat>
  <Paragraphs>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임희영</cp:lastModifiedBy>
  <cp:revision>17</cp:revision>
  <dcterms:created xsi:type="dcterms:W3CDTF">2020-07-24T02:29:32Z</dcterms:created>
  <dcterms:modified xsi:type="dcterms:W3CDTF">2020-11-12T17:59:43Z</dcterms:modified>
</cp:coreProperties>
</file>