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59" r:id="rId5"/>
    <p:sldId id="283" r:id="rId6"/>
    <p:sldId id="278" r:id="rId7"/>
    <p:sldId id="277" r:id="rId8"/>
    <p:sldId id="263" r:id="rId9"/>
    <p:sldId id="276" r:id="rId10"/>
    <p:sldId id="265" r:id="rId11"/>
    <p:sldId id="280" r:id="rId12"/>
    <p:sldId id="279" r:id="rId13"/>
    <p:sldId id="268" r:id="rId14"/>
    <p:sldId id="266" r:id="rId15"/>
    <p:sldId id="275" r:id="rId16"/>
    <p:sldId id="269" r:id="rId17"/>
    <p:sldId id="281" r:id="rId18"/>
    <p:sldId id="282" r:id="rId19"/>
    <p:sldId id="267" r:id="rId20"/>
    <p:sldId id="270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희영" initials="임" lastIdx="2" clrIdx="0">
    <p:extLst>
      <p:ext uri="{19B8F6BF-5375-455C-9EA6-DF929625EA0E}">
        <p15:presenceInfo xmlns:p15="http://schemas.microsoft.com/office/powerpoint/2012/main" userId="임희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9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0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926546" y="2523134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691950" y="130621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CH.8 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996146" y="2513079"/>
            <a:ext cx="612514" cy="513722"/>
            <a:chOff x="8023225" y="4741863"/>
            <a:chExt cx="6299200" cy="5283200"/>
          </a:xfrm>
        </p:grpSpPr>
        <p:sp>
          <p:nvSpPr>
            <p:cNvPr id="74" name="Freeform 48"/>
            <p:cNvSpPr>
              <a:spLocks/>
            </p:cNvSpPr>
            <p:nvPr/>
          </p:nvSpPr>
          <p:spPr bwMode="auto">
            <a:xfrm>
              <a:off x="8023225" y="5757863"/>
              <a:ext cx="6299200" cy="4267200"/>
            </a:xfrm>
            <a:custGeom>
              <a:avLst/>
              <a:gdLst>
                <a:gd name="T0" fmla="*/ 7489 w 11905"/>
                <a:gd name="T1" fmla="*/ 0 h 8065"/>
                <a:gd name="T2" fmla="*/ 11329 w 11905"/>
                <a:gd name="T3" fmla="*/ 384 h 8065"/>
                <a:gd name="T4" fmla="*/ 11386 w 11905"/>
                <a:gd name="T5" fmla="*/ 393 h 8065"/>
                <a:gd name="T6" fmla="*/ 11452 w 11905"/>
                <a:gd name="T7" fmla="*/ 428 h 8065"/>
                <a:gd name="T8" fmla="*/ 11498 w 11905"/>
                <a:gd name="T9" fmla="*/ 485 h 8065"/>
                <a:gd name="T10" fmla="*/ 11521 w 11905"/>
                <a:gd name="T11" fmla="*/ 557 h 8065"/>
                <a:gd name="T12" fmla="*/ 11521 w 11905"/>
                <a:gd name="T13" fmla="*/ 7489 h 8065"/>
                <a:gd name="T14" fmla="*/ 11512 w 11905"/>
                <a:gd name="T15" fmla="*/ 7547 h 8065"/>
                <a:gd name="T16" fmla="*/ 11478 w 11905"/>
                <a:gd name="T17" fmla="*/ 7612 h 8065"/>
                <a:gd name="T18" fmla="*/ 11420 w 11905"/>
                <a:gd name="T19" fmla="*/ 7659 h 8065"/>
                <a:gd name="T20" fmla="*/ 11348 w 11905"/>
                <a:gd name="T21" fmla="*/ 7681 h 8065"/>
                <a:gd name="T22" fmla="*/ 576 w 11905"/>
                <a:gd name="T23" fmla="*/ 7682 h 8065"/>
                <a:gd name="T24" fmla="*/ 518 w 11905"/>
                <a:gd name="T25" fmla="*/ 7674 h 8065"/>
                <a:gd name="T26" fmla="*/ 454 w 11905"/>
                <a:gd name="T27" fmla="*/ 7638 h 8065"/>
                <a:gd name="T28" fmla="*/ 408 w 11905"/>
                <a:gd name="T29" fmla="*/ 7582 h 8065"/>
                <a:gd name="T30" fmla="*/ 385 w 11905"/>
                <a:gd name="T31" fmla="*/ 7509 h 8065"/>
                <a:gd name="T32" fmla="*/ 385 w 11905"/>
                <a:gd name="T33" fmla="*/ 576 h 8065"/>
                <a:gd name="T34" fmla="*/ 392 w 11905"/>
                <a:gd name="T35" fmla="*/ 520 h 8065"/>
                <a:gd name="T36" fmla="*/ 428 w 11905"/>
                <a:gd name="T37" fmla="*/ 454 h 8065"/>
                <a:gd name="T38" fmla="*/ 484 w 11905"/>
                <a:gd name="T39" fmla="*/ 407 h 8065"/>
                <a:gd name="T40" fmla="*/ 556 w 11905"/>
                <a:gd name="T41" fmla="*/ 384 h 8065"/>
                <a:gd name="T42" fmla="*/ 4417 w 11905"/>
                <a:gd name="T43" fmla="*/ 384 h 8065"/>
                <a:gd name="T44" fmla="*/ 576 w 11905"/>
                <a:gd name="T45" fmla="*/ 0 h 8065"/>
                <a:gd name="T46" fmla="*/ 405 w 11905"/>
                <a:gd name="T47" fmla="*/ 26 h 8065"/>
                <a:gd name="T48" fmla="*/ 209 w 11905"/>
                <a:gd name="T49" fmla="*/ 131 h 8065"/>
                <a:gd name="T50" fmla="*/ 69 w 11905"/>
                <a:gd name="T51" fmla="*/ 302 h 8065"/>
                <a:gd name="T52" fmla="*/ 1 w 11905"/>
                <a:gd name="T53" fmla="*/ 517 h 8065"/>
                <a:gd name="T54" fmla="*/ 0 w 11905"/>
                <a:gd name="T55" fmla="*/ 7489 h 8065"/>
                <a:gd name="T56" fmla="*/ 24 w 11905"/>
                <a:gd name="T57" fmla="*/ 7661 h 8065"/>
                <a:gd name="T58" fmla="*/ 131 w 11905"/>
                <a:gd name="T59" fmla="*/ 7857 h 8065"/>
                <a:gd name="T60" fmla="*/ 301 w 11905"/>
                <a:gd name="T61" fmla="*/ 7998 h 8065"/>
                <a:gd name="T62" fmla="*/ 517 w 11905"/>
                <a:gd name="T63" fmla="*/ 8064 h 8065"/>
                <a:gd name="T64" fmla="*/ 11329 w 11905"/>
                <a:gd name="T65" fmla="*/ 8065 h 8065"/>
                <a:gd name="T66" fmla="*/ 11501 w 11905"/>
                <a:gd name="T67" fmla="*/ 8041 h 8065"/>
                <a:gd name="T68" fmla="*/ 11695 w 11905"/>
                <a:gd name="T69" fmla="*/ 7934 h 8065"/>
                <a:gd name="T70" fmla="*/ 11836 w 11905"/>
                <a:gd name="T71" fmla="*/ 7764 h 8065"/>
                <a:gd name="T72" fmla="*/ 11903 w 11905"/>
                <a:gd name="T73" fmla="*/ 7548 h 8065"/>
                <a:gd name="T74" fmla="*/ 11905 w 11905"/>
                <a:gd name="T75" fmla="*/ 576 h 8065"/>
                <a:gd name="T76" fmla="*/ 11880 w 11905"/>
                <a:gd name="T77" fmla="*/ 405 h 8065"/>
                <a:gd name="T78" fmla="*/ 11774 w 11905"/>
                <a:gd name="T79" fmla="*/ 210 h 8065"/>
                <a:gd name="T80" fmla="*/ 11603 w 11905"/>
                <a:gd name="T81" fmla="*/ 69 h 8065"/>
                <a:gd name="T82" fmla="*/ 11388 w 11905"/>
                <a:gd name="T83" fmla="*/ 3 h 8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05" h="8065">
                  <a:moveTo>
                    <a:pt x="11329" y="0"/>
                  </a:moveTo>
                  <a:lnTo>
                    <a:pt x="7489" y="0"/>
                  </a:lnTo>
                  <a:lnTo>
                    <a:pt x="7489" y="384"/>
                  </a:lnTo>
                  <a:lnTo>
                    <a:pt x="11329" y="384"/>
                  </a:lnTo>
                  <a:lnTo>
                    <a:pt x="11348" y="384"/>
                  </a:lnTo>
                  <a:lnTo>
                    <a:pt x="11386" y="393"/>
                  </a:lnTo>
                  <a:lnTo>
                    <a:pt x="11420" y="407"/>
                  </a:lnTo>
                  <a:lnTo>
                    <a:pt x="11452" y="428"/>
                  </a:lnTo>
                  <a:lnTo>
                    <a:pt x="11478" y="454"/>
                  </a:lnTo>
                  <a:lnTo>
                    <a:pt x="11498" y="485"/>
                  </a:lnTo>
                  <a:lnTo>
                    <a:pt x="11512" y="520"/>
                  </a:lnTo>
                  <a:lnTo>
                    <a:pt x="11521" y="557"/>
                  </a:lnTo>
                  <a:lnTo>
                    <a:pt x="11521" y="576"/>
                  </a:lnTo>
                  <a:lnTo>
                    <a:pt x="11521" y="7489"/>
                  </a:lnTo>
                  <a:lnTo>
                    <a:pt x="11521" y="7509"/>
                  </a:lnTo>
                  <a:lnTo>
                    <a:pt x="11512" y="7547"/>
                  </a:lnTo>
                  <a:lnTo>
                    <a:pt x="11498" y="7582"/>
                  </a:lnTo>
                  <a:lnTo>
                    <a:pt x="11478" y="7612"/>
                  </a:lnTo>
                  <a:lnTo>
                    <a:pt x="11452" y="7638"/>
                  </a:lnTo>
                  <a:lnTo>
                    <a:pt x="11420" y="7659"/>
                  </a:lnTo>
                  <a:lnTo>
                    <a:pt x="11386" y="7674"/>
                  </a:lnTo>
                  <a:lnTo>
                    <a:pt x="11348" y="7681"/>
                  </a:lnTo>
                  <a:lnTo>
                    <a:pt x="11329" y="7682"/>
                  </a:lnTo>
                  <a:lnTo>
                    <a:pt x="576" y="7682"/>
                  </a:lnTo>
                  <a:lnTo>
                    <a:pt x="556" y="7681"/>
                  </a:lnTo>
                  <a:lnTo>
                    <a:pt x="518" y="7674"/>
                  </a:lnTo>
                  <a:lnTo>
                    <a:pt x="484" y="7659"/>
                  </a:lnTo>
                  <a:lnTo>
                    <a:pt x="454" y="7638"/>
                  </a:lnTo>
                  <a:lnTo>
                    <a:pt x="428" y="7612"/>
                  </a:lnTo>
                  <a:lnTo>
                    <a:pt x="408" y="7582"/>
                  </a:lnTo>
                  <a:lnTo>
                    <a:pt x="392" y="7547"/>
                  </a:lnTo>
                  <a:lnTo>
                    <a:pt x="385" y="7509"/>
                  </a:lnTo>
                  <a:lnTo>
                    <a:pt x="385" y="7489"/>
                  </a:lnTo>
                  <a:lnTo>
                    <a:pt x="385" y="576"/>
                  </a:lnTo>
                  <a:lnTo>
                    <a:pt x="385" y="557"/>
                  </a:lnTo>
                  <a:lnTo>
                    <a:pt x="392" y="520"/>
                  </a:lnTo>
                  <a:lnTo>
                    <a:pt x="408" y="485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4" y="407"/>
                  </a:lnTo>
                  <a:lnTo>
                    <a:pt x="518" y="393"/>
                  </a:lnTo>
                  <a:lnTo>
                    <a:pt x="556" y="384"/>
                  </a:lnTo>
                  <a:lnTo>
                    <a:pt x="576" y="384"/>
                  </a:lnTo>
                  <a:lnTo>
                    <a:pt x="4417" y="384"/>
                  </a:lnTo>
                  <a:lnTo>
                    <a:pt x="4417" y="0"/>
                  </a:lnTo>
                  <a:lnTo>
                    <a:pt x="576" y="0"/>
                  </a:lnTo>
                  <a:lnTo>
                    <a:pt x="517" y="3"/>
                  </a:lnTo>
                  <a:lnTo>
                    <a:pt x="405" y="26"/>
                  </a:lnTo>
                  <a:lnTo>
                    <a:pt x="301" y="69"/>
                  </a:lnTo>
                  <a:lnTo>
                    <a:pt x="209" y="131"/>
                  </a:lnTo>
                  <a:lnTo>
                    <a:pt x="131" y="210"/>
                  </a:lnTo>
                  <a:lnTo>
                    <a:pt x="69" y="302"/>
                  </a:lnTo>
                  <a:lnTo>
                    <a:pt x="24" y="405"/>
                  </a:lnTo>
                  <a:lnTo>
                    <a:pt x="1" y="517"/>
                  </a:lnTo>
                  <a:lnTo>
                    <a:pt x="0" y="576"/>
                  </a:lnTo>
                  <a:lnTo>
                    <a:pt x="0" y="7489"/>
                  </a:lnTo>
                  <a:lnTo>
                    <a:pt x="1" y="7548"/>
                  </a:lnTo>
                  <a:lnTo>
                    <a:pt x="24" y="7661"/>
                  </a:lnTo>
                  <a:lnTo>
                    <a:pt x="69" y="7764"/>
                  </a:lnTo>
                  <a:lnTo>
                    <a:pt x="131" y="7857"/>
                  </a:lnTo>
                  <a:lnTo>
                    <a:pt x="209" y="7934"/>
                  </a:lnTo>
                  <a:lnTo>
                    <a:pt x="301" y="7998"/>
                  </a:lnTo>
                  <a:lnTo>
                    <a:pt x="405" y="8041"/>
                  </a:lnTo>
                  <a:lnTo>
                    <a:pt x="517" y="8064"/>
                  </a:lnTo>
                  <a:lnTo>
                    <a:pt x="576" y="8065"/>
                  </a:lnTo>
                  <a:lnTo>
                    <a:pt x="11329" y="8065"/>
                  </a:lnTo>
                  <a:lnTo>
                    <a:pt x="11388" y="8064"/>
                  </a:lnTo>
                  <a:lnTo>
                    <a:pt x="11501" y="8041"/>
                  </a:lnTo>
                  <a:lnTo>
                    <a:pt x="11603" y="7998"/>
                  </a:lnTo>
                  <a:lnTo>
                    <a:pt x="11695" y="7934"/>
                  </a:lnTo>
                  <a:lnTo>
                    <a:pt x="11774" y="7857"/>
                  </a:lnTo>
                  <a:lnTo>
                    <a:pt x="11836" y="7764"/>
                  </a:lnTo>
                  <a:lnTo>
                    <a:pt x="11880" y="7661"/>
                  </a:lnTo>
                  <a:lnTo>
                    <a:pt x="11903" y="7548"/>
                  </a:lnTo>
                  <a:lnTo>
                    <a:pt x="11905" y="7489"/>
                  </a:lnTo>
                  <a:lnTo>
                    <a:pt x="11905" y="576"/>
                  </a:lnTo>
                  <a:lnTo>
                    <a:pt x="11903" y="517"/>
                  </a:lnTo>
                  <a:lnTo>
                    <a:pt x="11880" y="405"/>
                  </a:lnTo>
                  <a:lnTo>
                    <a:pt x="11836" y="302"/>
                  </a:lnTo>
                  <a:lnTo>
                    <a:pt x="11774" y="210"/>
                  </a:lnTo>
                  <a:lnTo>
                    <a:pt x="11695" y="131"/>
                  </a:lnTo>
                  <a:lnTo>
                    <a:pt x="11603" y="69"/>
                  </a:lnTo>
                  <a:lnTo>
                    <a:pt x="11501" y="26"/>
                  </a:lnTo>
                  <a:lnTo>
                    <a:pt x="11388" y="3"/>
                  </a:lnTo>
                  <a:lnTo>
                    <a:pt x="11329" y="0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0"/>
            <p:cNvSpPr>
              <a:spLocks noEditPoints="1"/>
            </p:cNvSpPr>
            <p:nvPr/>
          </p:nvSpPr>
          <p:spPr bwMode="auto">
            <a:xfrm>
              <a:off x="10563225" y="4741863"/>
              <a:ext cx="1219200" cy="1625600"/>
            </a:xfrm>
            <a:custGeom>
              <a:avLst/>
              <a:gdLst>
                <a:gd name="T0" fmla="*/ 384 w 2304"/>
                <a:gd name="T1" fmla="*/ 385 h 3072"/>
                <a:gd name="T2" fmla="*/ 1921 w 2304"/>
                <a:gd name="T3" fmla="*/ 385 h 3072"/>
                <a:gd name="T4" fmla="*/ 1921 w 2304"/>
                <a:gd name="T5" fmla="*/ 2453 h 3072"/>
                <a:gd name="T6" fmla="*/ 1920 w 2304"/>
                <a:gd name="T7" fmla="*/ 2476 h 3072"/>
                <a:gd name="T8" fmla="*/ 1911 w 2304"/>
                <a:gd name="T9" fmla="*/ 2522 h 3072"/>
                <a:gd name="T10" fmla="*/ 1892 w 2304"/>
                <a:gd name="T11" fmla="*/ 2565 h 3072"/>
                <a:gd name="T12" fmla="*/ 1866 w 2304"/>
                <a:gd name="T13" fmla="*/ 2603 h 3072"/>
                <a:gd name="T14" fmla="*/ 1835 w 2304"/>
                <a:gd name="T15" fmla="*/ 2634 h 3072"/>
                <a:gd name="T16" fmla="*/ 1797 w 2304"/>
                <a:gd name="T17" fmla="*/ 2660 h 3072"/>
                <a:gd name="T18" fmla="*/ 1754 w 2304"/>
                <a:gd name="T19" fmla="*/ 2679 h 3072"/>
                <a:gd name="T20" fmla="*/ 1708 w 2304"/>
                <a:gd name="T21" fmla="*/ 2688 h 3072"/>
                <a:gd name="T22" fmla="*/ 1685 w 2304"/>
                <a:gd name="T23" fmla="*/ 2689 h 3072"/>
                <a:gd name="T24" fmla="*/ 621 w 2304"/>
                <a:gd name="T25" fmla="*/ 2689 h 3072"/>
                <a:gd name="T26" fmla="*/ 596 w 2304"/>
                <a:gd name="T27" fmla="*/ 2688 h 3072"/>
                <a:gd name="T28" fmla="*/ 550 w 2304"/>
                <a:gd name="T29" fmla="*/ 2679 h 3072"/>
                <a:gd name="T30" fmla="*/ 508 w 2304"/>
                <a:gd name="T31" fmla="*/ 2660 h 3072"/>
                <a:gd name="T32" fmla="*/ 471 w 2304"/>
                <a:gd name="T33" fmla="*/ 2634 h 3072"/>
                <a:gd name="T34" fmla="*/ 438 w 2304"/>
                <a:gd name="T35" fmla="*/ 2603 h 3072"/>
                <a:gd name="T36" fmla="*/ 413 w 2304"/>
                <a:gd name="T37" fmla="*/ 2565 h 3072"/>
                <a:gd name="T38" fmla="*/ 394 w 2304"/>
                <a:gd name="T39" fmla="*/ 2522 h 3072"/>
                <a:gd name="T40" fmla="*/ 386 w 2304"/>
                <a:gd name="T41" fmla="*/ 2476 h 3072"/>
                <a:gd name="T42" fmla="*/ 384 w 2304"/>
                <a:gd name="T43" fmla="*/ 2453 h 3072"/>
                <a:gd name="T44" fmla="*/ 384 w 2304"/>
                <a:gd name="T45" fmla="*/ 385 h 3072"/>
                <a:gd name="T46" fmla="*/ 621 w 2304"/>
                <a:gd name="T47" fmla="*/ 3072 h 3072"/>
                <a:gd name="T48" fmla="*/ 1683 w 2304"/>
                <a:gd name="T49" fmla="*/ 3072 h 3072"/>
                <a:gd name="T50" fmla="*/ 1748 w 2304"/>
                <a:gd name="T51" fmla="*/ 3071 h 3072"/>
                <a:gd name="T52" fmla="*/ 1869 w 2304"/>
                <a:gd name="T53" fmla="*/ 3046 h 3072"/>
                <a:gd name="T54" fmla="*/ 1980 w 2304"/>
                <a:gd name="T55" fmla="*/ 2999 h 3072"/>
                <a:gd name="T56" fmla="*/ 2079 w 2304"/>
                <a:gd name="T57" fmla="*/ 2931 h 3072"/>
                <a:gd name="T58" fmla="*/ 2163 w 2304"/>
                <a:gd name="T59" fmla="*/ 2847 h 3072"/>
                <a:gd name="T60" fmla="*/ 2231 w 2304"/>
                <a:gd name="T61" fmla="*/ 2748 h 3072"/>
                <a:gd name="T62" fmla="*/ 2278 w 2304"/>
                <a:gd name="T63" fmla="*/ 2637 h 3072"/>
                <a:gd name="T64" fmla="*/ 2303 w 2304"/>
                <a:gd name="T65" fmla="*/ 2516 h 3072"/>
                <a:gd name="T66" fmla="*/ 2304 w 2304"/>
                <a:gd name="T67" fmla="*/ 2453 h 3072"/>
                <a:gd name="T68" fmla="*/ 2304 w 2304"/>
                <a:gd name="T69" fmla="*/ 0 h 3072"/>
                <a:gd name="T70" fmla="*/ 0 w 2304"/>
                <a:gd name="T71" fmla="*/ 0 h 3072"/>
                <a:gd name="T72" fmla="*/ 0 w 2304"/>
                <a:gd name="T73" fmla="*/ 2453 h 3072"/>
                <a:gd name="T74" fmla="*/ 3 w 2304"/>
                <a:gd name="T75" fmla="*/ 2516 h 3072"/>
                <a:gd name="T76" fmla="*/ 27 w 2304"/>
                <a:gd name="T77" fmla="*/ 2637 h 3072"/>
                <a:gd name="T78" fmla="*/ 75 w 2304"/>
                <a:gd name="T79" fmla="*/ 2748 h 3072"/>
                <a:gd name="T80" fmla="*/ 141 w 2304"/>
                <a:gd name="T81" fmla="*/ 2847 h 3072"/>
                <a:gd name="T82" fmla="*/ 226 w 2304"/>
                <a:gd name="T83" fmla="*/ 2931 h 3072"/>
                <a:gd name="T84" fmla="*/ 325 w 2304"/>
                <a:gd name="T85" fmla="*/ 2999 h 3072"/>
                <a:gd name="T86" fmla="*/ 436 w 2304"/>
                <a:gd name="T87" fmla="*/ 3046 h 3072"/>
                <a:gd name="T88" fmla="*/ 557 w 2304"/>
                <a:gd name="T89" fmla="*/ 3071 h 3072"/>
                <a:gd name="T90" fmla="*/ 621 w 2304"/>
                <a:gd name="T91" fmla="*/ 3072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4" h="3072">
                  <a:moveTo>
                    <a:pt x="384" y="385"/>
                  </a:moveTo>
                  <a:lnTo>
                    <a:pt x="1921" y="385"/>
                  </a:lnTo>
                  <a:lnTo>
                    <a:pt x="1921" y="2453"/>
                  </a:lnTo>
                  <a:lnTo>
                    <a:pt x="1920" y="2476"/>
                  </a:lnTo>
                  <a:lnTo>
                    <a:pt x="1911" y="2522"/>
                  </a:lnTo>
                  <a:lnTo>
                    <a:pt x="1892" y="2565"/>
                  </a:lnTo>
                  <a:lnTo>
                    <a:pt x="1866" y="2603"/>
                  </a:lnTo>
                  <a:lnTo>
                    <a:pt x="1835" y="2634"/>
                  </a:lnTo>
                  <a:lnTo>
                    <a:pt x="1797" y="2660"/>
                  </a:lnTo>
                  <a:lnTo>
                    <a:pt x="1754" y="2679"/>
                  </a:lnTo>
                  <a:lnTo>
                    <a:pt x="1708" y="2688"/>
                  </a:lnTo>
                  <a:lnTo>
                    <a:pt x="1685" y="2689"/>
                  </a:lnTo>
                  <a:lnTo>
                    <a:pt x="621" y="2689"/>
                  </a:lnTo>
                  <a:lnTo>
                    <a:pt x="596" y="2688"/>
                  </a:lnTo>
                  <a:lnTo>
                    <a:pt x="550" y="2679"/>
                  </a:lnTo>
                  <a:lnTo>
                    <a:pt x="508" y="2660"/>
                  </a:lnTo>
                  <a:lnTo>
                    <a:pt x="471" y="2634"/>
                  </a:lnTo>
                  <a:lnTo>
                    <a:pt x="438" y="2603"/>
                  </a:lnTo>
                  <a:lnTo>
                    <a:pt x="413" y="2565"/>
                  </a:lnTo>
                  <a:lnTo>
                    <a:pt x="394" y="2522"/>
                  </a:lnTo>
                  <a:lnTo>
                    <a:pt x="386" y="2476"/>
                  </a:lnTo>
                  <a:lnTo>
                    <a:pt x="384" y="2453"/>
                  </a:lnTo>
                  <a:lnTo>
                    <a:pt x="384" y="385"/>
                  </a:lnTo>
                  <a:close/>
                  <a:moveTo>
                    <a:pt x="621" y="3072"/>
                  </a:moveTo>
                  <a:lnTo>
                    <a:pt x="1683" y="3072"/>
                  </a:lnTo>
                  <a:lnTo>
                    <a:pt x="1748" y="3071"/>
                  </a:lnTo>
                  <a:lnTo>
                    <a:pt x="1869" y="3046"/>
                  </a:lnTo>
                  <a:lnTo>
                    <a:pt x="1980" y="2999"/>
                  </a:lnTo>
                  <a:lnTo>
                    <a:pt x="2079" y="2931"/>
                  </a:lnTo>
                  <a:lnTo>
                    <a:pt x="2163" y="2847"/>
                  </a:lnTo>
                  <a:lnTo>
                    <a:pt x="2231" y="2748"/>
                  </a:lnTo>
                  <a:lnTo>
                    <a:pt x="2278" y="2637"/>
                  </a:lnTo>
                  <a:lnTo>
                    <a:pt x="2303" y="2516"/>
                  </a:lnTo>
                  <a:lnTo>
                    <a:pt x="2304" y="245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2453"/>
                  </a:lnTo>
                  <a:lnTo>
                    <a:pt x="3" y="2516"/>
                  </a:lnTo>
                  <a:lnTo>
                    <a:pt x="27" y="2637"/>
                  </a:lnTo>
                  <a:lnTo>
                    <a:pt x="75" y="2748"/>
                  </a:lnTo>
                  <a:lnTo>
                    <a:pt x="141" y="2847"/>
                  </a:lnTo>
                  <a:lnTo>
                    <a:pt x="226" y="2931"/>
                  </a:lnTo>
                  <a:lnTo>
                    <a:pt x="325" y="2999"/>
                  </a:lnTo>
                  <a:lnTo>
                    <a:pt x="436" y="3046"/>
                  </a:lnTo>
                  <a:lnTo>
                    <a:pt x="557" y="3071"/>
                  </a:lnTo>
                  <a:lnTo>
                    <a:pt x="621" y="307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1"/>
            <p:cNvSpPr>
              <a:spLocks noEditPoints="1"/>
            </p:cNvSpPr>
            <p:nvPr/>
          </p:nvSpPr>
          <p:spPr bwMode="auto">
            <a:xfrm>
              <a:off x="10868025" y="5046663"/>
              <a:ext cx="609600" cy="609600"/>
            </a:xfrm>
            <a:custGeom>
              <a:avLst/>
              <a:gdLst>
                <a:gd name="T0" fmla="*/ 596 w 1152"/>
                <a:gd name="T1" fmla="*/ 385 h 1152"/>
                <a:gd name="T2" fmla="*/ 668 w 1152"/>
                <a:gd name="T3" fmla="*/ 408 h 1152"/>
                <a:gd name="T4" fmla="*/ 724 w 1152"/>
                <a:gd name="T5" fmla="*/ 454 h 1152"/>
                <a:gd name="T6" fmla="*/ 760 w 1152"/>
                <a:gd name="T7" fmla="*/ 519 h 1152"/>
                <a:gd name="T8" fmla="*/ 769 w 1152"/>
                <a:gd name="T9" fmla="*/ 576 h 1152"/>
                <a:gd name="T10" fmla="*/ 760 w 1152"/>
                <a:gd name="T11" fmla="*/ 634 h 1152"/>
                <a:gd name="T12" fmla="*/ 724 w 1152"/>
                <a:gd name="T13" fmla="*/ 699 h 1152"/>
                <a:gd name="T14" fmla="*/ 668 w 1152"/>
                <a:gd name="T15" fmla="*/ 745 h 1152"/>
                <a:gd name="T16" fmla="*/ 596 w 1152"/>
                <a:gd name="T17" fmla="*/ 768 h 1152"/>
                <a:gd name="T18" fmla="*/ 557 w 1152"/>
                <a:gd name="T19" fmla="*/ 768 h 1152"/>
                <a:gd name="T20" fmla="*/ 485 w 1152"/>
                <a:gd name="T21" fmla="*/ 745 h 1152"/>
                <a:gd name="T22" fmla="*/ 428 w 1152"/>
                <a:gd name="T23" fmla="*/ 699 h 1152"/>
                <a:gd name="T24" fmla="*/ 393 w 1152"/>
                <a:gd name="T25" fmla="*/ 634 h 1152"/>
                <a:gd name="T26" fmla="*/ 384 w 1152"/>
                <a:gd name="T27" fmla="*/ 576 h 1152"/>
                <a:gd name="T28" fmla="*/ 393 w 1152"/>
                <a:gd name="T29" fmla="*/ 519 h 1152"/>
                <a:gd name="T30" fmla="*/ 428 w 1152"/>
                <a:gd name="T31" fmla="*/ 454 h 1152"/>
                <a:gd name="T32" fmla="*/ 485 w 1152"/>
                <a:gd name="T33" fmla="*/ 408 h 1152"/>
                <a:gd name="T34" fmla="*/ 557 w 1152"/>
                <a:gd name="T35" fmla="*/ 385 h 1152"/>
                <a:gd name="T36" fmla="*/ 576 w 1152"/>
                <a:gd name="T37" fmla="*/ 1152 h 1152"/>
                <a:gd name="T38" fmla="*/ 747 w 1152"/>
                <a:gd name="T39" fmla="*/ 1128 h 1152"/>
                <a:gd name="T40" fmla="*/ 943 w 1152"/>
                <a:gd name="T41" fmla="*/ 1021 h 1152"/>
                <a:gd name="T42" fmla="*/ 1084 w 1152"/>
                <a:gd name="T43" fmla="*/ 851 h 1152"/>
                <a:gd name="T44" fmla="*/ 1151 w 1152"/>
                <a:gd name="T45" fmla="*/ 635 h 1152"/>
                <a:gd name="T46" fmla="*/ 1151 w 1152"/>
                <a:gd name="T47" fmla="*/ 517 h 1152"/>
                <a:gd name="T48" fmla="*/ 1084 w 1152"/>
                <a:gd name="T49" fmla="*/ 301 h 1152"/>
                <a:gd name="T50" fmla="*/ 943 w 1152"/>
                <a:gd name="T51" fmla="*/ 131 h 1152"/>
                <a:gd name="T52" fmla="*/ 747 w 1152"/>
                <a:gd name="T53" fmla="*/ 25 h 1152"/>
                <a:gd name="T54" fmla="*/ 576 w 1152"/>
                <a:gd name="T55" fmla="*/ 0 h 1152"/>
                <a:gd name="T56" fmla="*/ 405 w 1152"/>
                <a:gd name="T57" fmla="*/ 25 h 1152"/>
                <a:gd name="T58" fmla="*/ 210 w 1152"/>
                <a:gd name="T59" fmla="*/ 131 h 1152"/>
                <a:gd name="T60" fmla="*/ 69 w 1152"/>
                <a:gd name="T61" fmla="*/ 301 h 1152"/>
                <a:gd name="T62" fmla="*/ 3 w 1152"/>
                <a:gd name="T63" fmla="*/ 517 h 1152"/>
                <a:gd name="T64" fmla="*/ 3 w 1152"/>
                <a:gd name="T65" fmla="*/ 635 h 1152"/>
                <a:gd name="T66" fmla="*/ 69 w 1152"/>
                <a:gd name="T67" fmla="*/ 851 h 1152"/>
                <a:gd name="T68" fmla="*/ 210 w 1152"/>
                <a:gd name="T69" fmla="*/ 1021 h 1152"/>
                <a:gd name="T70" fmla="*/ 405 w 1152"/>
                <a:gd name="T71" fmla="*/ 1128 h 1152"/>
                <a:gd name="T72" fmla="*/ 576 w 1152"/>
                <a:gd name="T73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2" h="1152">
                  <a:moveTo>
                    <a:pt x="576" y="385"/>
                  </a:moveTo>
                  <a:lnTo>
                    <a:pt x="596" y="385"/>
                  </a:lnTo>
                  <a:lnTo>
                    <a:pt x="634" y="392"/>
                  </a:lnTo>
                  <a:lnTo>
                    <a:pt x="668" y="408"/>
                  </a:lnTo>
                  <a:lnTo>
                    <a:pt x="698" y="428"/>
                  </a:lnTo>
                  <a:lnTo>
                    <a:pt x="724" y="454"/>
                  </a:lnTo>
                  <a:lnTo>
                    <a:pt x="746" y="484"/>
                  </a:lnTo>
                  <a:lnTo>
                    <a:pt x="760" y="519"/>
                  </a:lnTo>
                  <a:lnTo>
                    <a:pt x="768" y="556"/>
                  </a:lnTo>
                  <a:lnTo>
                    <a:pt x="769" y="576"/>
                  </a:lnTo>
                  <a:lnTo>
                    <a:pt x="768" y="596"/>
                  </a:lnTo>
                  <a:lnTo>
                    <a:pt x="760" y="634"/>
                  </a:lnTo>
                  <a:lnTo>
                    <a:pt x="746" y="668"/>
                  </a:lnTo>
                  <a:lnTo>
                    <a:pt x="724" y="699"/>
                  </a:lnTo>
                  <a:lnTo>
                    <a:pt x="698" y="725"/>
                  </a:lnTo>
                  <a:lnTo>
                    <a:pt x="668" y="745"/>
                  </a:lnTo>
                  <a:lnTo>
                    <a:pt x="634" y="761"/>
                  </a:lnTo>
                  <a:lnTo>
                    <a:pt x="596" y="768"/>
                  </a:lnTo>
                  <a:lnTo>
                    <a:pt x="576" y="768"/>
                  </a:lnTo>
                  <a:lnTo>
                    <a:pt x="557" y="768"/>
                  </a:lnTo>
                  <a:lnTo>
                    <a:pt x="520" y="761"/>
                  </a:lnTo>
                  <a:lnTo>
                    <a:pt x="485" y="745"/>
                  </a:lnTo>
                  <a:lnTo>
                    <a:pt x="454" y="725"/>
                  </a:lnTo>
                  <a:lnTo>
                    <a:pt x="428" y="699"/>
                  </a:lnTo>
                  <a:lnTo>
                    <a:pt x="408" y="668"/>
                  </a:lnTo>
                  <a:lnTo>
                    <a:pt x="393" y="634"/>
                  </a:lnTo>
                  <a:lnTo>
                    <a:pt x="384" y="596"/>
                  </a:lnTo>
                  <a:lnTo>
                    <a:pt x="384" y="576"/>
                  </a:lnTo>
                  <a:lnTo>
                    <a:pt x="384" y="556"/>
                  </a:lnTo>
                  <a:lnTo>
                    <a:pt x="393" y="519"/>
                  </a:lnTo>
                  <a:lnTo>
                    <a:pt x="408" y="484"/>
                  </a:lnTo>
                  <a:lnTo>
                    <a:pt x="428" y="454"/>
                  </a:lnTo>
                  <a:lnTo>
                    <a:pt x="454" y="428"/>
                  </a:lnTo>
                  <a:lnTo>
                    <a:pt x="485" y="408"/>
                  </a:lnTo>
                  <a:lnTo>
                    <a:pt x="520" y="392"/>
                  </a:lnTo>
                  <a:lnTo>
                    <a:pt x="557" y="385"/>
                  </a:lnTo>
                  <a:lnTo>
                    <a:pt x="576" y="385"/>
                  </a:lnTo>
                  <a:close/>
                  <a:moveTo>
                    <a:pt x="576" y="1152"/>
                  </a:moveTo>
                  <a:lnTo>
                    <a:pt x="635" y="1151"/>
                  </a:lnTo>
                  <a:lnTo>
                    <a:pt x="747" y="1128"/>
                  </a:lnTo>
                  <a:lnTo>
                    <a:pt x="851" y="1083"/>
                  </a:lnTo>
                  <a:lnTo>
                    <a:pt x="943" y="1021"/>
                  </a:lnTo>
                  <a:lnTo>
                    <a:pt x="1021" y="943"/>
                  </a:lnTo>
                  <a:lnTo>
                    <a:pt x="1084" y="851"/>
                  </a:lnTo>
                  <a:lnTo>
                    <a:pt x="1128" y="748"/>
                  </a:lnTo>
                  <a:lnTo>
                    <a:pt x="1151" y="635"/>
                  </a:lnTo>
                  <a:lnTo>
                    <a:pt x="1152" y="576"/>
                  </a:lnTo>
                  <a:lnTo>
                    <a:pt x="1151" y="517"/>
                  </a:lnTo>
                  <a:lnTo>
                    <a:pt x="1128" y="405"/>
                  </a:lnTo>
                  <a:lnTo>
                    <a:pt x="1084" y="301"/>
                  </a:lnTo>
                  <a:lnTo>
                    <a:pt x="1021" y="209"/>
                  </a:lnTo>
                  <a:lnTo>
                    <a:pt x="943" y="131"/>
                  </a:lnTo>
                  <a:lnTo>
                    <a:pt x="851" y="69"/>
                  </a:lnTo>
                  <a:lnTo>
                    <a:pt x="747" y="25"/>
                  </a:lnTo>
                  <a:lnTo>
                    <a:pt x="635" y="2"/>
                  </a:lnTo>
                  <a:lnTo>
                    <a:pt x="576" y="0"/>
                  </a:lnTo>
                  <a:lnTo>
                    <a:pt x="517" y="2"/>
                  </a:lnTo>
                  <a:lnTo>
                    <a:pt x="405" y="25"/>
                  </a:lnTo>
                  <a:lnTo>
                    <a:pt x="302" y="69"/>
                  </a:lnTo>
                  <a:lnTo>
                    <a:pt x="210" y="131"/>
                  </a:lnTo>
                  <a:lnTo>
                    <a:pt x="131" y="209"/>
                  </a:lnTo>
                  <a:lnTo>
                    <a:pt x="69" y="301"/>
                  </a:lnTo>
                  <a:lnTo>
                    <a:pt x="26" y="405"/>
                  </a:lnTo>
                  <a:lnTo>
                    <a:pt x="3" y="517"/>
                  </a:lnTo>
                  <a:lnTo>
                    <a:pt x="0" y="576"/>
                  </a:lnTo>
                  <a:lnTo>
                    <a:pt x="3" y="635"/>
                  </a:lnTo>
                  <a:lnTo>
                    <a:pt x="26" y="748"/>
                  </a:lnTo>
                  <a:lnTo>
                    <a:pt x="69" y="851"/>
                  </a:lnTo>
                  <a:lnTo>
                    <a:pt x="131" y="943"/>
                  </a:lnTo>
                  <a:lnTo>
                    <a:pt x="210" y="1021"/>
                  </a:lnTo>
                  <a:lnTo>
                    <a:pt x="302" y="1083"/>
                  </a:lnTo>
                  <a:lnTo>
                    <a:pt x="405" y="1128"/>
                  </a:lnTo>
                  <a:lnTo>
                    <a:pt x="517" y="1151"/>
                  </a:lnTo>
                  <a:lnTo>
                    <a:pt x="576" y="1152"/>
                  </a:lnTo>
                  <a:close/>
                </a:path>
              </a:pathLst>
            </a:cu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0969625" y="6977063"/>
              <a:ext cx="2946400" cy="203200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0969625" y="7485063"/>
              <a:ext cx="2946400" cy="204788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10969625" y="7994651"/>
              <a:ext cx="2946400" cy="201613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12493625" y="8501063"/>
              <a:ext cx="1422400" cy="203200"/>
            </a:xfrm>
            <a:prstGeom prst="rect">
              <a:avLst/>
            </a:prstGeom>
            <a:solidFill>
              <a:srgbClr val="4C474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타원 82"/>
          <p:cNvSpPr/>
          <p:nvPr/>
        </p:nvSpPr>
        <p:spPr>
          <a:xfrm>
            <a:off x="6035170" y="2703499"/>
            <a:ext cx="217974" cy="217974"/>
          </a:xfrm>
          <a:prstGeom prst="ellipse">
            <a:avLst/>
          </a:prstGeom>
          <a:solidFill>
            <a:srgbClr val="00B0F0"/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96587" y="4281501"/>
            <a:ext cx="1172116" cy="82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정보통신공학과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20171693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임희영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5884145" y="3330761"/>
            <a:ext cx="836514" cy="836514"/>
            <a:chOff x="5929020" y="3193857"/>
            <a:chExt cx="1296000" cy="1296000"/>
          </a:xfrm>
        </p:grpSpPr>
        <p:sp>
          <p:nvSpPr>
            <p:cNvPr id="87" name="타원 86"/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0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57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클래스의 추가적인 구문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1DC1A-902D-4B5B-8803-7157DD64F377}"/>
              </a:ext>
            </a:extLst>
          </p:cNvPr>
          <p:cNvSpPr txBox="1"/>
          <p:nvPr/>
        </p:nvSpPr>
        <p:spPr>
          <a:xfrm>
            <a:off x="993227" y="1526796"/>
            <a:ext cx="7211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isinstance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상속의 관계에 따라 객체가 어떤 클래스를 기반으로 만들었는지 확인할 수 있게 해주는 함수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여기서 상속이란</a:t>
            </a:r>
            <a:r>
              <a:rPr lang="en-US" altLang="ko-KR" sz="1200" dirty="0"/>
              <a:t>? </a:t>
            </a:r>
            <a:r>
              <a:rPr lang="ko-KR" altLang="en-US" sz="1200" dirty="0"/>
              <a:t>어떤 클래스를 기반으로 그 속성과 기능을 물려받아 새로운 클래스를 만드는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E8F9CE-8B22-450D-BDEC-CE167680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265460"/>
            <a:ext cx="3892535" cy="32627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0F3CF1-EE61-40C2-A654-F7FAD355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4" y="2265460"/>
            <a:ext cx="4195743" cy="414447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62060E-4E4E-4B6C-ADB6-3ABCF2A0B94F}"/>
              </a:ext>
            </a:extLst>
          </p:cNvPr>
          <p:cNvCxnSpPr>
            <a:cxnSpLocks/>
          </p:cNvCxnSpPr>
          <p:nvPr/>
        </p:nvCxnSpPr>
        <p:spPr>
          <a:xfrm>
            <a:off x="5075339" y="4160016"/>
            <a:ext cx="1486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2A6A3B-018F-411C-9D2A-203EB9ABAEFB}"/>
              </a:ext>
            </a:extLst>
          </p:cNvPr>
          <p:cNvSpPr txBox="1"/>
          <p:nvPr/>
        </p:nvSpPr>
        <p:spPr>
          <a:xfrm>
            <a:off x="993227" y="5592908"/>
            <a:ext cx="419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단순한 인스턴스 확인이면 </a:t>
            </a:r>
            <a:r>
              <a:rPr lang="en-US" altLang="ko-KR" sz="1200" dirty="0"/>
              <a:t>type()</a:t>
            </a:r>
            <a:r>
              <a:rPr lang="ko-KR" altLang="en-US" sz="1200" dirty="0"/>
              <a:t>으로도 가능하나 상속까지 확인해주진 않음</a:t>
            </a:r>
          </a:p>
        </p:txBody>
      </p:sp>
    </p:spTree>
    <p:extLst>
      <p:ext uri="{BB962C8B-B14F-4D97-AF65-F5344CB8AC3E}">
        <p14:creationId xmlns:p14="http://schemas.microsoft.com/office/powerpoint/2010/main" val="35206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96716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추가적인 구문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E6287-95DA-4940-9631-43AEA6ABE57E}"/>
              </a:ext>
            </a:extLst>
          </p:cNvPr>
          <p:cNvSpPr txBox="1"/>
          <p:nvPr/>
        </p:nvSpPr>
        <p:spPr>
          <a:xfrm>
            <a:off x="993228" y="1518914"/>
            <a:ext cx="249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특수한 이름의 메소드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파이썬이</a:t>
            </a:r>
            <a:r>
              <a:rPr lang="ko-KR" altLang="en-US" sz="1200" dirty="0"/>
              <a:t> 클래스를 사용할 때 제공해주는 보조 기능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특수한 상황에 자동으로 호출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5C79F-1A13-44DD-A4CC-DCA4F3DA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11" y="1403046"/>
            <a:ext cx="3829281" cy="5011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F34BAF-30D0-4E75-824D-F2770968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46" y="1403046"/>
            <a:ext cx="3496752" cy="506274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110D6E-A689-4EA4-B996-692FA6E73CD9}"/>
              </a:ext>
            </a:extLst>
          </p:cNvPr>
          <p:cNvCxnSpPr>
            <a:cxnSpLocks/>
          </p:cNvCxnSpPr>
          <p:nvPr/>
        </p:nvCxnSpPr>
        <p:spPr>
          <a:xfrm>
            <a:off x="7046752" y="3800213"/>
            <a:ext cx="48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9B9020-6C72-424D-9913-1DB6FDB56F93}"/>
              </a:ext>
            </a:extLst>
          </p:cNvPr>
          <p:cNvSpPr txBox="1"/>
          <p:nvPr/>
        </p:nvSpPr>
        <p:spPr>
          <a:xfrm>
            <a:off x="6249797" y="1033714"/>
            <a:ext cx="218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__str__()</a:t>
            </a:r>
            <a:r>
              <a:rPr lang="ko-KR" altLang="en-US" dirty="0"/>
              <a:t>함수 예시</a:t>
            </a:r>
          </a:p>
        </p:txBody>
      </p:sp>
    </p:spTree>
    <p:extLst>
      <p:ext uri="{BB962C8B-B14F-4D97-AF65-F5344CB8AC3E}">
        <p14:creationId xmlns:p14="http://schemas.microsoft.com/office/powerpoint/2010/main" val="250900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추가적인 구문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0AD95-204A-45AF-AC17-03EAFE0B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10" y="1956934"/>
            <a:ext cx="4627396" cy="1607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33CE5-4EE4-4BA5-AD56-8CD91F87673C}"/>
              </a:ext>
            </a:extLst>
          </p:cNvPr>
          <p:cNvSpPr txBox="1"/>
          <p:nvPr/>
        </p:nvSpPr>
        <p:spPr>
          <a:xfrm>
            <a:off x="993228" y="1518914"/>
            <a:ext cx="24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 비교 함수들</a:t>
            </a:r>
            <a:r>
              <a:rPr lang="en-US" altLang="ko-KR" dirty="0"/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DF95C-20D3-41CA-97EA-245E6B6F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77" y="1083892"/>
            <a:ext cx="3920081" cy="533908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702CC9-0CDE-4CDB-B432-7CAD3C0C3820}"/>
              </a:ext>
            </a:extLst>
          </p:cNvPr>
          <p:cNvCxnSpPr>
            <a:cxnSpLocks/>
          </p:cNvCxnSpPr>
          <p:nvPr/>
        </p:nvCxnSpPr>
        <p:spPr>
          <a:xfrm flipV="1">
            <a:off x="5636106" y="1255109"/>
            <a:ext cx="1443967" cy="10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E86E364-F536-4619-9EA4-35B7921CBAE8}"/>
              </a:ext>
            </a:extLst>
          </p:cNvPr>
          <p:cNvCxnSpPr>
            <a:cxnSpLocks/>
          </p:cNvCxnSpPr>
          <p:nvPr/>
        </p:nvCxnSpPr>
        <p:spPr>
          <a:xfrm flipV="1">
            <a:off x="5616610" y="1608185"/>
            <a:ext cx="1463463" cy="94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539BCB-19BC-4744-A171-5A3CB59FD1F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36106" y="1877164"/>
            <a:ext cx="1424471" cy="8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9C565F-F1F2-4D1C-B1EC-71CCF9F85540}"/>
              </a:ext>
            </a:extLst>
          </p:cNvPr>
          <p:cNvCxnSpPr>
            <a:cxnSpLocks/>
          </p:cNvCxnSpPr>
          <p:nvPr/>
        </p:nvCxnSpPr>
        <p:spPr>
          <a:xfrm flipV="1">
            <a:off x="5616610" y="2158415"/>
            <a:ext cx="1443967" cy="8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20D2EFB-89D0-4064-A8BB-ACEE1625A0C1}"/>
              </a:ext>
            </a:extLst>
          </p:cNvPr>
          <p:cNvCxnSpPr/>
          <p:nvPr/>
        </p:nvCxnSpPr>
        <p:spPr>
          <a:xfrm flipV="1">
            <a:off x="5636106" y="2528505"/>
            <a:ext cx="1424471" cy="60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91A183-B11B-48AE-BEE2-59E079168A71}"/>
              </a:ext>
            </a:extLst>
          </p:cNvPr>
          <p:cNvCxnSpPr>
            <a:cxnSpLocks/>
          </p:cNvCxnSpPr>
          <p:nvPr/>
        </p:nvCxnSpPr>
        <p:spPr>
          <a:xfrm flipV="1">
            <a:off x="5616610" y="2840350"/>
            <a:ext cx="1443967" cy="50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4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클래스의 추가적인 구문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0F49-FDD5-4455-A5C7-79DEA2D83E1B}"/>
              </a:ext>
            </a:extLst>
          </p:cNvPr>
          <p:cNvSpPr txBox="1"/>
          <p:nvPr/>
        </p:nvSpPr>
        <p:spPr>
          <a:xfrm>
            <a:off x="993227" y="1526796"/>
            <a:ext cx="7211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변수 만들기 </a:t>
            </a:r>
            <a:r>
              <a:rPr lang="en-US" altLang="ko-KR" dirty="0"/>
              <a:t>(static)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클래스 변수는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구문 바로 아래의 단계에서 변수를 선언한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21CB96-3015-4234-8C00-1F1953A6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008243"/>
            <a:ext cx="2695575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C7927F-7AF5-48F6-B5D7-E2D218E0B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7" y="3103632"/>
            <a:ext cx="2124075" cy="428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E2202-9719-4F71-8AC7-1E8DA4682580}"/>
              </a:ext>
            </a:extLst>
          </p:cNvPr>
          <p:cNvSpPr txBox="1"/>
          <p:nvPr/>
        </p:nvSpPr>
        <p:spPr>
          <a:xfrm>
            <a:off x="993227" y="2741668"/>
            <a:ext cx="23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변수에 접근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E039CC-059E-44AE-83E4-214CC0E9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74" y="1096103"/>
            <a:ext cx="5421781" cy="53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solidFill>
                  <a:schemeClr val="bg1"/>
                </a:solidFill>
              </a:rPr>
              <a:t>클래스의 추가적인 구문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14B16-BE74-44E0-AFDA-502DE8DD0509}"/>
              </a:ext>
            </a:extLst>
          </p:cNvPr>
          <p:cNvSpPr txBox="1"/>
          <p:nvPr/>
        </p:nvSpPr>
        <p:spPr>
          <a:xfrm>
            <a:off x="993227" y="1526796"/>
            <a:ext cx="7211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함수 만들기 </a:t>
            </a:r>
            <a:r>
              <a:rPr lang="en-US" altLang="ko-KR" dirty="0"/>
              <a:t>(static)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클래스가 가진 함수</a:t>
            </a:r>
            <a:r>
              <a:rPr lang="en-US" altLang="ko-KR" sz="1200" dirty="0"/>
              <a:t>/ </a:t>
            </a:r>
            <a:r>
              <a:rPr lang="ko-KR" altLang="en-US" sz="1200" dirty="0"/>
              <a:t>클래스가 가진 기능 정도로 해석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3EC25-25F1-4FA7-AB2D-D5C35C1F48D1}"/>
              </a:ext>
            </a:extLst>
          </p:cNvPr>
          <p:cNvSpPr txBox="1"/>
          <p:nvPr/>
        </p:nvSpPr>
        <p:spPr>
          <a:xfrm>
            <a:off x="993227" y="2967853"/>
            <a:ext cx="231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함수 호출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0BE4DF-AA02-40BC-80CE-DB448124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2080794"/>
            <a:ext cx="4266670" cy="8490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C552EC-4C71-41EC-AE02-D00E5C19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27" y="3429000"/>
            <a:ext cx="2771775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FF0EDB-1A41-4195-BA28-7E1A42FD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119" y="1133740"/>
            <a:ext cx="3631095" cy="5239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EF6BFB-28B0-4E18-BB40-A0DC96319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104" y="2728912"/>
            <a:ext cx="2190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0EB01B56-B954-4F2A-B951-CD27BE65C5B8}"/>
              </a:ext>
            </a:extLst>
          </p:cNvPr>
          <p:cNvSpPr/>
          <p:nvPr/>
        </p:nvSpPr>
        <p:spPr>
          <a:xfrm>
            <a:off x="3735522" y="1734570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</p:spTree>
    <p:extLst>
      <p:ext uri="{BB962C8B-B14F-4D97-AF65-F5344CB8AC3E}">
        <p14:creationId xmlns:p14="http://schemas.microsoft.com/office/powerpoint/2010/main" val="124486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665591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678FF-CEC2-40D1-A9EF-E1F354C4E7CB}"/>
              </a:ext>
            </a:extLst>
          </p:cNvPr>
          <p:cNvSpPr txBox="1"/>
          <p:nvPr/>
        </p:nvSpPr>
        <p:spPr>
          <a:xfrm>
            <a:off x="993227" y="1526796"/>
            <a:ext cx="9308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스왑이란</a:t>
            </a:r>
            <a:r>
              <a:rPr lang="en-US" altLang="ko-KR" sz="1200" dirty="0"/>
              <a:t>? </a:t>
            </a:r>
            <a:r>
              <a:rPr lang="ko-KR" altLang="en-US" sz="1200" dirty="0"/>
              <a:t>메모리가 부족해지면 컴퓨터가 하드디스크를 메모리처럼 사용해 무언가를 올리기 시작하는 동작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가비지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컬렉터란</a:t>
            </a:r>
            <a:r>
              <a:rPr lang="en-US" altLang="ko-KR" sz="1200" dirty="0"/>
              <a:t>? </a:t>
            </a:r>
            <a:r>
              <a:rPr lang="ko-KR" altLang="en-US" sz="1200" dirty="0"/>
              <a:t>메모리에 올라간 것이 더 이상 사용될 가능성이 없을 때 쓰레기라고 판단하고 쓰레기를 수집하는 것</a:t>
            </a:r>
            <a:endParaRPr lang="en-US" altLang="ko-KR" sz="1200" dirty="0"/>
          </a:p>
          <a:p>
            <a:r>
              <a:rPr lang="en-US" altLang="ko-KR" sz="1200" dirty="0"/>
              <a:t>   =&gt; “</a:t>
            </a:r>
            <a:r>
              <a:rPr lang="ko-KR" altLang="en-US" sz="1200" dirty="0"/>
              <a:t>더 이상 사용할 가능성이 없는 데이터</a:t>
            </a:r>
            <a:r>
              <a:rPr lang="en-US" altLang="ko-KR" sz="1200" dirty="0"/>
              <a:t>＂</a:t>
            </a:r>
            <a:r>
              <a:rPr lang="ko-KR" altLang="en-US" sz="1200" dirty="0"/>
              <a:t>란</a:t>
            </a:r>
            <a:r>
              <a:rPr lang="en-US" altLang="ko-KR" sz="1200" dirty="0"/>
              <a:t>? </a:t>
            </a:r>
            <a:r>
              <a:rPr lang="ko-KR" altLang="en-US" sz="1200" dirty="0"/>
              <a:t>변수에 저장되지 않거나</a:t>
            </a:r>
            <a:r>
              <a:rPr lang="en-US" altLang="ko-KR" sz="1200" dirty="0"/>
              <a:t>, </a:t>
            </a:r>
            <a:r>
              <a:rPr lang="ko-KR" altLang="en-US" sz="1200" dirty="0"/>
              <a:t>함수 등에서 나오면서 변수를 활용할 수 없게 되는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7BF7CC-937C-4D33-B852-7D1A597B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0" y="2450125"/>
            <a:ext cx="3372355" cy="35688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87DAE5-9C52-453A-A269-241A21B4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9" y="2450124"/>
            <a:ext cx="3312202" cy="3568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7B2E2-324C-4DF6-8BEF-525C956FE614}"/>
              </a:ext>
            </a:extLst>
          </p:cNvPr>
          <p:cNvSpPr txBox="1"/>
          <p:nvPr/>
        </p:nvSpPr>
        <p:spPr>
          <a:xfrm>
            <a:off x="10037830" y="3895346"/>
            <a:ext cx="14008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변수에 저장되었으니 나중에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활용된다는게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아닐까? 라는 의미로 프로그램이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종료될때까지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제거하지 않다고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종료시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지워 버린다.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AA6A33-D3D6-475E-839D-37592974A7FD}"/>
              </a:ext>
            </a:extLst>
          </p:cNvPr>
          <p:cNvCxnSpPr/>
          <p:nvPr/>
        </p:nvCxnSpPr>
        <p:spPr>
          <a:xfrm>
            <a:off x="10155310" y="3172736"/>
            <a:ext cx="43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C8D1C2-A4D6-4421-AB35-91C98C948DC2}"/>
              </a:ext>
            </a:extLst>
          </p:cNvPr>
          <p:cNvCxnSpPr/>
          <p:nvPr/>
        </p:nvCxnSpPr>
        <p:spPr>
          <a:xfrm>
            <a:off x="10595295" y="3171039"/>
            <a:ext cx="0" cy="58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FC1612-D122-4CE9-B9C2-DDB66672C0AB}"/>
              </a:ext>
            </a:extLst>
          </p:cNvPr>
          <p:cNvSpPr txBox="1"/>
          <p:nvPr/>
        </p:nvSpPr>
        <p:spPr>
          <a:xfrm>
            <a:off x="4845556" y="3895346"/>
            <a:ext cx="138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가 생성되고 변수에 저장하지 않으면 </a:t>
            </a:r>
            <a:r>
              <a:rPr lang="ko-KR" altLang="en-US" sz="1200" dirty="0" err="1"/>
              <a:t>필요없다는</a:t>
            </a:r>
            <a:r>
              <a:rPr lang="ko-KR" altLang="en-US" sz="1200" dirty="0"/>
              <a:t> 인식하에 </a:t>
            </a:r>
            <a:r>
              <a:rPr lang="ko-KR" altLang="en-US" sz="1200" dirty="0" err="1"/>
              <a:t>가비지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컬렉터가</a:t>
            </a:r>
            <a:r>
              <a:rPr lang="ko-KR" altLang="en-US" sz="1200" dirty="0"/>
              <a:t> 지워 버린다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AEE72D-BA96-4909-889B-E5BFE414C698}"/>
              </a:ext>
            </a:extLst>
          </p:cNvPr>
          <p:cNvCxnSpPr/>
          <p:nvPr/>
        </p:nvCxnSpPr>
        <p:spPr>
          <a:xfrm>
            <a:off x="4845556" y="3263317"/>
            <a:ext cx="57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55454C-A104-474D-BCC2-4E3BE134148A}"/>
              </a:ext>
            </a:extLst>
          </p:cNvPr>
          <p:cNvCxnSpPr/>
          <p:nvPr/>
        </p:nvCxnSpPr>
        <p:spPr>
          <a:xfrm>
            <a:off x="5427677" y="3254928"/>
            <a:ext cx="0" cy="5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CA510-B47C-4716-84A5-303D94934958}"/>
              </a:ext>
            </a:extLst>
          </p:cNvPr>
          <p:cNvSpPr txBox="1"/>
          <p:nvPr/>
        </p:nvSpPr>
        <p:spPr>
          <a:xfrm>
            <a:off x="993227" y="1526796"/>
            <a:ext cx="7211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프라이빗</a:t>
            </a:r>
            <a:r>
              <a:rPr lang="ko-KR" altLang="en-US" sz="1200" dirty="0"/>
              <a:t> 변수란</a:t>
            </a:r>
            <a:r>
              <a:rPr lang="en-US" altLang="ko-KR" sz="1200" dirty="0"/>
              <a:t>? </a:t>
            </a:r>
            <a:r>
              <a:rPr lang="ko-KR" altLang="en-US" sz="1200" dirty="0"/>
              <a:t>클래스 내부의 변수를 외부에서 사용하는 것을 막고 싶을 때 사용</a:t>
            </a:r>
            <a:endParaRPr lang="en-US" altLang="ko-KR" sz="1200" dirty="0"/>
          </a:p>
          <a:p>
            <a:r>
              <a:rPr lang="en-US" altLang="ko-KR" sz="1200" dirty="0"/>
              <a:t> - “__&lt;</a:t>
            </a:r>
            <a:r>
              <a:rPr lang="ko-KR" altLang="en-US" sz="1200" dirty="0"/>
              <a:t>변수이름</a:t>
            </a:r>
            <a:r>
              <a:rPr lang="en-US" altLang="ko-KR" sz="1200" dirty="0"/>
              <a:t>&gt;” </a:t>
            </a:r>
            <a:r>
              <a:rPr lang="ko-KR" altLang="en-US" sz="1200" dirty="0"/>
              <a:t>형태로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A40D9C-F452-4DBF-93DE-4A1A5BD2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265460"/>
            <a:ext cx="5528830" cy="412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B5387-6C83-46B0-A196-CC177A7E104D}"/>
              </a:ext>
            </a:extLst>
          </p:cNvPr>
          <p:cNvSpPr txBox="1"/>
          <p:nvPr/>
        </p:nvSpPr>
        <p:spPr>
          <a:xfrm>
            <a:off x="7007679" y="5115215"/>
            <a:ext cx="339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AttributeError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원의 반지름을 변경하거나 접근하고 싶다면 어떻게 </a:t>
            </a:r>
            <a:r>
              <a:rPr lang="ko-KR" altLang="en-US" sz="1200" dirty="0" err="1"/>
              <a:t>해야할까요</a:t>
            </a:r>
            <a:r>
              <a:rPr lang="en-US" altLang="ko-KR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05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9EC3-9F4F-4C07-98D5-DEB11C0ADD66}"/>
              </a:ext>
            </a:extLst>
          </p:cNvPr>
          <p:cNvSpPr txBox="1"/>
          <p:nvPr/>
        </p:nvSpPr>
        <p:spPr>
          <a:xfrm>
            <a:off x="993227" y="1526796"/>
            <a:ext cx="7211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게터란</a:t>
            </a:r>
            <a:r>
              <a:rPr lang="en-US" altLang="ko-KR" sz="1200" dirty="0"/>
              <a:t>? </a:t>
            </a:r>
            <a:r>
              <a:rPr lang="ko-KR" altLang="en-US" sz="1200" dirty="0" err="1"/>
              <a:t>프라이빗</a:t>
            </a:r>
            <a:r>
              <a:rPr lang="ko-KR" altLang="en-US" sz="1200" dirty="0"/>
              <a:t> 변수의 값을 추출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세터란</a:t>
            </a:r>
            <a:r>
              <a:rPr lang="en-US" altLang="ko-KR" sz="1200" dirty="0"/>
              <a:t>? </a:t>
            </a:r>
            <a:r>
              <a:rPr lang="ko-KR" altLang="en-US" sz="1200" dirty="0" err="1"/>
              <a:t>프라이빗</a:t>
            </a:r>
            <a:r>
              <a:rPr lang="ko-KR" altLang="en-US" sz="1200" dirty="0"/>
              <a:t> 변수의 값을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A0BC6-7875-4F5A-A912-C4FC944D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72" y="1192249"/>
            <a:ext cx="3365121" cy="5182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E49752-EBEF-4D82-AFB9-122625DF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32" y="1147313"/>
            <a:ext cx="3365121" cy="52122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A7EE3-77A4-4D3A-973A-A6277096B7A6}"/>
              </a:ext>
            </a:extLst>
          </p:cNvPr>
          <p:cNvSpPr txBox="1"/>
          <p:nvPr/>
        </p:nvSpPr>
        <p:spPr>
          <a:xfrm>
            <a:off x="993227" y="5022882"/>
            <a:ext cx="258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프로그램 작성시 </a:t>
            </a:r>
            <a:r>
              <a:rPr lang="ko-KR" altLang="en-US" sz="1200" dirty="0" err="1"/>
              <a:t>게터와</a:t>
            </a:r>
            <a:r>
              <a:rPr lang="ko-KR" altLang="en-US" sz="1200" dirty="0"/>
              <a:t> 세터 함수의 사용빈도가 많아 </a:t>
            </a:r>
            <a:r>
              <a:rPr lang="en-US" altLang="ko-KR" sz="1200" dirty="0"/>
              <a:t>“@property, @&lt;</a:t>
            </a:r>
            <a:r>
              <a:rPr lang="ko-KR" altLang="en-US" sz="1200" dirty="0"/>
              <a:t>변수 이름</a:t>
            </a:r>
            <a:r>
              <a:rPr lang="en-US" altLang="ko-KR" sz="1200" dirty="0"/>
              <a:t>&gt;.setter” </a:t>
            </a:r>
            <a:r>
              <a:rPr lang="ko-KR" altLang="en-US" sz="1200" dirty="0"/>
              <a:t>라는 </a:t>
            </a:r>
            <a:r>
              <a:rPr lang="ko-KR" altLang="en-US" sz="1200" dirty="0" err="1"/>
              <a:t>데코레이터를</a:t>
            </a:r>
            <a:r>
              <a:rPr lang="ko-KR" altLang="en-US" sz="1200" dirty="0"/>
              <a:t> 사용함</a:t>
            </a:r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EDDC7988-DFFB-4C86-BED2-86A4E949E626}"/>
              </a:ext>
            </a:extLst>
          </p:cNvPr>
          <p:cNvSpPr/>
          <p:nvPr/>
        </p:nvSpPr>
        <p:spPr>
          <a:xfrm>
            <a:off x="3702646" y="5167618"/>
            <a:ext cx="434280" cy="48656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5854A03F-32CE-42E8-93E4-8A62EC420F1D}"/>
              </a:ext>
            </a:extLst>
          </p:cNvPr>
          <p:cNvSpPr/>
          <p:nvPr/>
        </p:nvSpPr>
        <p:spPr>
          <a:xfrm>
            <a:off x="7623693" y="3514987"/>
            <a:ext cx="320139" cy="3103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8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C6B3B-27C2-497A-9338-B6976D2F7810}"/>
              </a:ext>
            </a:extLst>
          </p:cNvPr>
          <p:cNvSpPr txBox="1"/>
          <p:nvPr/>
        </p:nvSpPr>
        <p:spPr>
          <a:xfrm>
            <a:off x="993227" y="1526796"/>
            <a:ext cx="7211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상속이란? 다른 누군가가 만들어 놓은 기본 형태에 내가 원하는 것만 교체하는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다중 상속이란? 다른 누군가가 만들어 놓은 형태들을 조립해서 내가 원하는 것을 만드는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부모란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? 기반이 되는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자식이란? 기반으로 생성한 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5596D1-1489-490E-86C4-5F53B21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95" y="2296193"/>
            <a:ext cx="4252475" cy="38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84063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761823" y="4696535"/>
            <a:ext cx="612514" cy="568416"/>
            <a:chOff x="-2139950" y="4700588"/>
            <a:chExt cx="3159125" cy="3159125"/>
          </a:xfrm>
        </p:grpSpPr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-1273173" y="5668959"/>
              <a:ext cx="2038350" cy="8159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3" name="직사각형 52"/>
          <p:cNvSpPr/>
          <p:nvPr/>
        </p:nvSpPr>
        <p:spPr>
          <a:xfrm>
            <a:off x="2641221" y="3961067"/>
            <a:ext cx="862737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51690" y="3320908"/>
            <a:ext cx="5366664" cy="7726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클래스의 추가적인 구문</a:t>
            </a: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8330372" y="3205583"/>
            <a:ext cx="772656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90516" y="3384071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2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098BCB0-14F3-4A3B-95F1-E0795DFC6578}"/>
              </a:ext>
            </a:extLst>
          </p:cNvPr>
          <p:cNvCxnSpPr>
            <a:cxnSpLocks/>
          </p:cNvCxnSpPr>
          <p:nvPr/>
        </p:nvCxnSpPr>
        <p:spPr>
          <a:xfrm>
            <a:off x="6407795" y="2927103"/>
            <a:ext cx="9781" cy="256915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E5BCFB0-7BD3-4961-8FC0-165BD80F4123}"/>
              </a:ext>
            </a:extLst>
          </p:cNvPr>
          <p:cNvGrpSpPr/>
          <p:nvPr/>
        </p:nvGrpSpPr>
        <p:grpSpPr>
          <a:xfrm>
            <a:off x="2766332" y="1943032"/>
            <a:ext cx="612514" cy="568416"/>
            <a:chOff x="8023225" y="4741863"/>
            <a:chExt cx="6299200" cy="5283200"/>
          </a:xfrm>
        </p:grpSpPr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B3B52637-A028-4E40-92AE-08931C1AD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279970F-568B-4A8F-BC00-FEA292C31945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81" name="Freeform 48">
                <a:extLst>
                  <a:ext uri="{FF2B5EF4-FFF2-40B4-BE49-F238E27FC236}">
                    <a16:creationId xmlns:a16="http://schemas.microsoft.com/office/drawing/2014/main" id="{E05BA90F-E230-416F-9F83-19C107CAA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9">
                <a:extLst>
                  <a:ext uri="{FF2B5EF4-FFF2-40B4-BE49-F238E27FC236}">
                    <a16:creationId xmlns:a16="http://schemas.microsoft.com/office/drawing/2014/main" id="{D500D6B0-7683-45EB-A51C-2477F5865E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50">
                <a:extLst>
                  <a:ext uri="{FF2B5EF4-FFF2-40B4-BE49-F238E27FC236}">
                    <a16:creationId xmlns:a16="http://schemas.microsoft.com/office/drawing/2014/main" id="{82E627D4-6B01-4A34-A8FB-BC9D302C22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131EFC28-71FA-49A8-A4F4-91A06652A8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52">
                <a:extLst>
                  <a:ext uri="{FF2B5EF4-FFF2-40B4-BE49-F238E27FC236}">
                    <a16:creationId xmlns:a16="http://schemas.microsoft.com/office/drawing/2014/main" id="{E45E1387-2A73-4D8F-90D1-AC8BFBDB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53">
                <a:extLst>
                  <a:ext uri="{FF2B5EF4-FFF2-40B4-BE49-F238E27FC236}">
                    <a16:creationId xmlns:a16="http://schemas.microsoft.com/office/drawing/2014/main" id="{56285B51-122C-458A-A6A2-605C47A7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54">
                <a:extLst>
                  <a:ext uri="{FF2B5EF4-FFF2-40B4-BE49-F238E27FC236}">
                    <a16:creationId xmlns:a16="http://schemas.microsoft.com/office/drawing/2014/main" id="{7ECBA519-EB74-4C11-B2D7-A8AE7734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55">
                <a:extLst>
                  <a:ext uri="{FF2B5EF4-FFF2-40B4-BE49-F238E27FC236}">
                    <a16:creationId xmlns:a16="http://schemas.microsoft.com/office/drawing/2014/main" id="{1E0234EF-B885-44FA-8657-94FE0841D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모서리가 둥근 직사각형 53">
            <a:extLst>
              <a:ext uri="{FF2B5EF4-FFF2-40B4-BE49-F238E27FC236}">
                <a16:creationId xmlns:a16="http://schemas.microsoft.com/office/drawing/2014/main" id="{21CED0C5-9EA9-44D7-9897-951E8A30A37B}"/>
              </a:ext>
            </a:extLst>
          </p:cNvPr>
          <p:cNvSpPr/>
          <p:nvPr/>
        </p:nvSpPr>
        <p:spPr>
          <a:xfrm>
            <a:off x="3841909" y="2017554"/>
            <a:ext cx="5366664" cy="7726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기본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D1A05FB-3DAC-4BDB-849F-40F9DE913C0B}"/>
              </a:ext>
            </a:extLst>
          </p:cNvPr>
          <p:cNvSpPr/>
          <p:nvPr/>
        </p:nvSpPr>
        <p:spPr>
          <a:xfrm>
            <a:off x="2641221" y="2561500"/>
            <a:ext cx="862737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B3FEB8C-1337-4AD8-B914-6FF475286DA0}"/>
              </a:ext>
            </a:extLst>
          </p:cNvPr>
          <p:cNvSpPr/>
          <p:nvPr/>
        </p:nvSpPr>
        <p:spPr>
          <a:xfrm>
            <a:off x="2641221" y="5260499"/>
            <a:ext cx="862737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76" name="양쪽 모서리가 둥근 사각형 54">
            <a:extLst>
              <a:ext uri="{FF2B5EF4-FFF2-40B4-BE49-F238E27FC236}">
                <a16:creationId xmlns:a16="http://schemas.microsoft.com/office/drawing/2014/main" id="{10DC8353-F6A9-42C1-A9E7-7A62E6B4348E}"/>
              </a:ext>
            </a:extLst>
          </p:cNvPr>
          <p:cNvSpPr/>
          <p:nvPr/>
        </p:nvSpPr>
        <p:spPr>
          <a:xfrm rot="5400000">
            <a:off x="8320122" y="1903529"/>
            <a:ext cx="772656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2BABD8-B590-49FA-BD19-3C08F36C6DA0}"/>
              </a:ext>
            </a:extLst>
          </p:cNvPr>
          <p:cNvSpPr/>
          <p:nvPr/>
        </p:nvSpPr>
        <p:spPr>
          <a:xfrm>
            <a:off x="8475356" y="2078029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53">
            <a:extLst>
              <a:ext uri="{FF2B5EF4-FFF2-40B4-BE49-F238E27FC236}">
                <a16:creationId xmlns:a16="http://schemas.microsoft.com/office/drawing/2014/main" id="{34275B3E-5D6C-4D19-99D3-5C09C7C003D0}"/>
              </a:ext>
            </a:extLst>
          </p:cNvPr>
          <p:cNvSpPr/>
          <p:nvPr/>
        </p:nvSpPr>
        <p:spPr>
          <a:xfrm>
            <a:off x="3851690" y="4722663"/>
            <a:ext cx="5366664" cy="77265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좀 더 알아보기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CC1DA45-AE27-4600-918C-A06C2ED60D2E}"/>
              </a:ext>
            </a:extLst>
          </p:cNvPr>
          <p:cNvGrpSpPr/>
          <p:nvPr/>
        </p:nvGrpSpPr>
        <p:grpSpPr>
          <a:xfrm>
            <a:off x="2766332" y="3322089"/>
            <a:ext cx="612514" cy="568416"/>
            <a:chOff x="8023225" y="4741863"/>
            <a:chExt cx="6299200" cy="5283200"/>
          </a:xfrm>
        </p:grpSpPr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F71F81B2-2099-437C-B266-CBF7CCEAE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C7A41BC-BD1E-4755-95BB-E3ADF837C80C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5" name="Freeform 48">
                <a:extLst>
                  <a:ext uri="{FF2B5EF4-FFF2-40B4-BE49-F238E27FC236}">
                    <a16:creationId xmlns:a16="http://schemas.microsoft.com/office/drawing/2014/main" id="{1A1EA2B3-986B-4B59-8ED0-0DE7E18F6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49">
                <a:extLst>
                  <a:ext uri="{FF2B5EF4-FFF2-40B4-BE49-F238E27FC236}">
                    <a16:creationId xmlns:a16="http://schemas.microsoft.com/office/drawing/2014/main" id="{1AD90B56-BF58-4CB0-9C6C-A645637FF0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0">
                <a:extLst>
                  <a:ext uri="{FF2B5EF4-FFF2-40B4-BE49-F238E27FC236}">
                    <a16:creationId xmlns:a16="http://schemas.microsoft.com/office/drawing/2014/main" id="{B64A59E5-346F-4CF9-AA68-F0B46947BE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1">
                <a:extLst>
                  <a:ext uri="{FF2B5EF4-FFF2-40B4-BE49-F238E27FC236}">
                    <a16:creationId xmlns:a16="http://schemas.microsoft.com/office/drawing/2014/main" id="{9CE2933F-C6F4-4E09-9896-6F5D543A2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52">
                <a:extLst>
                  <a:ext uri="{FF2B5EF4-FFF2-40B4-BE49-F238E27FC236}">
                    <a16:creationId xmlns:a16="http://schemas.microsoft.com/office/drawing/2014/main" id="{DC8F8AA6-B40F-4997-B185-C4722BEEA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53">
                <a:extLst>
                  <a:ext uri="{FF2B5EF4-FFF2-40B4-BE49-F238E27FC236}">
                    <a16:creationId xmlns:a16="http://schemas.microsoft.com/office/drawing/2014/main" id="{5DF7D8C9-2BE5-459B-82EB-99ACCC079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ectangle 54">
                <a:extLst>
                  <a:ext uri="{FF2B5EF4-FFF2-40B4-BE49-F238E27FC236}">
                    <a16:creationId xmlns:a16="http://schemas.microsoft.com/office/drawing/2014/main" id="{F8ABDB7E-230A-4C37-93D3-678241225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55">
                <a:extLst>
                  <a:ext uri="{FF2B5EF4-FFF2-40B4-BE49-F238E27FC236}">
                    <a16:creationId xmlns:a16="http://schemas.microsoft.com/office/drawing/2014/main" id="{CF2ECD34-17D0-4853-9D08-7924F04D3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3" name="양쪽 모서리가 둥근 사각형 54">
            <a:extLst>
              <a:ext uri="{FF2B5EF4-FFF2-40B4-BE49-F238E27FC236}">
                <a16:creationId xmlns:a16="http://schemas.microsoft.com/office/drawing/2014/main" id="{809CA54C-95FB-4F7B-AF2A-B81DAA064448}"/>
              </a:ext>
            </a:extLst>
          </p:cNvPr>
          <p:cNvSpPr/>
          <p:nvPr/>
        </p:nvSpPr>
        <p:spPr>
          <a:xfrm rot="5400000">
            <a:off x="8347127" y="4607335"/>
            <a:ext cx="772656" cy="1003308"/>
          </a:xfrm>
          <a:prstGeom prst="round2SameRect">
            <a:avLst/>
          </a:prstGeom>
          <a:solidFill>
            <a:srgbClr val="00B0F0"/>
          </a:solidFill>
          <a:ln w="1905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27EA2E-B43E-406D-8E45-F38232D49225}"/>
              </a:ext>
            </a:extLst>
          </p:cNvPr>
          <p:cNvSpPr/>
          <p:nvPr/>
        </p:nvSpPr>
        <p:spPr>
          <a:xfrm>
            <a:off x="8490516" y="4749266"/>
            <a:ext cx="51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+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1874AE2-FD43-46D3-AD60-78F716596DF2}"/>
              </a:ext>
            </a:extLst>
          </p:cNvPr>
          <p:cNvCxnSpPr>
            <a:cxnSpLocks/>
          </p:cNvCxnSpPr>
          <p:nvPr/>
        </p:nvCxnSpPr>
        <p:spPr>
          <a:xfrm>
            <a:off x="6381234" y="4333534"/>
            <a:ext cx="9781" cy="256915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좀 더 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6F25DA-6229-439D-9C57-E1512229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80" y="1890997"/>
            <a:ext cx="4794931" cy="1862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3DB32E-56C2-4D7F-9B98-B8FDF8DB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93" y="4137699"/>
            <a:ext cx="4006418" cy="2085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513776-9C46-47F2-B427-7844C1AF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034" y="1922862"/>
            <a:ext cx="3758773" cy="4059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73E2B0-CC48-4678-B8BC-29E326B94A7C}"/>
              </a:ext>
            </a:extLst>
          </p:cNvPr>
          <p:cNvSpPr txBox="1"/>
          <p:nvPr/>
        </p:nvSpPr>
        <p:spPr>
          <a:xfrm>
            <a:off x="993227" y="1526796"/>
            <a:ext cx="721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예외 클래스를 상속을 통해 만들어 보기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A8BE4A-8287-4AA4-8246-5AF42F4AE5E0}"/>
              </a:ext>
            </a:extLst>
          </p:cNvPr>
          <p:cNvCxnSpPr/>
          <p:nvPr/>
        </p:nvCxnSpPr>
        <p:spPr>
          <a:xfrm>
            <a:off x="5469622" y="3753435"/>
            <a:ext cx="0" cy="33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97F8B-58B5-4B93-ADEC-0F668F97B189}"/>
              </a:ext>
            </a:extLst>
          </p:cNvPr>
          <p:cNvCxnSpPr>
            <a:cxnSpLocks/>
          </p:cNvCxnSpPr>
          <p:nvPr/>
        </p:nvCxnSpPr>
        <p:spPr>
          <a:xfrm>
            <a:off x="5763237" y="4311941"/>
            <a:ext cx="1060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4D73FD-ACFA-4464-B53F-04AAF0591E06}"/>
              </a:ext>
            </a:extLst>
          </p:cNvPr>
          <p:cNvSpPr txBox="1"/>
          <p:nvPr/>
        </p:nvSpPr>
        <p:spPr>
          <a:xfrm>
            <a:off x="6763261" y="1609988"/>
            <a:ext cx="388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부모에는 없는 새로운 함수를 자식 클래스에 추가하기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AE228-A00F-4C8A-B413-E97151DA1677}"/>
              </a:ext>
            </a:extLst>
          </p:cNvPr>
          <p:cNvSpPr txBox="1"/>
          <p:nvPr/>
        </p:nvSpPr>
        <p:spPr>
          <a:xfrm>
            <a:off x="1728137" y="3809515"/>
            <a:ext cx="403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부모 클래스에 있는 함수 재정의하기</a:t>
            </a:r>
            <a:r>
              <a:rPr lang="en-US" altLang="ko-KR" sz="1200" dirty="0"/>
              <a:t>(</a:t>
            </a:r>
            <a:r>
              <a:rPr lang="ko-KR" altLang="en-US" sz="1200" dirty="0"/>
              <a:t>오버 </a:t>
            </a:r>
            <a:r>
              <a:rPr lang="ko-KR" altLang="en-US" sz="1200" dirty="0" err="1"/>
              <a:t>라이드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605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0EB01B56-B954-4F2A-B951-CD27BE65C5B8}"/>
              </a:ext>
            </a:extLst>
          </p:cNvPr>
          <p:cNvSpPr/>
          <p:nvPr/>
        </p:nvSpPr>
        <p:spPr>
          <a:xfrm>
            <a:off x="3735522" y="1734570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9BA54-3FA9-4E82-B515-494937D9F820}"/>
              </a:ext>
            </a:extLst>
          </p:cNvPr>
          <p:cNvSpPr txBox="1"/>
          <p:nvPr/>
        </p:nvSpPr>
        <p:spPr>
          <a:xfrm>
            <a:off x="4622333" y="2845762"/>
            <a:ext cx="297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197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0EB01B56-B954-4F2A-B951-CD27BE65C5B8}"/>
              </a:ext>
            </a:extLst>
          </p:cNvPr>
          <p:cNvSpPr/>
          <p:nvPr/>
        </p:nvSpPr>
        <p:spPr>
          <a:xfrm>
            <a:off x="3735522" y="1734570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기본</a:t>
            </a:r>
          </a:p>
        </p:txBody>
      </p:sp>
    </p:spTree>
    <p:extLst>
      <p:ext uri="{BB962C8B-B14F-4D97-AF65-F5344CB8AC3E}">
        <p14:creationId xmlns:p14="http://schemas.microsoft.com/office/powerpoint/2010/main" val="31714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클래스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클래스의 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63077-16FB-41B0-9C2F-356850AAEEFA}"/>
              </a:ext>
            </a:extLst>
          </p:cNvPr>
          <p:cNvSpPr txBox="1"/>
          <p:nvPr/>
        </p:nvSpPr>
        <p:spPr>
          <a:xfrm>
            <a:off x="993228" y="1568864"/>
            <a:ext cx="105617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클래스에서 쓰이는 기본 용어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객체지향 프로그래밍 </a:t>
            </a:r>
            <a:r>
              <a:rPr lang="en-US" altLang="ko-KR" sz="1200" dirty="0"/>
              <a:t>:  </a:t>
            </a:r>
            <a:r>
              <a:rPr lang="ko-KR" altLang="en-US" sz="1200" dirty="0"/>
              <a:t>객체를 우선으로 생각해서 프로그래밍 하는 것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객체 </a:t>
            </a:r>
            <a:r>
              <a:rPr lang="en-US" altLang="ko-KR" sz="1200" dirty="0"/>
              <a:t>: </a:t>
            </a:r>
            <a:r>
              <a:rPr lang="ko-KR" altLang="en-US" sz="1200" dirty="0"/>
              <a:t>여러 가지 속성을 가지고 있는 대상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클래스 </a:t>
            </a:r>
            <a:r>
              <a:rPr lang="en-US" altLang="ko-KR" sz="1200" dirty="0"/>
              <a:t>: </a:t>
            </a:r>
            <a:r>
              <a:rPr lang="ko-KR" altLang="en-US" sz="1200" dirty="0"/>
              <a:t>객체와 관련된 코드를 분리할 수 있게 해주는 것</a:t>
            </a:r>
            <a:r>
              <a:rPr lang="en-US" altLang="ko-KR" sz="1200" dirty="0"/>
              <a:t>,</a:t>
            </a:r>
            <a:r>
              <a:rPr lang="ko-KR" altLang="en-US" sz="1200" dirty="0"/>
              <a:t>객체를 조금 더 효율적으로 생성하기 위해 만들어진 구문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4C495-72A6-4B75-8037-5531A81B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8" y="3240192"/>
            <a:ext cx="6488454" cy="2975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B60E1-6979-46CB-A806-ADB26A2CED5D}"/>
              </a:ext>
            </a:extLst>
          </p:cNvPr>
          <p:cNvSpPr txBox="1"/>
          <p:nvPr/>
        </p:nvSpPr>
        <p:spPr>
          <a:xfrm>
            <a:off x="993228" y="2870860"/>
            <a:ext cx="264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딕셔너리로</a:t>
            </a:r>
            <a:r>
              <a:rPr lang="ko-KR" altLang="en-US" dirty="0"/>
              <a:t> 객체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0A58F-04E2-43E5-89AA-BA4F4CC7F633}"/>
              </a:ext>
            </a:extLst>
          </p:cNvPr>
          <p:cNvSpPr txBox="1"/>
          <p:nvPr/>
        </p:nvSpPr>
        <p:spPr>
          <a:xfrm>
            <a:off x="8095376" y="3989353"/>
            <a:ext cx="2726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딕셔너리로</a:t>
            </a:r>
            <a:r>
              <a:rPr lang="ko-KR" altLang="en-US" dirty="0"/>
              <a:t> 객체를 하나하나 만들면 귀찮고</a:t>
            </a:r>
            <a:r>
              <a:rPr lang="en-US" altLang="ko-KR" dirty="0"/>
              <a:t>, </a:t>
            </a:r>
            <a:r>
              <a:rPr lang="ko-KR" altLang="en-US" dirty="0"/>
              <a:t>실수 할 가능성이 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=&gt; </a:t>
            </a:r>
            <a:r>
              <a:rPr lang="ko-KR" altLang="en-US" dirty="0"/>
              <a:t>클래스를 만들자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ACE41C-7D79-4710-8B5F-253460B66D2B}"/>
              </a:ext>
            </a:extLst>
          </p:cNvPr>
          <p:cNvCxnSpPr/>
          <p:nvPr/>
        </p:nvCxnSpPr>
        <p:spPr>
          <a:xfrm>
            <a:off x="7481682" y="4728017"/>
            <a:ext cx="546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기본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37197-FE4C-4E4B-9119-D9AE1CF6963C}"/>
              </a:ext>
            </a:extLst>
          </p:cNvPr>
          <p:cNvSpPr txBox="1"/>
          <p:nvPr/>
        </p:nvSpPr>
        <p:spPr>
          <a:xfrm>
            <a:off x="993227" y="1526796"/>
            <a:ext cx="64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 선언하기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C119A5-98B9-4E93-8BFE-51CA9899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056838"/>
            <a:ext cx="4572000" cy="1552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209533-69E7-4CD8-8AA8-953CD5CB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05" y="1711462"/>
            <a:ext cx="4533900" cy="28575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DD1D17-CDCB-4CB5-A75D-38F72C7B3CC0}"/>
              </a:ext>
            </a:extLst>
          </p:cNvPr>
          <p:cNvCxnSpPr/>
          <p:nvPr/>
        </p:nvCxnSpPr>
        <p:spPr>
          <a:xfrm>
            <a:off x="5670960" y="2951578"/>
            <a:ext cx="42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기본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3B34EA-3CA9-4120-B57B-9170D12D75A3}"/>
              </a:ext>
            </a:extLst>
          </p:cNvPr>
          <p:cNvSpPr txBox="1"/>
          <p:nvPr/>
        </p:nvSpPr>
        <p:spPr>
          <a:xfrm>
            <a:off x="993227" y="1526796"/>
            <a:ext cx="6498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생성자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클래스 이름과 같은 함수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생성될 때 처리할 내용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60CC27-F1A7-4889-97AB-CF235E67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526796"/>
            <a:ext cx="5007529" cy="4131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B3B047-092A-4748-AB90-AD52E2F6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72" y="2052727"/>
            <a:ext cx="3600450" cy="885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150B77-EB6F-4ABC-A092-C4A55C0C3716}"/>
              </a:ext>
            </a:extLst>
          </p:cNvPr>
          <p:cNvSpPr txBox="1"/>
          <p:nvPr/>
        </p:nvSpPr>
        <p:spPr>
          <a:xfrm>
            <a:off x="993227" y="3353397"/>
            <a:ext cx="45876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알아두기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클래스 내부의 함수는 첫 번째로 반드시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self를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입력해야 합니다.!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self는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자기 자신을 나타내는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딕셔너리라고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생각하면 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self가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가지고 있는 속성과 기능에 접근할 때는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.&lt;식별자&gt; 형태로 접근합니다.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4DDA0B1-DEED-492A-A0A4-F2E48DFBD87E}"/>
              </a:ext>
            </a:extLst>
          </p:cNvPr>
          <p:cNvCxnSpPr/>
          <p:nvPr/>
        </p:nvCxnSpPr>
        <p:spPr>
          <a:xfrm>
            <a:off x="4907560" y="2495639"/>
            <a:ext cx="1090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1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기본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98D3E-228E-412C-88A1-91E7E385C6A2}"/>
              </a:ext>
            </a:extLst>
          </p:cNvPr>
          <p:cNvSpPr txBox="1"/>
          <p:nvPr/>
        </p:nvSpPr>
        <p:spPr>
          <a:xfrm>
            <a:off x="993227" y="1526796"/>
            <a:ext cx="6498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소멸자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인스턴스가 소멸될 때 호출되는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677E5A-8FF9-4BAA-A0AD-038BE0B8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080794"/>
            <a:ext cx="2838450" cy="923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38DED0-723E-4A61-91F2-B3BB5CFC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918" y="1210229"/>
            <a:ext cx="5286375" cy="2181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33765F-86B8-4F43-A05B-E8BA28672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99" y="3558717"/>
            <a:ext cx="7198997" cy="257214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EC073-2981-41AD-B1B8-F471111DE77B}"/>
              </a:ext>
            </a:extLst>
          </p:cNvPr>
          <p:cNvCxnSpPr/>
          <p:nvPr/>
        </p:nvCxnSpPr>
        <p:spPr>
          <a:xfrm>
            <a:off x="4136925" y="2456698"/>
            <a:ext cx="68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573312" y="1004121"/>
            <a:ext cx="11045371" cy="5498628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3485546" y="0"/>
            <a:ext cx="52209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4CE2C-3271-4465-B1A4-4E58DD71F199}"/>
              </a:ext>
            </a:extLst>
          </p:cNvPr>
          <p:cNvSpPr/>
          <p:nvPr/>
        </p:nvSpPr>
        <p:spPr>
          <a:xfrm>
            <a:off x="993228" y="642157"/>
            <a:ext cx="3143697" cy="7239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클래스의 기본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7202-0464-452F-BE6B-67B5AF1F569E}"/>
              </a:ext>
            </a:extLst>
          </p:cNvPr>
          <p:cNvSpPr txBox="1"/>
          <p:nvPr/>
        </p:nvSpPr>
        <p:spPr>
          <a:xfrm>
            <a:off x="993227" y="1526796"/>
            <a:ext cx="6498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endParaRPr lang="en-US" altLang="ko-KR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클래스가 가지고 있는 함수</a:t>
            </a:r>
            <a:r>
              <a:rPr lang="en-US" altLang="ko-KR" sz="1200" dirty="0"/>
              <a:t>/ “</a:t>
            </a:r>
            <a:r>
              <a:rPr lang="ko-KR" altLang="en-US" sz="1200" dirty="0"/>
              <a:t>멤버 함수</a:t>
            </a:r>
            <a:r>
              <a:rPr lang="en-US" altLang="ko-KR" sz="1200" dirty="0"/>
              <a:t>, </a:t>
            </a:r>
            <a:r>
              <a:rPr lang="ko-KR" altLang="en-US" sz="1200" dirty="0"/>
              <a:t>인스턴스 함수</a:t>
            </a:r>
            <a:r>
              <a:rPr lang="en-US" altLang="ko-KR" sz="1200" dirty="0"/>
              <a:t>”</a:t>
            </a:r>
            <a:r>
              <a:rPr lang="ko-KR" altLang="en-US" sz="1200" dirty="0"/>
              <a:t>라고도 불림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14C21-70AB-4A8D-BE1B-DFC34761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7" y="2080794"/>
            <a:ext cx="3695700" cy="895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61F4A8-2205-43D2-A2F6-5BF3CFD8C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12" y="1078040"/>
            <a:ext cx="3695701" cy="5350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6EC5E-1F85-4FA6-BBB8-D7CFAFEBC31D}"/>
              </a:ext>
            </a:extLst>
          </p:cNvPr>
          <p:cNvSpPr txBox="1"/>
          <p:nvPr/>
        </p:nvSpPr>
        <p:spPr>
          <a:xfrm>
            <a:off x="993227" y="3737773"/>
            <a:ext cx="4082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오른쪽의 예시의 함수들을 정리하면</a:t>
            </a:r>
            <a:endParaRPr lang="en-US" altLang="ko-KR" dirty="0"/>
          </a:p>
          <a:p>
            <a:r>
              <a:rPr lang="en-US" altLang="ko-KR" sz="1200" dirty="0"/>
              <a:t>-   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__()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생성자</a:t>
            </a:r>
            <a:r>
              <a:rPr lang="en-US" altLang="ko-K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get_sum</a:t>
            </a:r>
            <a:r>
              <a:rPr lang="en-US" altLang="ko-KR" sz="1200" dirty="0"/>
              <a:t>() / </a:t>
            </a:r>
            <a:r>
              <a:rPr lang="ko-KR" altLang="en-US" sz="1200" dirty="0"/>
              <a:t>합을 구하는 메소드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get_avg</a:t>
            </a:r>
            <a:r>
              <a:rPr lang="en-US" altLang="ko-KR" sz="1200" dirty="0"/>
              <a:t>() / </a:t>
            </a:r>
            <a:r>
              <a:rPr lang="ko-KR" altLang="en-US" sz="1200" dirty="0"/>
              <a:t>평균을 구하는 메소드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err="1"/>
              <a:t>to_string</a:t>
            </a:r>
            <a:r>
              <a:rPr lang="en-US" altLang="ko-KR" sz="1200" dirty="0"/>
              <a:t>() / </a:t>
            </a:r>
            <a:r>
              <a:rPr lang="ko-KR" altLang="en-US" sz="1200" dirty="0"/>
              <a:t>내용을 출력해주는 메소드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5000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0EB01B56-B954-4F2A-B951-CD27BE65C5B8}"/>
              </a:ext>
            </a:extLst>
          </p:cNvPr>
          <p:cNvSpPr/>
          <p:nvPr/>
        </p:nvSpPr>
        <p:spPr>
          <a:xfrm>
            <a:off x="3735522" y="1734570"/>
            <a:ext cx="4751715" cy="2807161"/>
          </a:xfrm>
          <a:prstGeom prst="roundRect">
            <a:avLst>
              <a:gd name="adj" fmla="val 8895"/>
            </a:avLst>
          </a:prstGeom>
          <a:solidFill>
            <a:schemeClr val="bg1"/>
          </a:solidFill>
          <a:ln>
            <a:noFill/>
          </a:ln>
          <a:effectLst>
            <a:outerShdw blurRad="711200" dist="6477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클래스의 추가적인 구문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298318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603</Words>
  <Application>Microsoft Office PowerPoint</Application>
  <PresentationFormat>와이드스크린</PresentationFormat>
  <Paragraphs>112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20171693@o365.hanbat.ac.kr</cp:lastModifiedBy>
  <cp:revision>58</cp:revision>
  <dcterms:created xsi:type="dcterms:W3CDTF">2020-10-06T01:44:08Z</dcterms:created>
  <dcterms:modified xsi:type="dcterms:W3CDTF">2020-11-27T01:37:27Z</dcterms:modified>
</cp:coreProperties>
</file>