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60" r:id="rId4"/>
    <p:sldId id="262" r:id="rId5"/>
    <p:sldId id="261" r:id="rId6"/>
    <p:sldId id="263" r:id="rId7"/>
    <p:sldId id="270" r:id="rId8"/>
    <p:sldId id="265" r:id="rId9"/>
    <p:sldId id="264" r:id="rId10"/>
    <p:sldId id="271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53" autoAdjust="0"/>
    <p:restoredTop sz="94607"/>
  </p:normalViewPr>
  <p:slideViewPr>
    <p:cSldViewPr snapToGrid="0">
      <p:cViewPr varScale="1">
        <p:scale>
          <a:sx n="148" d="100"/>
          <a:sy n="148" d="100"/>
        </p:scale>
        <p:origin x="1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015FE-C932-2E47-A831-EE301E239088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FDD14-DC40-A64B-ABDF-F656E6B6A33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220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" altLang="ko-Kore-KR" dirty="0"/>
              <a:t>ai11</a:t>
            </a:r>
            <a:r>
              <a:rPr lang="ko-KR" altLang="en-US" dirty="0"/>
              <a:t>기 </a:t>
            </a:r>
            <a:r>
              <a:rPr lang="ko-KR" altLang="en-US" dirty="0" err="1"/>
              <a:t>김희경입니다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섹션</a:t>
            </a:r>
            <a:r>
              <a:rPr lang="en-US" altLang="ko-KR" dirty="0"/>
              <a:t>2 </a:t>
            </a:r>
            <a:r>
              <a:rPr lang="ko-KR" altLang="en-US" dirty="0"/>
              <a:t>프로젝트 발표를 시작하겠습니다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FDD14-DC40-A64B-ABDF-F656E6B6A338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2804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랜덤포레스트를</a:t>
            </a:r>
            <a:r>
              <a:rPr kumimoji="1" lang="ko-KR" altLang="en-US" dirty="0"/>
              <a:t> 이용하여 모델의 정확도를 측정해 보았습니다</a:t>
            </a:r>
            <a:endParaRPr kumimoji="1" lang="en-US" altLang="ko-KR" dirty="0"/>
          </a:p>
          <a:p>
            <a:r>
              <a:rPr kumimoji="1" lang="ko-KR" altLang="en-US" dirty="0" err="1"/>
              <a:t>랜덤초레스트란</a:t>
            </a:r>
            <a:r>
              <a:rPr kumimoji="1" lang="ko-KR" altLang="en-US" dirty="0"/>
              <a:t> 훈련과정에서 구성한 다수의 결정 트리로부터 분류</a:t>
            </a:r>
            <a:r>
              <a:rPr kumimoji="1" lang="en-US" altLang="ko-KR" dirty="0"/>
              <a:t>,</a:t>
            </a:r>
            <a:r>
              <a:rPr kumimoji="1" lang="ko-KR" altLang="en-US" dirty="0"/>
              <a:t> 평균 예측치를 출력합니다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 err="1"/>
              <a:t>Min_sample_leaf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과적합을 제어하였습니다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훈련 정확도는 </a:t>
            </a:r>
            <a:r>
              <a:rPr kumimoji="1" lang="en-US" altLang="ko-KR" dirty="0"/>
              <a:t>12%</a:t>
            </a:r>
            <a:r>
              <a:rPr kumimoji="1" lang="ko-KR" altLang="en-US" dirty="0"/>
              <a:t>이고 테스트 정확도는 </a:t>
            </a:r>
            <a:r>
              <a:rPr kumimoji="1" lang="en-US" altLang="ko-KR" dirty="0"/>
              <a:t>10%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나온걸</a:t>
            </a:r>
            <a:r>
              <a:rPr kumimoji="1" lang="ko-KR" altLang="en-US" dirty="0"/>
              <a:t> 보니 </a:t>
            </a:r>
            <a:r>
              <a:rPr kumimoji="1" lang="ko-KR" altLang="en-US" dirty="0" err="1"/>
              <a:t>과적합인걸</a:t>
            </a:r>
            <a:r>
              <a:rPr kumimoji="1" lang="ko-KR" altLang="en-US" dirty="0"/>
              <a:t> 알 수 있습니다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단순선형회귀모델에</a:t>
            </a:r>
            <a:r>
              <a:rPr kumimoji="1" lang="ko-KR" altLang="en-US" dirty="0"/>
              <a:t> 비해 정확도가 </a:t>
            </a:r>
            <a:r>
              <a:rPr kumimoji="1" lang="ko-KR" altLang="en-US" dirty="0" err="1"/>
              <a:t>낮은걸</a:t>
            </a:r>
            <a:r>
              <a:rPr kumimoji="1" lang="ko-KR" altLang="en-US" dirty="0"/>
              <a:t> 알 수 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FDD14-DC40-A64B-ABDF-F656E6B6A338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3685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하이퍼파라미터</a:t>
            </a:r>
            <a:r>
              <a:rPr lang="ko-KR" altLang="en-US" dirty="0"/>
              <a:t> 튜닝은 </a:t>
            </a:r>
            <a:endParaRPr lang="en-US" altLang="ko-KR" dirty="0"/>
          </a:p>
          <a:p>
            <a:r>
              <a:rPr lang="ko-KR" altLang="en-US" dirty="0"/>
              <a:t>모델의 성능을 확보하기 위해 </a:t>
            </a:r>
            <a:endParaRPr lang="en-US" altLang="ko-KR" dirty="0"/>
          </a:p>
          <a:p>
            <a:r>
              <a:rPr lang="ko-KR" altLang="en-US" dirty="0"/>
              <a:t>조절하는 </a:t>
            </a:r>
            <a:endParaRPr lang="en-US" altLang="ko-KR" dirty="0"/>
          </a:p>
          <a:p>
            <a:r>
              <a:rPr lang="ko-KR" altLang="en-US" dirty="0"/>
              <a:t>주요 </a:t>
            </a:r>
            <a:r>
              <a:rPr lang="ko-KR" altLang="en-US" dirty="0" err="1"/>
              <a:t>설정값인데요</a:t>
            </a:r>
            <a:endParaRPr lang="ko-KR" altLang="en-US" dirty="0"/>
          </a:p>
          <a:p>
            <a:r>
              <a:rPr lang="ko-KR" altLang="en-US" dirty="0" err="1"/>
              <a:t>하이퍼파라미터를</a:t>
            </a:r>
            <a:r>
              <a:rPr lang="ko-KR" altLang="en-US" dirty="0"/>
              <a:t> 적용한 모델의 </a:t>
            </a:r>
            <a:endParaRPr lang="en-US" altLang="ko-KR" dirty="0"/>
          </a:p>
          <a:p>
            <a:r>
              <a:rPr lang="ko-KR" altLang="en-US" dirty="0"/>
              <a:t>회귀평가지표를 확인해 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회귀평가</a:t>
            </a:r>
            <a:r>
              <a:rPr lang="ko-KR" altLang="en-US" dirty="0"/>
              <a:t> 지표로는 </a:t>
            </a:r>
            <a:endParaRPr lang="en-US" altLang="ko-KR" dirty="0"/>
          </a:p>
          <a:p>
            <a:r>
              <a:rPr lang="en" altLang="ko-Kore-KR" dirty="0"/>
              <a:t>MAE,</a:t>
            </a:r>
            <a:r>
              <a:rPr lang="en-US" altLang="ko-Kore-KR" dirty="0"/>
              <a:t>M</a:t>
            </a:r>
            <a:r>
              <a:rPr lang="en" altLang="ko-Kore-KR" dirty="0"/>
              <a:t>SE,RMSE,R2</a:t>
            </a:r>
            <a:r>
              <a:rPr lang="ko-KR" altLang="en-US" dirty="0"/>
              <a:t>가 있는데요 </a:t>
            </a:r>
            <a:endParaRPr lang="en-US" altLang="ko-KR" dirty="0"/>
          </a:p>
          <a:p>
            <a:r>
              <a:rPr lang="ko-KR" altLang="en-US" dirty="0"/>
              <a:t>이 지표를 보고 </a:t>
            </a:r>
            <a:endParaRPr lang="en-US" altLang="ko-KR" dirty="0"/>
          </a:p>
          <a:p>
            <a:r>
              <a:rPr lang="ko-KR" altLang="en-US" dirty="0"/>
              <a:t>모델의 성능을 평가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그중 </a:t>
            </a:r>
            <a:r>
              <a:rPr lang="en" altLang="ko-Kore-KR" dirty="0"/>
              <a:t>r2</a:t>
            </a:r>
            <a:r>
              <a:rPr lang="ko-KR" altLang="en-US" dirty="0"/>
              <a:t>값은 </a:t>
            </a:r>
            <a:endParaRPr lang="en-US" altLang="ko-KR" dirty="0"/>
          </a:p>
          <a:p>
            <a:r>
              <a:rPr lang="en-US" altLang="ko-KR" dirty="0"/>
              <a:t>0~1</a:t>
            </a:r>
            <a:r>
              <a:rPr lang="ko-KR" altLang="en-US" dirty="0"/>
              <a:t>사이의 값으로 표현되는데 </a:t>
            </a:r>
            <a:endParaRPr lang="en-US" altLang="ko-KR" dirty="0"/>
          </a:p>
          <a:p>
            <a:r>
              <a:rPr lang="ko-KR" altLang="en-US" dirty="0"/>
              <a:t>현재 이 모델의 </a:t>
            </a:r>
            <a:r>
              <a:rPr lang="en" altLang="ko-Kore-KR" dirty="0"/>
              <a:t>r2</a:t>
            </a:r>
            <a:r>
              <a:rPr lang="ko-KR" altLang="en-US" dirty="0"/>
              <a:t>값은 </a:t>
            </a:r>
            <a:r>
              <a:rPr lang="en-US" altLang="ko-KR" dirty="0"/>
              <a:t>-1.3</a:t>
            </a:r>
            <a:r>
              <a:rPr lang="ko-KR" altLang="en-US" dirty="0"/>
              <a:t>이므로 </a:t>
            </a:r>
            <a:endParaRPr lang="en-US" altLang="ko-KR" dirty="0"/>
          </a:p>
          <a:p>
            <a:r>
              <a:rPr lang="ko-KR" altLang="en-US" dirty="0"/>
              <a:t>성능이 아주 낮은 </a:t>
            </a:r>
            <a:endParaRPr lang="en-US" altLang="ko-KR" dirty="0"/>
          </a:p>
          <a:p>
            <a:r>
              <a:rPr lang="ko-KR" altLang="en-US" dirty="0"/>
              <a:t>비</a:t>
            </a:r>
            <a:r>
              <a:rPr lang="en-US" altLang="ko-KR" dirty="0"/>
              <a:t> </a:t>
            </a:r>
            <a:r>
              <a:rPr lang="ko-KR" altLang="en-US" dirty="0"/>
              <a:t>정상적인 </a:t>
            </a:r>
            <a:r>
              <a:rPr lang="ko-KR" altLang="en-US" dirty="0" err="1"/>
              <a:t>모델인걸</a:t>
            </a:r>
            <a:r>
              <a:rPr lang="ko-KR" altLang="en-US" dirty="0"/>
              <a:t>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 그래프를 보아도 </a:t>
            </a:r>
            <a:endParaRPr lang="en-US" altLang="ko-KR" dirty="0"/>
          </a:p>
          <a:p>
            <a:r>
              <a:rPr lang="ko-KR" altLang="en-US" dirty="0" err="1"/>
              <a:t>실제값을</a:t>
            </a:r>
            <a:r>
              <a:rPr lang="ko-KR" altLang="en-US" dirty="0"/>
              <a:t> 잘 예측하지 못하는걸 알 수 있습니다</a:t>
            </a:r>
            <a:r>
              <a:rPr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FDD14-DC40-A64B-ABDF-F656E6B6A338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9225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dirty="0"/>
              <a:t>PDP</a:t>
            </a:r>
            <a:r>
              <a:rPr lang="ko-KR" altLang="en-US" dirty="0"/>
              <a:t>는 </a:t>
            </a:r>
            <a:endParaRPr lang="en-US" altLang="ko-KR" dirty="0"/>
          </a:p>
          <a:p>
            <a:r>
              <a:rPr lang="ko-KR" altLang="en-US" dirty="0"/>
              <a:t>모델의 </a:t>
            </a:r>
            <a:r>
              <a:rPr lang="ko-KR" altLang="en-US" dirty="0" err="1"/>
              <a:t>예측값이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특정 </a:t>
            </a:r>
            <a:r>
              <a:rPr lang="ko-KR" altLang="en-US" dirty="0" err="1"/>
              <a:t>피쳐의</a:t>
            </a:r>
            <a:r>
              <a:rPr lang="ko-KR" altLang="en-US" dirty="0"/>
              <a:t> 변화에 따라 </a:t>
            </a:r>
            <a:endParaRPr lang="en-US" altLang="ko-KR" dirty="0"/>
          </a:p>
          <a:p>
            <a:r>
              <a:rPr lang="ko-KR" altLang="en-US" dirty="0"/>
              <a:t>평균적으로 </a:t>
            </a:r>
            <a:endParaRPr lang="en-US" altLang="ko-KR" dirty="0"/>
          </a:p>
          <a:p>
            <a:r>
              <a:rPr lang="ko-KR" altLang="en-US" dirty="0"/>
              <a:t>어떻게 </a:t>
            </a:r>
            <a:r>
              <a:rPr lang="ko-KR" altLang="en-US" dirty="0" err="1"/>
              <a:t>뱐화하는지</a:t>
            </a:r>
            <a:r>
              <a:rPr lang="ko-KR" altLang="en-US" dirty="0"/>
              <a:t> 보여줍니다</a:t>
            </a:r>
            <a:r>
              <a:rPr lang="en-US" altLang="ko-KR" dirty="0"/>
              <a:t>.</a:t>
            </a:r>
          </a:p>
          <a:p>
            <a:r>
              <a:rPr lang="en" altLang="ko-Kore-KR" dirty="0"/>
              <a:t>PDP</a:t>
            </a:r>
            <a:r>
              <a:rPr lang="ko-KR" altLang="en-US" dirty="0" err="1"/>
              <a:t>를</a:t>
            </a:r>
            <a:r>
              <a:rPr lang="ko-KR" altLang="en-US" dirty="0"/>
              <a:t> 이용하여 </a:t>
            </a:r>
            <a:endParaRPr lang="en-US" altLang="ko-KR" dirty="0"/>
          </a:p>
          <a:p>
            <a:r>
              <a:rPr lang="ko-KR" altLang="en-US" dirty="0"/>
              <a:t>그래프를 확인해 보니 </a:t>
            </a:r>
            <a:endParaRPr lang="en-US" altLang="ko-KR" dirty="0"/>
          </a:p>
          <a:p>
            <a:r>
              <a:rPr lang="ko-KR" altLang="en-US" dirty="0"/>
              <a:t>변화가 매우 </a:t>
            </a:r>
            <a:endParaRPr lang="en-US" altLang="ko-KR" dirty="0"/>
          </a:p>
          <a:p>
            <a:r>
              <a:rPr lang="ko-KR" altLang="en-US" dirty="0"/>
              <a:t>불 규칙적입니다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값을 예측하기 힘든 </a:t>
            </a:r>
            <a:r>
              <a:rPr lang="ko-KR" altLang="en-US" dirty="0" err="1"/>
              <a:t>모델인걸</a:t>
            </a:r>
            <a:r>
              <a:rPr lang="ko-KR" altLang="en-US" dirty="0"/>
              <a:t> 알 수 있습니다</a:t>
            </a:r>
            <a:r>
              <a:rPr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FDD14-DC40-A64B-ABDF-F656E6B6A338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5327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endParaRPr lang="en-US" altLang="ko-KR" dirty="0"/>
          </a:p>
          <a:p>
            <a:r>
              <a:rPr lang="en" altLang="ko-Kore-KR" dirty="0"/>
              <a:t>SHAP</a:t>
            </a:r>
            <a:r>
              <a:rPr lang="ko-KR" altLang="en-US" dirty="0" err="1"/>
              <a:t>를</a:t>
            </a:r>
            <a:r>
              <a:rPr lang="ko-KR" altLang="en-US" dirty="0"/>
              <a:t> 이용해 </a:t>
            </a:r>
            <a:endParaRPr lang="en-US" altLang="ko-KR" dirty="0"/>
          </a:p>
          <a:p>
            <a:r>
              <a:rPr lang="ko-KR" altLang="en-US" dirty="0" err="1"/>
              <a:t>머신러닝</a:t>
            </a:r>
            <a:r>
              <a:rPr lang="ko-KR" altLang="en-US" dirty="0"/>
              <a:t> 모델을 </a:t>
            </a:r>
            <a:endParaRPr lang="en-US" altLang="ko-KR" dirty="0"/>
          </a:p>
          <a:p>
            <a:r>
              <a:rPr lang="ko-KR" altLang="en-US" dirty="0"/>
              <a:t>해석해 보았습니다</a:t>
            </a:r>
            <a:r>
              <a:rPr lang="en-US" altLang="ko-KR" dirty="0"/>
              <a:t>.</a:t>
            </a:r>
          </a:p>
          <a:p>
            <a:r>
              <a:rPr lang="en" altLang="ko-Kore-KR" dirty="0"/>
              <a:t>SHAP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ko-KR" altLang="en-US" dirty="0"/>
              <a:t>특정 데이터에 대해 </a:t>
            </a:r>
            <a:endParaRPr lang="en-US" altLang="ko-KR" dirty="0"/>
          </a:p>
          <a:p>
            <a:r>
              <a:rPr lang="ko-KR" altLang="en-US" dirty="0"/>
              <a:t>모델의 </a:t>
            </a:r>
            <a:r>
              <a:rPr lang="ko-KR" altLang="en-US" dirty="0" err="1"/>
              <a:t>예측값에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각 지표들이 </a:t>
            </a:r>
            <a:endParaRPr lang="en-US" altLang="ko-KR" dirty="0"/>
          </a:p>
          <a:p>
            <a:r>
              <a:rPr lang="ko-KR" altLang="en-US" dirty="0"/>
              <a:t>얼마나 기여했는지 보여줍니다</a:t>
            </a:r>
            <a:r>
              <a:rPr lang="en-US" altLang="ko-KR" dirty="0"/>
              <a:t>,</a:t>
            </a:r>
          </a:p>
          <a:p>
            <a:r>
              <a:rPr lang="en" altLang="ko-Kore-KR" dirty="0"/>
              <a:t>SHAP</a:t>
            </a:r>
            <a:r>
              <a:rPr lang="ko-KR" altLang="en-US" dirty="0" err="1"/>
              <a:t>를</a:t>
            </a:r>
            <a:r>
              <a:rPr lang="ko-KR" altLang="en-US" dirty="0"/>
              <a:t> 이용하여 </a:t>
            </a:r>
            <a:endParaRPr lang="en-US" altLang="ko-KR" dirty="0"/>
          </a:p>
          <a:p>
            <a:r>
              <a:rPr lang="ko-KR" altLang="en-US" dirty="0"/>
              <a:t>그래프를 확인해 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전반적으로 </a:t>
            </a:r>
            <a:endParaRPr lang="en-US" altLang="ko-KR" dirty="0"/>
          </a:p>
          <a:p>
            <a:r>
              <a:rPr lang="en" altLang="ko-Kore-KR" dirty="0" err="1"/>
              <a:t>shap</a:t>
            </a:r>
            <a:r>
              <a:rPr lang="en" altLang="ko-Kore-KR" dirty="0"/>
              <a:t> value</a:t>
            </a:r>
            <a:r>
              <a:rPr lang="ko-KR" altLang="en-US" dirty="0"/>
              <a:t>가 커야 </a:t>
            </a:r>
            <a:endParaRPr lang="en-US" altLang="ko-KR" dirty="0"/>
          </a:p>
          <a:p>
            <a:r>
              <a:rPr lang="ko-KR" altLang="en-US" dirty="0" err="1"/>
              <a:t>예측값에</a:t>
            </a:r>
            <a:r>
              <a:rPr lang="ko-KR" altLang="en-US" dirty="0"/>
              <a:t> 영향을 많이 주는데 </a:t>
            </a:r>
            <a:endParaRPr lang="en-US" altLang="ko-KR" dirty="0"/>
          </a:p>
          <a:p>
            <a:r>
              <a:rPr lang="en" altLang="ko-Kore-KR" dirty="0"/>
              <a:t>value</a:t>
            </a:r>
            <a:r>
              <a:rPr lang="ko-KR" altLang="en-US" dirty="0"/>
              <a:t>값 분포가 작으므로 </a:t>
            </a:r>
            <a:endParaRPr lang="en-US" altLang="ko-KR" dirty="0"/>
          </a:p>
          <a:p>
            <a:r>
              <a:rPr lang="ko-KR" altLang="en-US" dirty="0" err="1"/>
              <a:t>예측값에</a:t>
            </a:r>
            <a:r>
              <a:rPr lang="ko-KR" altLang="en-US" dirty="0"/>
              <a:t> 영향을</a:t>
            </a:r>
            <a:endParaRPr lang="en-US" altLang="ko-KR" dirty="0"/>
          </a:p>
          <a:p>
            <a:r>
              <a:rPr lang="ko-KR" altLang="en-US" dirty="0"/>
              <a:t> 작게 </a:t>
            </a:r>
            <a:r>
              <a:rPr lang="ko-KR" altLang="en-US" dirty="0" err="1"/>
              <a:t>주는걸</a:t>
            </a:r>
            <a:r>
              <a:rPr lang="ko-KR" altLang="en-US" dirty="0"/>
              <a:t> 알 수 있습니다</a:t>
            </a:r>
            <a:r>
              <a:rPr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FDD14-DC40-A64B-ABDF-F656E6B6A338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5191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분석해보고 예측해본 결과 </a:t>
            </a:r>
            <a:endParaRPr lang="en-US" altLang="ko-KR" dirty="0"/>
          </a:p>
          <a:p>
            <a:r>
              <a:rPr lang="en" altLang="ko-Kore-KR" dirty="0" err="1"/>
              <a:t>gdp</a:t>
            </a:r>
            <a:r>
              <a:rPr lang="ko-KR" altLang="en-US" dirty="0"/>
              <a:t>대비 국방비 비율과 </a:t>
            </a:r>
            <a:endParaRPr lang="en-US" altLang="ko-KR" dirty="0"/>
          </a:p>
          <a:p>
            <a:r>
              <a:rPr lang="ko-KR" altLang="en-US" dirty="0"/>
              <a:t>국가 </a:t>
            </a:r>
            <a:r>
              <a:rPr lang="ko-KR" altLang="en-US" dirty="0" err="1"/>
              <a:t>지출대비</a:t>
            </a:r>
            <a:r>
              <a:rPr lang="ko-KR" altLang="en-US" dirty="0"/>
              <a:t> 국방비 비율은 </a:t>
            </a:r>
            <a:endParaRPr lang="en-US" altLang="ko-KR" dirty="0"/>
          </a:p>
          <a:p>
            <a:r>
              <a:rPr lang="ko-KR" altLang="en-US" dirty="0"/>
              <a:t>국방비에 </a:t>
            </a:r>
            <a:endParaRPr lang="en-US" altLang="ko-KR" dirty="0"/>
          </a:p>
          <a:p>
            <a:r>
              <a:rPr lang="ko-KR" altLang="en-US" dirty="0"/>
              <a:t>큰 영향을 </a:t>
            </a:r>
            <a:endParaRPr lang="en-US" altLang="ko-KR" dirty="0"/>
          </a:p>
          <a:p>
            <a:r>
              <a:rPr lang="ko-KR" altLang="en-US" dirty="0"/>
              <a:t>주지 않는걸 알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endParaRPr lang="en-US" altLang="ko-KR" dirty="0"/>
          </a:p>
          <a:p>
            <a:r>
              <a:rPr lang="ko-KR" altLang="en-US" dirty="0"/>
              <a:t>예측 성능이 낮은 모델이므로 </a:t>
            </a:r>
            <a:endParaRPr lang="en-US" altLang="ko-KR" dirty="0"/>
          </a:p>
          <a:p>
            <a:r>
              <a:rPr lang="ko-KR" altLang="en-US" dirty="0"/>
              <a:t>성능이 좋은 모델이 아닌걸 알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모델의 성능이 좋지않은 이유는</a:t>
            </a:r>
          </a:p>
          <a:p>
            <a:r>
              <a:rPr lang="ko-KR" altLang="en-US" dirty="0"/>
              <a:t>데이터가 부족했고 </a:t>
            </a:r>
            <a:endParaRPr lang="en-US" altLang="ko-KR" dirty="0"/>
          </a:p>
          <a:p>
            <a:r>
              <a:rPr lang="ko-KR" altLang="en-US" dirty="0"/>
              <a:t>독립변수 설정과 </a:t>
            </a:r>
            <a:endParaRPr lang="en-US" altLang="ko-KR" dirty="0"/>
          </a:p>
          <a:p>
            <a:r>
              <a:rPr lang="ko-KR" altLang="en-US" dirty="0"/>
              <a:t>가설 설정을 잘못하여 </a:t>
            </a:r>
            <a:r>
              <a:rPr lang="ko-KR" altLang="en-US" dirty="0" err="1"/>
              <a:t>그런것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데이터를 선정할 때</a:t>
            </a:r>
            <a:endParaRPr lang="en-US" altLang="ko-KR" dirty="0"/>
          </a:p>
          <a:p>
            <a:r>
              <a:rPr lang="ko-KR" altLang="en-US" dirty="0"/>
              <a:t>주제도 중요하지만 </a:t>
            </a:r>
            <a:endParaRPr lang="en-US" altLang="ko-KR" dirty="0"/>
          </a:p>
          <a:p>
            <a:r>
              <a:rPr lang="ko-KR" altLang="en-US" dirty="0"/>
              <a:t>다양한 정보가 있는 데이터를 선정하고 </a:t>
            </a:r>
            <a:endParaRPr lang="en-US" altLang="ko-KR" dirty="0"/>
          </a:p>
          <a:p>
            <a:r>
              <a:rPr lang="en" altLang="ko-Kore-KR" dirty="0"/>
              <a:t>EDA</a:t>
            </a:r>
            <a:r>
              <a:rPr lang="ko-KR" altLang="en-US" dirty="0"/>
              <a:t>와 </a:t>
            </a:r>
            <a:r>
              <a:rPr lang="ko-KR" altLang="en-US" dirty="0" err="1"/>
              <a:t>전처리를</a:t>
            </a:r>
            <a:r>
              <a:rPr lang="ko-KR" altLang="en-US" dirty="0"/>
              <a:t> 잘하는게 </a:t>
            </a:r>
            <a:endParaRPr lang="en-US" altLang="ko-KR" dirty="0"/>
          </a:p>
          <a:p>
            <a:r>
              <a:rPr lang="ko-KR" altLang="en-US" dirty="0"/>
              <a:t>가장 </a:t>
            </a:r>
            <a:r>
              <a:rPr lang="ko-KR" altLang="en-US" dirty="0" err="1"/>
              <a:t>중요한거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감사합니다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FDD14-DC40-A64B-ABDF-F656E6B6A338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3408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ㅈㅔ가</a:t>
            </a:r>
            <a:r>
              <a:rPr lang="ko-KR" altLang="en-US" dirty="0"/>
              <a:t> 선정한 주제는 ‘국방비 예측 </a:t>
            </a:r>
            <a:r>
              <a:rPr lang="ko-KR" altLang="en-US" dirty="0" err="1"/>
              <a:t>데이터’입니다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우크라이나와 러시아의 전쟁을 보며 </a:t>
            </a:r>
            <a:endParaRPr lang="en-US" altLang="ko-KR" dirty="0"/>
          </a:p>
          <a:p>
            <a:r>
              <a:rPr lang="ko-KR" altLang="en-US" dirty="0"/>
              <a:t>우리가 누리고 있는 안전이 </a:t>
            </a:r>
            <a:endParaRPr lang="en-US" altLang="ko-KR" dirty="0"/>
          </a:p>
          <a:p>
            <a:r>
              <a:rPr lang="ko-KR" altLang="en-US" dirty="0"/>
              <a:t>언제든지 </a:t>
            </a:r>
            <a:r>
              <a:rPr lang="ko-KR" altLang="en-US" dirty="0" err="1"/>
              <a:t>없어질수</a:t>
            </a:r>
            <a:r>
              <a:rPr lang="ko-KR" altLang="en-US" dirty="0"/>
              <a:t> 있다고 </a:t>
            </a:r>
            <a:endParaRPr lang="en-US" altLang="ko-KR" dirty="0"/>
          </a:p>
          <a:p>
            <a:r>
              <a:rPr lang="ko-KR" altLang="en-US" dirty="0"/>
              <a:t>느끼게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국가와 국민을 지키기 위해 </a:t>
            </a:r>
            <a:endParaRPr lang="en-US" altLang="ko-KR" dirty="0"/>
          </a:p>
          <a:p>
            <a:r>
              <a:rPr lang="ko-KR" altLang="en-US" dirty="0"/>
              <a:t>각 나라마다 국방비에 </a:t>
            </a:r>
            <a:endParaRPr lang="en-US" altLang="ko-KR" dirty="0"/>
          </a:p>
          <a:p>
            <a:r>
              <a:rPr lang="ko-KR" altLang="en-US" dirty="0"/>
              <a:t>어느정도 투자하고있는지</a:t>
            </a:r>
            <a:endParaRPr lang="en-US" altLang="ko-KR" dirty="0"/>
          </a:p>
          <a:p>
            <a:r>
              <a:rPr lang="ko-KR" altLang="en-US" dirty="0"/>
              <a:t>확인해 보고싶어 </a:t>
            </a:r>
            <a:endParaRPr lang="en-US" altLang="ko-KR" dirty="0"/>
          </a:p>
          <a:p>
            <a:r>
              <a:rPr lang="ko-KR" altLang="en-US" dirty="0"/>
              <a:t>주제를 선정하게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" altLang="ko-Kore-KR" dirty="0" err="1"/>
              <a:t>gdp</a:t>
            </a:r>
            <a:r>
              <a:rPr lang="ko-KR" altLang="en-US" dirty="0"/>
              <a:t>대비 국방비 비율과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국가지출</a:t>
            </a:r>
            <a:r>
              <a:rPr lang="ko-KR" altLang="en-US" dirty="0"/>
              <a:t> 대비 국방비 비율이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국방비에 큰 영향을 미친다는 </a:t>
            </a:r>
            <a:endParaRPr lang="en-US" altLang="ko-KR" dirty="0"/>
          </a:p>
          <a:p>
            <a:r>
              <a:rPr lang="ko-KR" altLang="en-US" dirty="0"/>
              <a:t>가설을 세워보았고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베이스라인 모델은 단순선형회귀 모델을 선택하였습니다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2000</a:t>
            </a:r>
            <a:r>
              <a:rPr lang="ko-KR" altLang="en-US" dirty="0"/>
              <a:t>년부터 </a:t>
            </a:r>
            <a:r>
              <a:rPr lang="en-US" altLang="ko-KR" dirty="0"/>
              <a:t>2020</a:t>
            </a:r>
            <a:r>
              <a:rPr lang="ko-KR" altLang="en-US" dirty="0"/>
              <a:t>년까지 </a:t>
            </a:r>
            <a:endParaRPr lang="en-US" altLang="ko-KR" dirty="0"/>
          </a:p>
          <a:p>
            <a:r>
              <a:rPr lang="ko-KR" altLang="en-US" dirty="0"/>
              <a:t>데이터를 이용하여 분석해 보았습니다</a:t>
            </a:r>
            <a:r>
              <a:rPr lang="en-US" altLang="ko-KR" dirty="0"/>
              <a:t>,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FDD14-DC40-A64B-ABDF-F656E6B6A33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8316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데이터는 </a:t>
            </a:r>
            <a:r>
              <a:rPr lang="ko-KR" altLang="en-US" dirty="0" err="1"/>
              <a:t>캐글에서</a:t>
            </a:r>
            <a:r>
              <a:rPr lang="ko-KR" altLang="en-US" dirty="0"/>
              <a:t> 수집을 하였고 </a:t>
            </a:r>
            <a:endParaRPr lang="en-US" altLang="ko-KR" dirty="0"/>
          </a:p>
          <a:p>
            <a:r>
              <a:rPr lang="ko-KR" altLang="en-US" dirty="0"/>
              <a:t>컬럼은 </a:t>
            </a:r>
            <a:endParaRPr lang="en-US" altLang="ko-KR" dirty="0"/>
          </a:p>
          <a:p>
            <a:r>
              <a:rPr lang="ko-KR" altLang="en-US" dirty="0"/>
              <a:t>나라 </a:t>
            </a:r>
            <a:r>
              <a:rPr lang="en-US" altLang="ko-KR" dirty="0"/>
              <a:t>,</a:t>
            </a:r>
            <a:r>
              <a:rPr lang="ko-KR" altLang="en-US" dirty="0"/>
              <a:t>연도 </a:t>
            </a:r>
            <a:r>
              <a:rPr lang="en-US" altLang="ko-KR" dirty="0"/>
              <a:t>,</a:t>
            </a:r>
            <a:r>
              <a:rPr lang="ko-KR" altLang="en-US" dirty="0"/>
              <a:t>국방비 </a:t>
            </a:r>
            <a:r>
              <a:rPr lang="en-US" altLang="ko-KR" dirty="0"/>
              <a:t>,</a:t>
            </a:r>
            <a:r>
              <a:rPr lang="ko-KR" altLang="en-US" dirty="0"/>
              <a:t>정부지출대비 국방비</a:t>
            </a:r>
            <a:r>
              <a:rPr lang="en-US" altLang="ko-KR" dirty="0"/>
              <a:t>, </a:t>
            </a:r>
          </a:p>
          <a:p>
            <a:r>
              <a:rPr lang="en" altLang="ko-Kore-KR" dirty="0"/>
              <a:t>GDP</a:t>
            </a:r>
            <a:r>
              <a:rPr lang="ko-KR" altLang="en-US" dirty="0"/>
              <a:t>대비 국방비 등으로 이루어져있습니다</a:t>
            </a:r>
            <a:r>
              <a:rPr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FDD14-DC40-A64B-ABDF-F656E6B6A33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4956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판다스를</a:t>
            </a:r>
            <a:r>
              <a:rPr lang="ko-KR" altLang="en-US" dirty="0"/>
              <a:t> 이용하여 데이터를 전처리 해 주었습니다</a:t>
            </a:r>
            <a:r>
              <a:rPr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FDD14-DC40-A64B-ABDF-F656E6B6A338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835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모델링을 통한 성능 비교 방법은 </a:t>
            </a:r>
            <a:endParaRPr lang="en-US" altLang="ko-KR" dirty="0"/>
          </a:p>
          <a:p>
            <a:r>
              <a:rPr lang="ko-KR" altLang="en-US" dirty="0"/>
              <a:t>여러가지가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그중 </a:t>
            </a:r>
            <a:r>
              <a:rPr lang="ko-KR" altLang="en-US" dirty="0" err="1"/>
              <a:t>선형회귀를</a:t>
            </a:r>
            <a:r>
              <a:rPr lang="ko-KR" altLang="en-US" dirty="0"/>
              <a:t> 이용하여 </a:t>
            </a:r>
            <a:endParaRPr lang="en-US" altLang="ko-KR" dirty="0"/>
          </a:p>
          <a:p>
            <a:r>
              <a:rPr lang="ko-KR" altLang="en-US" dirty="0"/>
              <a:t>비교해 보았습니다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선형회귀란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예측하고자 하는 변수가 </a:t>
            </a:r>
            <a:endParaRPr lang="en-US" altLang="ko-KR" dirty="0"/>
          </a:p>
          <a:p>
            <a:r>
              <a:rPr lang="ko-KR" altLang="en-US" dirty="0"/>
              <a:t>다른 특성과 </a:t>
            </a:r>
            <a:endParaRPr lang="en-US" altLang="ko-KR" dirty="0"/>
          </a:p>
          <a:p>
            <a:r>
              <a:rPr lang="ko-KR" altLang="en-US" dirty="0" err="1"/>
              <a:t>선형관계를</a:t>
            </a:r>
            <a:r>
              <a:rPr lang="ko-KR" altLang="en-US" dirty="0"/>
              <a:t> 이루는 것을 말합니다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아래에 그래프를 보면 </a:t>
            </a:r>
            <a:endParaRPr lang="en-US" altLang="ko-KR" dirty="0"/>
          </a:p>
          <a:p>
            <a:r>
              <a:rPr lang="ko-KR" altLang="en-US" dirty="0"/>
              <a:t>왼쪽은 </a:t>
            </a:r>
            <a:r>
              <a:rPr lang="en" altLang="ko-Kore-KR" dirty="0" err="1"/>
              <a:t>gdp</a:t>
            </a:r>
            <a:r>
              <a:rPr lang="ko-KR" altLang="en-US" dirty="0"/>
              <a:t>대비 국방비 비율에 대한 선형회귀선이고</a:t>
            </a:r>
          </a:p>
          <a:p>
            <a:r>
              <a:rPr lang="ko-KR" altLang="en-US" dirty="0"/>
              <a:t>오른쪽은 정부지출대비 국방비 비율에 대한 </a:t>
            </a:r>
            <a:r>
              <a:rPr lang="ko-KR" altLang="en-US" dirty="0" err="1"/>
              <a:t>선형회귀선입니다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두개 그래프의 기울기를 비교해 보면 </a:t>
            </a:r>
            <a:endParaRPr lang="en-US" altLang="ko-KR" dirty="0"/>
          </a:p>
          <a:p>
            <a:r>
              <a:rPr lang="ko-KR" altLang="en-US" dirty="0"/>
              <a:t>왼쪽 그래프의 </a:t>
            </a:r>
            <a:r>
              <a:rPr lang="ko-KR" altLang="en-US" dirty="0" err="1"/>
              <a:t>기을이가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더 </a:t>
            </a:r>
            <a:r>
              <a:rPr lang="ko-KR" altLang="en-US" dirty="0" err="1"/>
              <a:t>큰것을</a:t>
            </a:r>
            <a:r>
              <a:rPr lang="ko-KR" altLang="en-US" dirty="0"/>
              <a:t>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r^2</a:t>
            </a:r>
            <a:r>
              <a:rPr lang="ko-KR" altLang="en-US" dirty="0"/>
              <a:t>값이 </a:t>
            </a:r>
            <a:r>
              <a:rPr lang="en-US" altLang="ko-KR" dirty="0"/>
              <a:t>GDP </a:t>
            </a:r>
            <a:r>
              <a:rPr lang="ko-KR" altLang="en-US" dirty="0"/>
              <a:t>대비 국방비 비율이 </a:t>
            </a:r>
            <a:r>
              <a:rPr lang="en-US" altLang="ko-KR" dirty="0"/>
              <a:t>2</a:t>
            </a:r>
            <a:r>
              <a:rPr lang="ko-KR" altLang="en-US" dirty="0" err="1"/>
              <a:t>배이상</a:t>
            </a:r>
            <a:r>
              <a:rPr lang="ko-KR" altLang="en-US" dirty="0"/>
              <a:t> 높습니다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</a:t>
            </a:r>
            <a:r>
              <a:rPr lang="en" altLang="ko-Kore-KR" dirty="0"/>
              <a:t>GDP</a:t>
            </a:r>
            <a:r>
              <a:rPr lang="ko-KR" altLang="en-US" dirty="0"/>
              <a:t>대비 국방비 비율이 </a:t>
            </a:r>
            <a:endParaRPr lang="en-US" altLang="ko-KR" dirty="0"/>
          </a:p>
          <a:p>
            <a:r>
              <a:rPr lang="ko-KR" altLang="en-US" dirty="0"/>
              <a:t>국방비에 더 영향을 </a:t>
            </a:r>
            <a:r>
              <a:rPr lang="ko-KR" altLang="en-US" dirty="0" err="1"/>
              <a:t>주는걸</a:t>
            </a:r>
            <a:r>
              <a:rPr lang="ko-KR" altLang="en-US" dirty="0"/>
              <a:t> 알 수 있습니다</a:t>
            </a:r>
            <a:r>
              <a:rPr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FDD14-DC40-A64B-ABDF-F656E6B6A338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7861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 위쪽에 </a:t>
            </a:r>
            <a:endParaRPr lang="en-US" altLang="ko-KR" dirty="0"/>
          </a:p>
          <a:p>
            <a:r>
              <a:rPr lang="ko-KR" altLang="en-US" dirty="0"/>
              <a:t>비이상적으로 </a:t>
            </a:r>
            <a:endParaRPr lang="en-US" altLang="ko-KR" dirty="0"/>
          </a:p>
          <a:p>
            <a:r>
              <a:rPr lang="ko-KR" altLang="en-US" dirty="0"/>
              <a:t>분포되어있는 </a:t>
            </a:r>
            <a:endParaRPr lang="en-US" altLang="ko-KR" dirty="0"/>
          </a:p>
          <a:p>
            <a:r>
              <a:rPr lang="ko-KR" altLang="en-US" dirty="0"/>
              <a:t>데이터를 분석해보니</a:t>
            </a:r>
            <a:endParaRPr lang="en-US" altLang="ko-KR" dirty="0"/>
          </a:p>
          <a:p>
            <a:r>
              <a:rPr lang="ko-KR" altLang="en-US" dirty="0"/>
              <a:t>미국의 </a:t>
            </a:r>
            <a:r>
              <a:rPr lang="en-US" altLang="ko-KR" dirty="0"/>
              <a:t>20</a:t>
            </a:r>
            <a:r>
              <a:rPr lang="ko-KR" altLang="en-US" dirty="0"/>
              <a:t>년간 </a:t>
            </a:r>
            <a:endParaRPr lang="en-US" altLang="ko-KR" dirty="0"/>
          </a:p>
          <a:p>
            <a:r>
              <a:rPr lang="ko-KR" altLang="en-US" dirty="0"/>
              <a:t>국방비 수치였습니다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국방비는 </a:t>
            </a:r>
            <a:endParaRPr lang="en-US" altLang="ko-KR" dirty="0"/>
          </a:p>
          <a:p>
            <a:r>
              <a:rPr lang="ko-KR" altLang="en-US" dirty="0"/>
              <a:t>그 </a:t>
            </a:r>
            <a:r>
              <a:rPr lang="ko-KR" altLang="en-US" dirty="0" err="1"/>
              <a:t>나라으</a:t>
            </a:r>
            <a:r>
              <a:rPr lang="ko-KR" altLang="en-US" dirty="0"/>
              <a:t> </a:t>
            </a:r>
            <a:r>
              <a:rPr lang="ko-KR" altLang="en-US" dirty="0" err="1"/>
              <a:t>ㅣ힘을</a:t>
            </a:r>
            <a:r>
              <a:rPr lang="ko-KR" altLang="en-US" dirty="0"/>
              <a:t> 보여주는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지표인걸</a:t>
            </a:r>
            <a:r>
              <a:rPr lang="ko-KR" altLang="en-US" dirty="0"/>
              <a:t> 알 수 </a:t>
            </a:r>
            <a:r>
              <a:rPr lang="ko-KR" altLang="en-US" dirty="0" err="1"/>
              <a:t>잇었습니다</a:t>
            </a:r>
            <a:r>
              <a:rPr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FDD14-DC40-A64B-ABDF-F656E6B6A338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1868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다중선형회귀모델을</a:t>
            </a:r>
            <a:r>
              <a:rPr kumimoji="1" lang="ko-KR" altLang="en-US" dirty="0"/>
              <a:t> 테스트해 보았습니다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다중선형회귀모델의 </a:t>
            </a:r>
            <a:r>
              <a:rPr kumimoji="1" lang="en-US" altLang="ko-KR" dirty="0"/>
              <a:t>R^2</a:t>
            </a:r>
            <a:r>
              <a:rPr kumimoji="1" lang="ko-KR" altLang="en-US" dirty="0"/>
              <a:t>값이 더 </a:t>
            </a:r>
            <a:r>
              <a:rPr kumimoji="1" lang="ko-KR" altLang="en-US" dirty="0" err="1"/>
              <a:t>높은걸</a:t>
            </a:r>
            <a:r>
              <a:rPr kumimoji="1" lang="ko-KR" altLang="en-US" dirty="0"/>
              <a:t> 볼 수 </a:t>
            </a:r>
            <a:r>
              <a:rPr kumimoji="1" lang="ko-KR" altLang="en-US" dirty="0" err="1"/>
              <a:t>있습ㄴㅣ다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하나의</a:t>
            </a:r>
            <a:r>
              <a:rPr kumimoji="1" lang="ko-KR" altLang="en-US" dirty="0"/>
              <a:t> 특성을 사용한 단순선형회귀모델보다 테스트의 오류가 더 줄어든 것을 확인할 수 있습니다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FDD14-DC40-A64B-ABDF-F656E6B6A338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1297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결정회귀트리를</a:t>
            </a:r>
            <a:r>
              <a:rPr kumimoji="1" lang="ko-KR" altLang="en-US" dirty="0"/>
              <a:t> 이용하여 모델의 정확도를 측정해 보았습니다</a:t>
            </a:r>
            <a:endParaRPr kumimoji="1" lang="en-US" altLang="ko-KR" dirty="0"/>
          </a:p>
          <a:p>
            <a:r>
              <a:rPr kumimoji="1" lang="ko-KR" altLang="en-US" dirty="0" err="1"/>
              <a:t>결정트리란</a:t>
            </a:r>
            <a:r>
              <a:rPr kumimoji="1" lang="ko-KR" altLang="en-US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스무고개하듯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특성들으</a:t>
            </a:r>
            <a:r>
              <a:rPr lang="ko-KR" altLang="en-US" dirty="0"/>
              <a:t> </a:t>
            </a:r>
            <a:r>
              <a:rPr lang="ko-KR" altLang="en-US" dirty="0" err="1"/>
              <a:t>ㅣ수치를</a:t>
            </a:r>
            <a:r>
              <a:rPr lang="ko-KR" altLang="en-US" dirty="0"/>
              <a:t> 가지고 </a:t>
            </a:r>
            <a:endParaRPr lang="en-US" altLang="ko-KR" dirty="0"/>
          </a:p>
          <a:p>
            <a:r>
              <a:rPr lang="ko-KR" altLang="en-US" dirty="0"/>
              <a:t>질문을 통해 </a:t>
            </a:r>
            <a:endParaRPr lang="en-US" altLang="ko-KR" dirty="0"/>
          </a:p>
          <a:p>
            <a:r>
              <a:rPr lang="ko-KR" altLang="en-US" dirty="0"/>
              <a:t>정답클래스를 찾아가는 과정을 말합니다</a:t>
            </a:r>
            <a:r>
              <a:rPr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 err="1"/>
              <a:t>Min_sample_leaf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과적합을 제어하였습니다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훈련 정확도는 </a:t>
            </a:r>
            <a:r>
              <a:rPr kumimoji="1" lang="en-US" altLang="ko-KR" dirty="0"/>
              <a:t>14%</a:t>
            </a:r>
            <a:r>
              <a:rPr kumimoji="1" lang="ko-KR" altLang="en-US" dirty="0"/>
              <a:t>이고 테스트 정확도는 </a:t>
            </a:r>
            <a:r>
              <a:rPr kumimoji="1" lang="en-US" altLang="ko-KR" dirty="0"/>
              <a:t>11%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나온걸</a:t>
            </a:r>
            <a:r>
              <a:rPr kumimoji="1" lang="ko-KR" altLang="en-US" dirty="0"/>
              <a:t> 보니 </a:t>
            </a:r>
            <a:r>
              <a:rPr kumimoji="1" lang="ko-KR" altLang="en-US" dirty="0" err="1"/>
              <a:t>과적합인걸</a:t>
            </a:r>
            <a:r>
              <a:rPr kumimoji="1" lang="ko-KR" altLang="en-US" dirty="0"/>
              <a:t> 알 수 있습니다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단순선형회귀모델에</a:t>
            </a:r>
            <a:r>
              <a:rPr kumimoji="1" lang="ko-KR" altLang="en-US" dirty="0"/>
              <a:t> 비해 정확도가 </a:t>
            </a:r>
            <a:r>
              <a:rPr kumimoji="1" lang="ko-KR" altLang="en-US" dirty="0" err="1"/>
              <a:t>낮은걸</a:t>
            </a:r>
            <a:r>
              <a:rPr kumimoji="1" lang="ko-KR" altLang="en-US" dirty="0"/>
              <a:t> 알 수 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FDD14-DC40-A64B-ABDF-F656E6B6A338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7881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결정트리를</a:t>
            </a:r>
            <a:r>
              <a:rPr lang="ko-KR" altLang="en-US" dirty="0"/>
              <a:t> 이용하여 </a:t>
            </a:r>
            <a:endParaRPr lang="en-US" altLang="ko-KR" dirty="0"/>
          </a:p>
          <a:p>
            <a:r>
              <a:rPr lang="ko-KR" altLang="en-US" dirty="0"/>
              <a:t>특성 중요도를 확인해 보았습니다</a:t>
            </a:r>
            <a:r>
              <a:rPr lang="en-US" altLang="ko-KR" dirty="0"/>
              <a:t> </a:t>
            </a:r>
          </a:p>
          <a:p>
            <a:endParaRPr lang="ko-KR" altLang="en-US" dirty="0"/>
          </a:p>
          <a:p>
            <a:r>
              <a:rPr lang="ko-KR" altLang="en-US" dirty="0"/>
              <a:t>그래프에 보이듯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" altLang="ko-Kore-KR" dirty="0"/>
              <a:t>GDP </a:t>
            </a:r>
            <a:r>
              <a:rPr lang="ko-KR" altLang="en-US" dirty="0"/>
              <a:t>대비 국방비가 </a:t>
            </a:r>
            <a:endParaRPr lang="en-US" altLang="ko-KR" dirty="0"/>
          </a:p>
          <a:p>
            <a:r>
              <a:rPr lang="ko-KR" altLang="en-US" dirty="0"/>
              <a:t>국방비에 </a:t>
            </a:r>
            <a:endParaRPr lang="en-US" altLang="ko-KR" dirty="0"/>
          </a:p>
          <a:p>
            <a:r>
              <a:rPr lang="ko-KR" altLang="en-US" dirty="0"/>
              <a:t>더 영향을 </a:t>
            </a:r>
            <a:r>
              <a:rPr lang="ko-KR" altLang="en-US" dirty="0" err="1"/>
              <a:t>주는걸</a:t>
            </a:r>
            <a:r>
              <a:rPr lang="ko-KR" altLang="en-US" dirty="0"/>
              <a:t> 알 수 있습니다</a:t>
            </a:r>
            <a:r>
              <a:rPr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FDD14-DC40-A64B-ABDF-F656E6B6A338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698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2022. 8. 19.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32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2022. 8. 19.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2022. 8. 19.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06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2022. 8. 19.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29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2022. 8. 19.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23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2022. 8. 19.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5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2022. 8. 19.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4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2022. 8. 19.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45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2022. 8. 19.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6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2022. 8. 19.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24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2022. 8. 19.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37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2022. 8. 19.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02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kaggle.com/datasets/prasertk/military-expenditure-by-country-from-1970202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2606964" y="1756931"/>
            <a:ext cx="6978072" cy="1597024"/>
            <a:chOff x="485089" y="257175"/>
            <a:chExt cx="11277988" cy="1426845"/>
          </a:xfr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모서리가 둥근 직사각형 34"/>
            <p:cNvSpPr/>
            <p:nvPr/>
          </p:nvSpPr>
          <p:spPr>
            <a:xfrm>
              <a:off x="485089" y="257175"/>
              <a:ext cx="11277988" cy="1426845"/>
            </a:xfrm>
            <a:prstGeom prst="roundRect">
              <a:avLst>
                <a:gd name="adj" fmla="val 7054"/>
              </a:avLst>
            </a:prstGeom>
            <a:pattFill prst="wdDnDiag">
              <a:fgClr>
                <a:srgbClr val="2B3335"/>
              </a:fgClr>
              <a:bgClr>
                <a:srgbClr val="0B141B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588962" y="329247"/>
              <a:ext cx="11036300" cy="1282700"/>
            </a:xfrm>
            <a:prstGeom prst="roundRect">
              <a:avLst>
                <a:gd name="adj" fmla="val 4192"/>
              </a:avLst>
            </a:prstGeom>
            <a:solidFill>
              <a:srgbClr val="68726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60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PROJECT 2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366810" y="3649077"/>
            <a:ext cx="34373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AI_11_</a:t>
            </a:r>
            <a:r>
              <a:rPr lang="ko-KR" altLang="en-US" sz="4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김희경</a:t>
            </a:r>
            <a:endParaRPr lang="ko-KR" altLang="en-US" sz="4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  <p:sp>
        <p:nvSpPr>
          <p:cNvPr id="2" name="수행의 시작/종료 1">
            <a:extLst>
              <a:ext uri="{FF2B5EF4-FFF2-40B4-BE49-F238E27FC236}">
                <a16:creationId xmlns:a16="http://schemas.microsoft.com/office/drawing/2014/main" id="{86E5C06A-6933-124D-9E84-CF3D6B16DE86}"/>
              </a:ext>
            </a:extLst>
          </p:cNvPr>
          <p:cNvSpPr/>
          <p:nvPr/>
        </p:nvSpPr>
        <p:spPr>
          <a:xfrm>
            <a:off x="4164496" y="3708752"/>
            <a:ext cx="3730908" cy="883166"/>
          </a:xfrm>
          <a:prstGeom prst="flowChartTerminator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67B036-5E61-B649-AAA8-AB2CE8C8A762}"/>
              </a:ext>
            </a:extLst>
          </p:cNvPr>
          <p:cNvSpPr/>
          <p:nvPr/>
        </p:nvSpPr>
        <p:spPr>
          <a:xfrm>
            <a:off x="4377311" y="3762137"/>
            <a:ext cx="34373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AI_11_</a:t>
            </a:r>
            <a:r>
              <a:rPr lang="ko-KR" altLang="en-US" sz="4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김희경</a:t>
            </a:r>
            <a:endParaRPr lang="ko-KR" altLang="en-US" sz="4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687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47675" y="269876"/>
            <a:ext cx="11350625" cy="1005204"/>
            <a:chOff x="523875" y="257175"/>
            <a:chExt cx="11166475" cy="1426845"/>
          </a:xfr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모서리가 둥근 직사각형 5"/>
            <p:cNvSpPr/>
            <p:nvPr/>
          </p:nvSpPr>
          <p:spPr>
            <a:xfrm>
              <a:off x="523875" y="257175"/>
              <a:ext cx="11166475" cy="1426845"/>
            </a:xfrm>
            <a:prstGeom prst="roundRect">
              <a:avLst>
                <a:gd name="adj" fmla="val 7054"/>
              </a:avLst>
            </a:prstGeom>
            <a:pattFill prst="wdDnDiag">
              <a:fgClr>
                <a:srgbClr val="2B3335"/>
              </a:fgClr>
              <a:bgClr>
                <a:srgbClr val="0B141B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88962" y="329247"/>
              <a:ext cx="11036300" cy="1282700"/>
            </a:xfrm>
            <a:prstGeom prst="roundRect">
              <a:avLst>
                <a:gd name="adj" fmla="val 4192"/>
              </a:avLst>
            </a:prstGeom>
            <a:solidFill>
              <a:srgbClr val="68726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5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모델링을 통한 성능 비교 방법</a:t>
              </a:r>
              <a:r>
                <a:rPr lang="en-US" altLang="ko-KR" sz="35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(</a:t>
              </a:r>
              <a:r>
                <a:rPr lang="ko-KR" altLang="en-US" sz="3500" b="1" i="1" kern="0" dirty="0" err="1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랜덤포레스트</a:t>
              </a:r>
              <a:r>
                <a:rPr lang="en-US" altLang="ko-KR" sz="35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)</a:t>
              </a: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447675" y="1132026"/>
            <a:ext cx="11350625" cy="5143500"/>
          </a:xfrm>
          <a:prstGeom prst="roundRect">
            <a:avLst>
              <a:gd name="adj" fmla="val 0"/>
            </a:avLst>
          </a:prstGeom>
          <a:solidFill>
            <a:srgbClr val="ABB2AA"/>
          </a:solidFill>
          <a:ln w="57150">
            <a:solidFill>
              <a:srgbClr val="0B141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8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r>
              <a:rPr lang="ko-KR" altLang="en-US" sz="2000" kern="0" dirty="0" err="1">
                <a:solidFill>
                  <a:srgbClr val="2B3335"/>
                </a:solidFill>
              </a:rPr>
              <a:t>가서퍄</a:t>
            </a:r>
            <a:endParaRPr lang="en-US" altLang="ko-KR" sz="2000" kern="0" dirty="0">
              <a:solidFill>
                <a:srgbClr val="2B333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B0E94-532B-7141-B7E6-B1DF3D6A53DE}"/>
              </a:ext>
            </a:extLst>
          </p:cNvPr>
          <p:cNvSpPr txBox="1"/>
          <p:nvPr/>
        </p:nvSpPr>
        <p:spPr>
          <a:xfrm>
            <a:off x="1356617" y="1627165"/>
            <a:ext cx="1001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[</a:t>
            </a:r>
            <a:r>
              <a:rPr lang="ko-KR" altLang="en-US" kern="0" dirty="0" err="1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랜덤포레스트</a:t>
            </a:r>
            <a:r>
              <a:rPr lang="en-US" altLang="ko-KR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:</a:t>
            </a:r>
            <a:r>
              <a:rPr lang="ko-KR" altLang="en-US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훈련과정에서 구성한 다수의 결정 트리로부터 분류</a:t>
            </a:r>
            <a:r>
              <a:rPr lang="en-US" altLang="ko-KR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,</a:t>
            </a:r>
            <a:r>
              <a:rPr lang="ko-KR" altLang="en-US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평균 예측치를 출력함</a:t>
            </a:r>
            <a:r>
              <a:rPr lang="en-US" altLang="ko-KR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62F7A2-76D7-BF4D-BF44-3D87937F3E24}"/>
              </a:ext>
            </a:extLst>
          </p:cNvPr>
          <p:cNvSpPr txBox="1"/>
          <p:nvPr/>
        </p:nvSpPr>
        <p:spPr>
          <a:xfrm>
            <a:off x="3152314" y="1235490"/>
            <a:ext cx="58283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5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⚔️</a:t>
            </a:r>
            <a:r>
              <a:rPr kumimoji="1" lang="ko-KR" altLang="en-US" sz="2500" b="1" dirty="0" err="1">
                <a:latin typeface="GungsuhChe" panose="02030609000101010101" pitchFamily="49" charset="-127"/>
                <a:ea typeface="GungsuhChe" panose="02030609000101010101" pitchFamily="49" charset="-127"/>
              </a:rPr>
              <a:t>랜덤포레스트</a:t>
            </a:r>
            <a:r>
              <a:rPr kumimoji="1" lang="ko-KR" altLang="en-US" sz="25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 점수 확인</a:t>
            </a:r>
            <a:r>
              <a:rPr kumimoji="1" lang="en-US" altLang="ko-KR" sz="25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⚔️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7A202-3852-E641-92ED-F4BA09C10E67}"/>
              </a:ext>
            </a:extLst>
          </p:cNvPr>
          <p:cNvSpPr txBox="1"/>
          <p:nvPr/>
        </p:nvSpPr>
        <p:spPr>
          <a:xfrm>
            <a:off x="1847310" y="5114678"/>
            <a:ext cx="8963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000" dirty="0" err="1">
                <a:latin typeface="GungsuhChe" panose="02030609000101010101" pitchFamily="49" charset="-127"/>
                <a:ea typeface="GungsuhChe" panose="02030609000101010101" pitchFamily="49" charset="-127"/>
              </a:rPr>
              <a:t>Min_samples_split</a:t>
            </a:r>
            <a:r>
              <a:rPr kumimoji="1" lang="ko-Kore-KR" altLang="en-US" sz="3000" dirty="0">
                <a:latin typeface="GungsuhChe" panose="02030609000101010101" pitchFamily="49" charset="-127"/>
                <a:ea typeface="GungsuhChe" panose="02030609000101010101" pitchFamily="49" charset="-127"/>
              </a:rPr>
              <a:t>을</a:t>
            </a:r>
            <a:r>
              <a:rPr kumimoji="1" lang="ko-KR" altLang="en-US" sz="3000" dirty="0">
                <a:latin typeface="GungsuhChe" panose="02030609000101010101" pitchFamily="49" charset="-127"/>
                <a:ea typeface="GungsuhChe" panose="02030609000101010101" pitchFamily="49" charset="-127"/>
              </a:rPr>
              <a:t> 이용하여 </a:t>
            </a:r>
            <a:r>
              <a:rPr kumimoji="1" lang="ko-KR" altLang="en-US" sz="3000" dirty="0" err="1">
                <a:latin typeface="GungsuhChe" panose="02030609000101010101" pitchFamily="49" charset="-127"/>
                <a:ea typeface="GungsuhChe" panose="02030609000101010101" pitchFamily="49" charset="-127"/>
              </a:rPr>
              <a:t>과적합</a:t>
            </a:r>
            <a:r>
              <a:rPr kumimoji="1" lang="ko-KR" altLang="en-US" sz="3000" dirty="0">
                <a:latin typeface="GungsuhChe" panose="02030609000101010101" pitchFamily="49" charset="-127"/>
                <a:ea typeface="GungsuhChe" panose="02030609000101010101" pitchFamily="49" charset="-127"/>
              </a:rPr>
              <a:t> 제어</a:t>
            </a:r>
            <a:endParaRPr kumimoji="1" lang="en-US" altLang="ko-KR" sz="3000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algn="ctr"/>
            <a:r>
              <a:rPr kumimoji="1" lang="ko-KR" altLang="en-US" sz="3000" dirty="0">
                <a:latin typeface="GungsuhChe" panose="02030609000101010101" pitchFamily="49" charset="-127"/>
                <a:ea typeface="GungsuhChe" panose="02030609000101010101" pitchFamily="49" charset="-127"/>
              </a:rPr>
              <a:t>단순선형회귀모델에 비해 정확도가 낮음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86A25F1-7FAE-98B3-8A63-F740ABC45F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31" y="1996497"/>
            <a:ext cx="8484088" cy="3041268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4E1AF70D-AD5A-30BC-4379-061964571407}"/>
              </a:ext>
            </a:extLst>
          </p:cNvPr>
          <p:cNvSpPr/>
          <p:nvPr/>
        </p:nvSpPr>
        <p:spPr>
          <a:xfrm>
            <a:off x="1847310" y="4164611"/>
            <a:ext cx="4457619" cy="8565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272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47675" y="269876"/>
            <a:ext cx="11350625" cy="1005204"/>
            <a:chOff x="523875" y="257175"/>
            <a:chExt cx="11166475" cy="1426845"/>
          </a:xfr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모서리가 둥근 직사각형 5"/>
            <p:cNvSpPr/>
            <p:nvPr/>
          </p:nvSpPr>
          <p:spPr>
            <a:xfrm>
              <a:off x="523875" y="257175"/>
              <a:ext cx="11166475" cy="1426845"/>
            </a:xfrm>
            <a:prstGeom prst="roundRect">
              <a:avLst>
                <a:gd name="adj" fmla="val 7054"/>
              </a:avLst>
            </a:prstGeom>
            <a:pattFill prst="wdDnDiag">
              <a:fgClr>
                <a:srgbClr val="2B3335"/>
              </a:fgClr>
              <a:bgClr>
                <a:srgbClr val="0B141B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88962" y="329247"/>
              <a:ext cx="11036300" cy="1282700"/>
            </a:xfrm>
            <a:prstGeom prst="roundRect">
              <a:avLst>
                <a:gd name="adj" fmla="val 4192"/>
              </a:avLst>
            </a:prstGeom>
            <a:solidFill>
              <a:srgbClr val="68726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0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모델링을 통한 성능 비교 방법</a:t>
              </a:r>
              <a:r>
                <a:rPr lang="en-US" altLang="ko-KR" sz="30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(</a:t>
              </a:r>
              <a:r>
                <a:rPr lang="ko-KR" altLang="en-US" sz="3000" b="1" i="1" kern="0" dirty="0" err="1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하이퍼파라미터</a:t>
              </a:r>
              <a:r>
                <a:rPr lang="ko-KR" altLang="en-US" sz="30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 튜닝</a:t>
              </a:r>
              <a:r>
                <a:rPr lang="en-US" altLang="ko-KR" sz="30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)</a:t>
              </a: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381513" y="1275079"/>
            <a:ext cx="11350625" cy="5143500"/>
          </a:xfrm>
          <a:prstGeom prst="roundRect">
            <a:avLst>
              <a:gd name="adj" fmla="val 0"/>
            </a:avLst>
          </a:prstGeom>
          <a:solidFill>
            <a:srgbClr val="ABB2AA"/>
          </a:solidFill>
          <a:ln w="57150">
            <a:solidFill>
              <a:srgbClr val="0B141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8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r>
              <a:rPr lang="ko-KR" altLang="en-US" sz="2000" kern="0" dirty="0" err="1">
                <a:solidFill>
                  <a:srgbClr val="2B3335"/>
                </a:solidFill>
              </a:rPr>
              <a:t>가서퍄</a:t>
            </a:r>
            <a:endParaRPr lang="en-US" altLang="ko-KR" sz="2000" kern="0" dirty="0">
              <a:solidFill>
                <a:srgbClr val="2B333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B0E94-532B-7141-B7E6-B1DF3D6A53DE}"/>
              </a:ext>
            </a:extLst>
          </p:cNvPr>
          <p:cNvSpPr txBox="1"/>
          <p:nvPr/>
        </p:nvSpPr>
        <p:spPr>
          <a:xfrm>
            <a:off x="1781090" y="1415039"/>
            <a:ext cx="1001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[</a:t>
            </a:r>
            <a:r>
              <a:rPr lang="ko-KR" altLang="en-US" kern="0" dirty="0" err="1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하이퍼파라미터</a:t>
            </a:r>
            <a:r>
              <a:rPr lang="ko-KR" altLang="en-US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튜닝</a:t>
            </a:r>
            <a:r>
              <a:rPr lang="en-US" altLang="ko-KR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:</a:t>
            </a:r>
            <a:r>
              <a:rPr lang="ko-KR" altLang="en-US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모델의 성능을 확보하기 위해 조절하는 주요 </a:t>
            </a:r>
            <a:r>
              <a:rPr lang="ko-KR" altLang="en-US" kern="0" dirty="0" err="1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설정값</a:t>
            </a:r>
            <a:r>
              <a:rPr lang="en-US" altLang="ko-KR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62F7A2-76D7-BF4D-BF44-3D87937F3E24}"/>
              </a:ext>
            </a:extLst>
          </p:cNvPr>
          <p:cNvSpPr txBox="1"/>
          <p:nvPr/>
        </p:nvSpPr>
        <p:spPr>
          <a:xfrm>
            <a:off x="978758" y="1784371"/>
            <a:ext cx="100172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5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⚔️</a:t>
            </a:r>
            <a:r>
              <a:rPr kumimoji="1" lang="ko-KR" altLang="en-US" sz="2500" b="1" dirty="0" err="1">
                <a:latin typeface="GungsuhChe" panose="02030609000101010101" pitchFamily="49" charset="-127"/>
                <a:ea typeface="GungsuhChe" panose="02030609000101010101" pitchFamily="49" charset="-127"/>
              </a:rPr>
              <a:t>하이퍼파라미터</a:t>
            </a:r>
            <a:r>
              <a:rPr kumimoji="1" lang="ko-KR" altLang="en-US" sz="25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 튜닝을 적용하여 회귀평가지표 확인하기</a:t>
            </a:r>
            <a:r>
              <a:rPr kumimoji="1" lang="en-US" altLang="ko-KR" sz="25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⚔️</a:t>
            </a:r>
          </a:p>
          <a:p>
            <a:endParaRPr kumimoji="1" lang="en-US" altLang="ko-KR" sz="2500" b="1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B31DC91-FAEB-324D-A6E2-C17024686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87" y="2683609"/>
            <a:ext cx="6217176" cy="20723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4AA14B-669E-B442-9B66-4F005383763D}"/>
              </a:ext>
            </a:extLst>
          </p:cNvPr>
          <p:cNvSpPr txBox="1"/>
          <p:nvPr/>
        </p:nvSpPr>
        <p:spPr>
          <a:xfrm>
            <a:off x="755518" y="5022454"/>
            <a:ext cx="6217177" cy="86177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500" dirty="0">
                <a:latin typeface="GungsuhChe" panose="02030609000101010101" pitchFamily="49" charset="-127"/>
                <a:ea typeface="GungsuhChe" panose="02030609000101010101" pitchFamily="49" charset="-127"/>
              </a:rPr>
              <a:t>R2</a:t>
            </a:r>
            <a:r>
              <a:rPr kumimoji="1" lang="ko-KR" altLang="en-US" sz="2500" dirty="0">
                <a:latin typeface="GungsuhChe" panose="02030609000101010101" pitchFamily="49" charset="-127"/>
                <a:ea typeface="GungsuhChe" panose="02030609000101010101" pitchFamily="49" charset="-127"/>
              </a:rPr>
              <a:t>값이 </a:t>
            </a:r>
            <a:r>
              <a:rPr kumimoji="1" lang="en-US" altLang="ko-KR" sz="2500" dirty="0">
                <a:latin typeface="GungsuhChe" panose="02030609000101010101" pitchFamily="49" charset="-127"/>
                <a:ea typeface="GungsuhChe" panose="02030609000101010101" pitchFamily="49" charset="-127"/>
              </a:rPr>
              <a:t>-1.3</a:t>
            </a:r>
            <a:r>
              <a:rPr kumimoji="1" lang="ko-KR" altLang="en-US" sz="2500" dirty="0">
                <a:latin typeface="GungsuhChe" panose="02030609000101010101" pitchFamily="49" charset="-127"/>
                <a:ea typeface="GungsuhChe" panose="02030609000101010101" pitchFamily="49" charset="-127"/>
              </a:rPr>
              <a:t>이므로 </a:t>
            </a:r>
            <a:endParaRPr kumimoji="1" lang="en-US" altLang="ko-KR" sz="2500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algn="ctr"/>
            <a:r>
              <a:rPr kumimoji="1" lang="ko-KR" altLang="en-US" sz="2500" dirty="0">
                <a:latin typeface="GungsuhChe" panose="02030609000101010101" pitchFamily="49" charset="-127"/>
                <a:ea typeface="GungsuhChe" panose="02030609000101010101" pitchFamily="49" charset="-127"/>
              </a:rPr>
              <a:t>성능이 아주 낮은 비정상적인 모델이다</a:t>
            </a:r>
            <a:r>
              <a:rPr kumimoji="1" lang="en-US" altLang="ko-KR" sz="2500" dirty="0">
                <a:latin typeface="GungsuhChe" panose="02030609000101010101" pitchFamily="49" charset="-127"/>
                <a:ea typeface="GungsuhChe" panose="02030609000101010101" pitchFamily="49" charset="-127"/>
              </a:rPr>
              <a:t>.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23EDEF4-7023-1641-AB3F-81C6628604A8}"/>
              </a:ext>
            </a:extLst>
          </p:cNvPr>
          <p:cNvSpPr/>
          <p:nvPr/>
        </p:nvSpPr>
        <p:spPr>
          <a:xfrm>
            <a:off x="5356409" y="4304466"/>
            <a:ext cx="1599250" cy="4988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E364CC-C71D-6442-91DD-7FCF043C027E}"/>
              </a:ext>
            </a:extLst>
          </p:cNvPr>
          <p:cNvSpPr txBox="1"/>
          <p:nvPr/>
        </p:nvSpPr>
        <p:spPr>
          <a:xfrm>
            <a:off x="587718" y="2203789"/>
            <a:ext cx="14653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[</a:t>
            </a:r>
            <a:r>
              <a:rPr lang="ko-KR" altLang="en-US" sz="15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회귀평가지표로 </a:t>
            </a:r>
            <a:r>
              <a:rPr lang="en-US" altLang="ko-KR" sz="15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MAE,MSE,RMSE,R2</a:t>
            </a:r>
            <a:r>
              <a:rPr lang="ko-KR" altLang="en-US" sz="15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이 있다</a:t>
            </a:r>
            <a:r>
              <a:rPr lang="en-US" altLang="ko-KR" sz="15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.</a:t>
            </a:r>
            <a:r>
              <a:rPr lang="ko-KR" altLang="en-US" sz="15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이 지표를 보고 모델의 성능을 평가한다</a:t>
            </a:r>
            <a:r>
              <a:rPr lang="en-US" altLang="ko-KR" sz="15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.</a:t>
            </a:r>
            <a:r>
              <a:rPr lang="ko-KR" altLang="en-US" sz="15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그중 </a:t>
            </a:r>
            <a:r>
              <a:rPr lang="en-US" altLang="ko-KR" sz="15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R2</a:t>
            </a:r>
            <a:r>
              <a:rPr lang="ko-KR" altLang="en-US" sz="15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는 </a:t>
            </a:r>
            <a:r>
              <a:rPr lang="en-US" altLang="ko-KR" sz="15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0~1</a:t>
            </a:r>
            <a:r>
              <a:rPr lang="ko-KR" altLang="en-US" sz="15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사이의 값으로 표현한다</a:t>
            </a:r>
            <a:r>
              <a:rPr lang="en-US" altLang="ko-KR" sz="15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.]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D618809-8C6C-E649-80E8-1517B59438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700" y="2699062"/>
            <a:ext cx="4051601" cy="286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9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47675" y="269876"/>
            <a:ext cx="11350625" cy="1005204"/>
            <a:chOff x="523875" y="257175"/>
            <a:chExt cx="11166475" cy="1426845"/>
          </a:xfr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모서리가 둥근 직사각형 5"/>
            <p:cNvSpPr/>
            <p:nvPr/>
          </p:nvSpPr>
          <p:spPr>
            <a:xfrm>
              <a:off x="523875" y="257175"/>
              <a:ext cx="11166475" cy="1426845"/>
            </a:xfrm>
            <a:prstGeom prst="roundRect">
              <a:avLst>
                <a:gd name="adj" fmla="val 7054"/>
              </a:avLst>
            </a:prstGeom>
            <a:pattFill prst="wdDnDiag">
              <a:fgClr>
                <a:srgbClr val="2B3335"/>
              </a:fgClr>
              <a:bgClr>
                <a:srgbClr val="0B141B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88962" y="329247"/>
              <a:ext cx="11036300" cy="1282700"/>
            </a:xfrm>
            <a:prstGeom prst="roundRect">
              <a:avLst>
                <a:gd name="adj" fmla="val 4192"/>
              </a:avLst>
            </a:prstGeom>
            <a:solidFill>
              <a:srgbClr val="68726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000" b="1" i="1" kern="0" dirty="0" err="1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머신러닝</a:t>
              </a:r>
              <a:r>
                <a:rPr lang="ko-KR" altLang="en-US" sz="30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 모델 해석</a:t>
              </a:r>
              <a:r>
                <a:rPr lang="en-US" altLang="ko-KR" sz="30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(PDP)</a:t>
              </a: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447675" y="1275080"/>
            <a:ext cx="11350625" cy="5143500"/>
          </a:xfrm>
          <a:prstGeom prst="roundRect">
            <a:avLst>
              <a:gd name="adj" fmla="val 0"/>
            </a:avLst>
          </a:prstGeom>
          <a:solidFill>
            <a:srgbClr val="ABB2AA"/>
          </a:solidFill>
          <a:ln w="57150">
            <a:solidFill>
              <a:srgbClr val="0B141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8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r>
              <a:rPr lang="ko-KR" altLang="en-US" sz="2000" kern="0" dirty="0" err="1">
                <a:solidFill>
                  <a:srgbClr val="2B3335"/>
                </a:solidFill>
              </a:rPr>
              <a:t>가서퍄</a:t>
            </a:r>
            <a:endParaRPr lang="en-US" altLang="ko-KR" sz="2000" kern="0" dirty="0">
              <a:solidFill>
                <a:srgbClr val="2B333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B0E94-532B-7141-B7E6-B1DF3D6A53DE}"/>
              </a:ext>
            </a:extLst>
          </p:cNvPr>
          <p:cNvSpPr txBox="1"/>
          <p:nvPr/>
        </p:nvSpPr>
        <p:spPr>
          <a:xfrm>
            <a:off x="871949" y="1820685"/>
            <a:ext cx="1050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[PDP:</a:t>
            </a:r>
            <a:r>
              <a:rPr lang="ko-KR" altLang="en-US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모델의 </a:t>
            </a:r>
            <a:r>
              <a:rPr lang="ko-KR" altLang="en-US" kern="0" dirty="0" err="1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예측값이</a:t>
            </a:r>
            <a:r>
              <a:rPr lang="ko-KR" altLang="en-US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특정 </a:t>
            </a:r>
            <a:r>
              <a:rPr lang="ko-KR" altLang="en-US" kern="0" dirty="0" err="1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피쳐의</a:t>
            </a:r>
            <a:r>
              <a:rPr lang="ko-KR" altLang="en-US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변화에 따라 평균적으로 어떻게 변화하는지 보여주는 그래프</a:t>
            </a:r>
            <a:r>
              <a:rPr lang="en-US" altLang="ko-KR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62F7A2-76D7-BF4D-BF44-3D87937F3E24}"/>
              </a:ext>
            </a:extLst>
          </p:cNvPr>
          <p:cNvSpPr txBox="1"/>
          <p:nvPr/>
        </p:nvSpPr>
        <p:spPr>
          <a:xfrm>
            <a:off x="1147820" y="1389798"/>
            <a:ext cx="98704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5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⚔️PDP</a:t>
            </a:r>
            <a:r>
              <a:rPr kumimoji="1" lang="ko-KR" altLang="en-US" sz="25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로 </a:t>
            </a:r>
            <a:r>
              <a:rPr kumimoji="1" lang="ko-KR" altLang="en-US" sz="2500" b="1" dirty="0" err="1">
                <a:latin typeface="GungsuhChe" panose="02030609000101010101" pitchFamily="49" charset="-127"/>
                <a:ea typeface="GungsuhChe" panose="02030609000101010101" pitchFamily="49" charset="-127"/>
              </a:rPr>
              <a:t>머신러닝</a:t>
            </a:r>
            <a:r>
              <a:rPr kumimoji="1" lang="ko-KR" altLang="en-US" sz="25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 모델 해석하기</a:t>
            </a:r>
            <a:r>
              <a:rPr kumimoji="1" lang="en-US" altLang="ko-KR" sz="25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⚔️</a:t>
            </a:r>
          </a:p>
          <a:p>
            <a:endParaRPr kumimoji="1" lang="en-US" altLang="ko-KR" sz="2500" b="1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4AA14B-669E-B442-9B66-4F005383763D}"/>
              </a:ext>
            </a:extLst>
          </p:cNvPr>
          <p:cNvSpPr txBox="1"/>
          <p:nvPr/>
        </p:nvSpPr>
        <p:spPr>
          <a:xfrm>
            <a:off x="1386393" y="5326463"/>
            <a:ext cx="9116849" cy="553998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>
                <a:latin typeface="GungsuhChe" panose="02030609000101010101" pitchFamily="49" charset="-127"/>
                <a:ea typeface="GungsuhChe" panose="02030609000101010101" pitchFamily="49" charset="-127"/>
              </a:rPr>
              <a:t>변화가 매우 불규칙적이므로 좋은 모델이 아니다</a:t>
            </a:r>
            <a:r>
              <a:rPr kumimoji="1" lang="en-US" altLang="ko-KR" sz="3000" dirty="0">
                <a:latin typeface="GungsuhChe" panose="02030609000101010101" pitchFamily="49" charset="-127"/>
                <a:ea typeface="GungsuhChe" panose="02030609000101010101" pitchFamily="49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C839DA-0FDC-9F42-A406-085245C78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59" y="2447379"/>
            <a:ext cx="3683004" cy="23409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82B346-1B9E-A447-8FFD-B8C1F30162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112" y="2447379"/>
            <a:ext cx="3683004" cy="2340966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F78C11A2-24A9-7047-BBAF-87E1FE2A15BF}"/>
              </a:ext>
            </a:extLst>
          </p:cNvPr>
          <p:cNvSpPr/>
          <p:nvPr/>
        </p:nvSpPr>
        <p:spPr>
          <a:xfrm>
            <a:off x="1726907" y="3284501"/>
            <a:ext cx="1428186" cy="10146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58047FC-BBCD-0040-A820-DDCF88C6CC37}"/>
              </a:ext>
            </a:extLst>
          </p:cNvPr>
          <p:cNvSpPr/>
          <p:nvPr/>
        </p:nvSpPr>
        <p:spPr>
          <a:xfrm>
            <a:off x="5999746" y="3431059"/>
            <a:ext cx="1428186" cy="10146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6880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47675" y="269876"/>
            <a:ext cx="11350625" cy="1005204"/>
            <a:chOff x="523875" y="257175"/>
            <a:chExt cx="11166475" cy="1426845"/>
          </a:xfr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모서리가 둥근 직사각형 5"/>
            <p:cNvSpPr/>
            <p:nvPr/>
          </p:nvSpPr>
          <p:spPr>
            <a:xfrm>
              <a:off x="523875" y="257175"/>
              <a:ext cx="11166475" cy="1426845"/>
            </a:xfrm>
            <a:prstGeom prst="roundRect">
              <a:avLst>
                <a:gd name="adj" fmla="val 7054"/>
              </a:avLst>
            </a:prstGeom>
            <a:pattFill prst="wdDnDiag">
              <a:fgClr>
                <a:srgbClr val="2B3335"/>
              </a:fgClr>
              <a:bgClr>
                <a:srgbClr val="0B141B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88962" y="329247"/>
              <a:ext cx="11036300" cy="1282700"/>
            </a:xfrm>
            <a:prstGeom prst="roundRect">
              <a:avLst>
                <a:gd name="adj" fmla="val 4192"/>
              </a:avLst>
            </a:prstGeom>
            <a:solidFill>
              <a:srgbClr val="68726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000" b="1" i="1" kern="0" dirty="0" err="1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머신러닝</a:t>
              </a:r>
              <a:r>
                <a:rPr lang="ko-KR" altLang="en-US" sz="30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 모델 해석</a:t>
              </a:r>
              <a:r>
                <a:rPr lang="en-US" altLang="ko-KR" sz="30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(SHAP)</a:t>
              </a: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447675" y="1275079"/>
            <a:ext cx="11350625" cy="5313044"/>
          </a:xfrm>
          <a:prstGeom prst="roundRect">
            <a:avLst>
              <a:gd name="adj" fmla="val 0"/>
            </a:avLst>
          </a:prstGeom>
          <a:solidFill>
            <a:srgbClr val="ABB2AA"/>
          </a:solidFill>
          <a:ln w="57150">
            <a:solidFill>
              <a:srgbClr val="0B141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8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r>
              <a:rPr lang="ko-KR" altLang="en-US" sz="2000" kern="0" dirty="0" err="1">
                <a:solidFill>
                  <a:srgbClr val="2B3335"/>
                </a:solidFill>
              </a:rPr>
              <a:t>가서퍄</a:t>
            </a:r>
            <a:endParaRPr lang="en-US" altLang="ko-KR" sz="2000" kern="0" dirty="0">
              <a:solidFill>
                <a:srgbClr val="2B333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B0E94-532B-7141-B7E6-B1DF3D6A53DE}"/>
              </a:ext>
            </a:extLst>
          </p:cNvPr>
          <p:cNvSpPr txBox="1"/>
          <p:nvPr/>
        </p:nvSpPr>
        <p:spPr>
          <a:xfrm>
            <a:off x="1540476" y="1650832"/>
            <a:ext cx="1033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[SHAP:</a:t>
            </a:r>
            <a:r>
              <a:rPr lang="ko-KR" altLang="en-US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특정 데이터에 대해 모델의 </a:t>
            </a:r>
            <a:r>
              <a:rPr lang="ko-KR" altLang="en-US" kern="0" dirty="0" err="1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예측값에</a:t>
            </a:r>
            <a:r>
              <a:rPr lang="ko-KR" altLang="en-US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각 </a:t>
            </a:r>
            <a:r>
              <a:rPr lang="ko-KR" altLang="en-US" kern="0" dirty="0" err="1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피쳐들이</a:t>
            </a:r>
            <a:r>
              <a:rPr lang="ko-KR" altLang="en-US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얼마나 기여했는지 보여줌</a:t>
            </a:r>
            <a:r>
              <a:rPr lang="en-US" altLang="ko-KR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62F7A2-76D7-BF4D-BF44-3D87937F3E24}"/>
              </a:ext>
            </a:extLst>
          </p:cNvPr>
          <p:cNvSpPr txBox="1"/>
          <p:nvPr/>
        </p:nvSpPr>
        <p:spPr>
          <a:xfrm>
            <a:off x="1061680" y="1325854"/>
            <a:ext cx="98704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5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⚔️SHAP</a:t>
            </a:r>
            <a:r>
              <a:rPr kumimoji="1" lang="ko-KR" altLang="en-US" sz="25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로 </a:t>
            </a:r>
            <a:r>
              <a:rPr kumimoji="1" lang="ko-KR" altLang="en-US" sz="2500" b="1" dirty="0" err="1">
                <a:latin typeface="GungsuhChe" panose="02030609000101010101" pitchFamily="49" charset="-127"/>
                <a:ea typeface="GungsuhChe" panose="02030609000101010101" pitchFamily="49" charset="-127"/>
              </a:rPr>
              <a:t>머신러닝</a:t>
            </a:r>
            <a:r>
              <a:rPr kumimoji="1" lang="ko-KR" altLang="en-US" sz="25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 모델 해석하기</a:t>
            </a:r>
            <a:r>
              <a:rPr kumimoji="1" lang="en-US" altLang="ko-KR" sz="25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⚔️</a:t>
            </a:r>
          </a:p>
          <a:p>
            <a:endParaRPr kumimoji="1" lang="en-US" altLang="ko-KR" sz="2500" b="1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4AA14B-669E-B442-9B66-4F005383763D}"/>
              </a:ext>
            </a:extLst>
          </p:cNvPr>
          <p:cNvSpPr txBox="1"/>
          <p:nvPr/>
        </p:nvSpPr>
        <p:spPr>
          <a:xfrm>
            <a:off x="5939251" y="3268176"/>
            <a:ext cx="5805073" cy="193899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>
                <a:latin typeface="GungsuhChe" panose="02030609000101010101" pitchFamily="49" charset="-127"/>
                <a:ea typeface="GungsuhChe" panose="02030609000101010101" pitchFamily="49" charset="-127"/>
              </a:rPr>
              <a:t>전반적으로 </a:t>
            </a:r>
            <a:r>
              <a:rPr kumimoji="1" lang="en-US" altLang="ko-KR" sz="3000" dirty="0">
                <a:latin typeface="GungsuhChe" panose="02030609000101010101" pitchFamily="49" charset="-127"/>
                <a:ea typeface="GungsuhChe" panose="02030609000101010101" pitchFamily="49" charset="-127"/>
              </a:rPr>
              <a:t>SHAP value</a:t>
            </a:r>
            <a:r>
              <a:rPr kumimoji="1" lang="ko-KR" altLang="en-US" sz="3000" dirty="0">
                <a:latin typeface="GungsuhChe" panose="02030609000101010101" pitchFamily="49" charset="-127"/>
                <a:ea typeface="GungsuhChe" panose="02030609000101010101" pitchFamily="49" charset="-127"/>
              </a:rPr>
              <a:t>가 커야 </a:t>
            </a:r>
            <a:r>
              <a:rPr kumimoji="1" lang="ko-KR" altLang="en-US" sz="3000" dirty="0" err="1">
                <a:latin typeface="GungsuhChe" panose="02030609000101010101" pitchFamily="49" charset="-127"/>
                <a:ea typeface="GungsuhChe" panose="02030609000101010101" pitchFamily="49" charset="-127"/>
              </a:rPr>
              <a:t>예측값에</a:t>
            </a:r>
            <a:r>
              <a:rPr kumimoji="1" lang="ko-KR" altLang="en-US" sz="3000" dirty="0">
                <a:latin typeface="GungsuhChe" panose="02030609000101010101" pitchFamily="49" charset="-127"/>
                <a:ea typeface="GungsuhChe" panose="02030609000101010101" pitchFamily="49" charset="-127"/>
              </a:rPr>
              <a:t> 영향을 많이 준다</a:t>
            </a:r>
            <a:r>
              <a:rPr kumimoji="1" lang="en-US" altLang="ko-KR" sz="3000" dirty="0">
                <a:latin typeface="GungsuhChe" panose="02030609000101010101" pitchFamily="49" charset="-127"/>
                <a:ea typeface="GungsuhChe" panose="02030609000101010101" pitchFamily="49" charset="-127"/>
              </a:rPr>
              <a:t>.</a:t>
            </a:r>
          </a:p>
          <a:p>
            <a:pPr algn="ctr"/>
            <a:r>
              <a:rPr kumimoji="1" lang="ko-KR" altLang="en-US" sz="3000" dirty="0">
                <a:latin typeface="GungsuhChe" panose="02030609000101010101" pitchFamily="49" charset="-127"/>
                <a:ea typeface="GungsuhChe" panose="02030609000101010101" pitchFamily="49" charset="-127"/>
              </a:rPr>
              <a:t>분포가 작으므로 </a:t>
            </a:r>
            <a:r>
              <a:rPr kumimoji="1" lang="ko-KR" altLang="en-US" sz="3000" dirty="0" err="1">
                <a:latin typeface="GungsuhChe" panose="02030609000101010101" pitchFamily="49" charset="-127"/>
                <a:ea typeface="GungsuhChe" panose="02030609000101010101" pitchFamily="49" charset="-127"/>
              </a:rPr>
              <a:t>예측값에</a:t>
            </a:r>
            <a:endParaRPr kumimoji="1" lang="en-US" altLang="ko-KR" sz="3000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algn="ctr"/>
            <a:r>
              <a:rPr kumimoji="1" lang="ko-KR" altLang="en-US" sz="3000" dirty="0">
                <a:latin typeface="GungsuhChe" panose="02030609000101010101" pitchFamily="49" charset="-127"/>
                <a:ea typeface="GungsuhChe" panose="02030609000101010101" pitchFamily="49" charset="-127"/>
              </a:rPr>
              <a:t>영향을 작게 준다</a:t>
            </a:r>
            <a:r>
              <a:rPr kumimoji="1" lang="en-US" altLang="ko-KR" sz="3000" dirty="0">
                <a:latin typeface="GungsuhChe" panose="02030609000101010101" pitchFamily="49" charset="-127"/>
                <a:ea typeface="GungsuhChe" panose="02030609000101010101" pitchFamily="49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917464-B0A2-744F-81DE-01E9C4C31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93" y="2030725"/>
            <a:ext cx="4540809" cy="15049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9DF427F-CD06-924F-85AB-A9DF2FA2AD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80" y="3492283"/>
            <a:ext cx="4540809" cy="150495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5019F4D-C0C0-7F40-8E44-A3B731FEB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67" y="4997236"/>
            <a:ext cx="4540808" cy="147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16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47675" y="269876"/>
            <a:ext cx="11350625" cy="1005204"/>
            <a:chOff x="523875" y="257175"/>
            <a:chExt cx="11166475" cy="1426845"/>
          </a:xfr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모서리가 둥근 직사각형 5"/>
            <p:cNvSpPr/>
            <p:nvPr/>
          </p:nvSpPr>
          <p:spPr>
            <a:xfrm>
              <a:off x="523875" y="257175"/>
              <a:ext cx="11166475" cy="1426845"/>
            </a:xfrm>
            <a:prstGeom prst="roundRect">
              <a:avLst>
                <a:gd name="adj" fmla="val 7054"/>
              </a:avLst>
            </a:prstGeom>
            <a:pattFill prst="wdDnDiag">
              <a:fgClr>
                <a:srgbClr val="2B3335"/>
              </a:fgClr>
              <a:bgClr>
                <a:srgbClr val="0B141B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88962" y="329247"/>
              <a:ext cx="11036300" cy="1282700"/>
            </a:xfrm>
            <a:prstGeom prst="roundRect">
              <a:avLst>
                <a:gd name="adj" fmla="val 4192"/>
              </a:avLst>
            </a:prstGeom>
            <a:solidFill>
              <a:srgbClr val="68726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0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종합 결론</a:t>
              </a:r>
              <a:endParaRPr lang="en-US" altLang="ko-KR" sz="3000" b="1" i="1" kern="0" dirty="0">
                <a:solidFill>
                  <a:srgbClr val="FFC000"/>
                </a:solidFill>
                <a:latin typeface="GungsuhChe" panose="02030609000101010101" pitchFamily="49" charset="-127"/>
                <a:ea typeface="GungsuhChe" panose="02030609000101010101" pitchFamily="49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447675" y="1275079"/>
            <a:ext cx="11350625" cy="5313044"/>
          </a:xfrm>
          <a:prstGeom prst="roundRect">
            <a:avLst>
              <a:gd name="adj" fmla="val 0"/>
            </a:avLst>
          </a:prstGeom>
          <a:solidFill>
            <a:srgbClr val="ABB2AA"/>
          </a:solidFill>
          <a:ln w="57150">
            <a:solidFill>
              <a:srgbClr val="0B141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8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r>
              <a:rPr lang="ko-KR" altLang="en-US" sz="2000" kern="0" dirty="0" err="1">
                <a:solidFill>
                  <a:srgbClr val="2B3335"/>
                </a:solidFill>
              </a:rPr>
              <a:t>가서퍄</a:t>
            </a:r>
            <a:endParaRPr lang="en-US" altLang="ko-KR" sz="2000" kern="0" dirty="0">
              <a:solidFill>
                <a:srgbClr val="2B333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B0E94-532B-7141-B7E6-B1DF3D6A53DE}"/>
              </a:ext>
            </a:extLst>
          </p:cNvPr>
          <p:cNvSpPr txBox="1"/>
          <p:nvPr/>
        </p:nvSpPr>
        <p:spPr>
          <a:xfrm>
            <a:off x="870694" y="2421099"/>
            <a:ext cx="10337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1.GDP</a:t>
            </a:r>
            <a:r>
              <a:rPr lang="ko-KR" altLang="en-US" sz="20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대비 국방비 비율</a:t>
            </a:r>
            <a:r>
              <a:rPr lang="en-US" altLang="ko-KR" sz="20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</a:t>
            </a:r>
            <a:r>
              <a:rPr lang="en-US" altLang="ko-KR" sz="2000" kern="0" dirty="0" err="1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M_of_GDP</a:t>
            </a:r>
            <a:r>
              <a:rPr lang="en-US" altLang="ko-KR" sz="20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)</a:t>
            </a:r>
            <a:r>
              <a:rPr lang="ko-KR" altLang="en-US" sz="20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과 국가 지출 대비 국방비 비율</a:t>
            </a:r>
            <a:r>
              <a:rPr lang="en-US" altLang="ko-KR" sz="20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</a:t>
            </a:r>
            <a:r>
              <a:rPr lang="en-US" altLang="ko-KR" sz="2000" kern="0" dirty="0" err="1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M_of_gov</a:t>
            </a:r>
            <a:r>
              <a:rPr lang="en-US" altLang="ko-KR" sz="20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)</a:t>
            </a:r>
            <a:r>
              <a:rPr lang="ko-KR" altLang="en-US" sz="20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은 국방비에 큰 영향을 주지 않는다</a:t>
            </a:r>
            <a:r>
              <a:rPr lang="en-US" altLang="ko-KR" sz="20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.</a:t>
            </a:r>
          </a:p>
          <a:p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r>
              <a:rPr lang="en-US" altLang="ko-KR" sz="20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2.</a:t>
            </a:r>
            <a:r>
              <a:rPr lang="ko-KR" altLang="en-US" sz="20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예측 성능이 낮은 모델이므로 성능이 좋은 모델이 아니다</a:t>
            </a:r>
            <a:r>
              <a:rPr lang="en-US" altLang="ko-KR" sz="20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.</a:t>
            </a:r>
          </a:p>
          <a:p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6BFC0-E94F-3E48-BA10-270CA2713874}"/>
              </a:ext>
            </a:extLst>
          </p:cNvPr>
          <p:cNvSpPr txBox="1"/>
          <p:nvPr/>
        </p:nvSpPr>
        <p:spPr>
          <a:xfrm>
            <a:off x="870694" y="1501117"/>
            <a:ext cx="19420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500" dirty="0"/>
              <a:t>⚔️</a:t>
            </a:r>
            <a:r>
              <a:rPr kumimoji="1" lang="ko-Kore-KR" altLang="en-US" sz="3000" dirty="0">
                <a:latin typeface="GungsuhChe" panose="02030609000101010101" pitchFamily="49" charset="-127"/>
                <a:ea typeface="GungsuhChe" panose="02030609000101010101" pitchFamily="49" charset="-127"/>
              </a:rPr>
              <a:t>결론</a:t>
            </a:r>
            <a:r>
              <a:rPr kumimoji="1" lang="en-US" altLang="ko-Kore-KR" sz="3500" dirty="0"/>
              <a:t>⚔️</a:t>
            </a:r>
            <a:endParaRPr kumimoji="1" lang="ko-Kore-KR" altLang="en-US" sz="3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F8F16D-EFC3-FC4A-969E-E7D5A8D22B99}"/>
              </a:ext>
            </a:extLst>
          </p:cNvPr>
          <p:cNvSpPr txBox="1"/>
          <p:nvPr/>
        </p:nvSpPr>
        <p:spPr>
          <a:xfrm>
            <a:off x="870695" y="4170517"/>
            <a:ext cx="19420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500" dirty="0"/>
              <a:t>⚔️</a:t>
            </a:r>
            <a:r>
              <a:rPr kumimoji="1" lang="ko-Kore-KR" altLang="en-US" sz="3000" dirty="0">
                <a:latin typeface="GungsuhChe" panose="02030609000101010101" pitchFamily="49" charset="-127"/>
                <a:ea typeface="GungsuhChe" panose="02030609000101010101" pitchFamily="49" charset="-127"/>
              </a:rPr>
              <a:t>반성</a:t>
            </a:r>
            <a:r>
              <a:rPr kumimoji="1" lang="en-US" altLang="ko-Kore-KR" sz="3500" dirty="0"/>
              <a:t>⚔️</a:t>
            </a:r>
            <a:endParaRPr kumimoji="1" lang="ko-Kore-KR" altLang="en-US" sz="3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4AF0C0-8D96-8A40-9DB8-6311242D93CC}"/>
              </a:ext>
            </a:extLst>
          </p:cNvPr>
          <p:cNvSpPr txBox="1"/>
          <p:nvPr/>
        </p:nvSpPr>
        <p:spPr>
          <a:xfrm>
            <a:off x="870697" y="4956907"/>
            <a:ext cx="103373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데이터가 부족했고 독립변수 설정과 가설에 문제가 있었던 거 같다</a:t>
            </a:r>
            <a:r>
              <a:rPr lang="en-US" altLang="ko-KR" sz="20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.</a:t>
            </a:r>
          </a:p>
          <a:p>
            <a:r>
              <a:rPr lang="ko-KR" altLang="en-US" sz="20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데이터를 선정할 때 주제도 중요하지만</a:t>
            </a:r>
            <a:r>
              <a:rPr lang="en-US" altLang="ko-KR" sz="20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,</a:t>
            </a:r>
            <a:r>
              <a:rPr lang="ko-KR" altLang="en-US" sz="20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다양한 정보가 있는 데이터를 선정하고</a:t>
            </a:r>
            <a:r>
              <a:rPr lang="en-US" altLang="ko-KR" sz="20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EDA</a:t>
            </a:r>
            <a:r>
              <a:rPr lang="ko-KR" altLang="en-US" sz="20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와 </a:t>
            </a:r>
            <a:r>
              <a:rPr lang="ko-KR" altLang="en-US" sz="2000" kern="0" dirty="0" err="1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전처리를</a:t>
            </a:r>
            <a:r>
              <a:rPr lang="ko-KR" altLang="en-US" sz="20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잘 하는 것이 가장 중요한 것 같습니다</a:t>
            </a:r>
            <a:r>
              <a:rPr lang="en-US" altLang="ko-KR" sz="20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.</a:t>
            </a:r>
          </a:p>
          <a:p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983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47675" y="269876"/>
            <a:ext cx="11350625" cy="1005204"/>
            <a:chOff x="523875" y="257175"/>
            <a:chExt cx="11166475" cy="1426845"/>
          </a:xfr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모서리가 둥근 직사각형 5"/>
            <p:cNvSpPr/>
            <p:nvPr/>
          </p:nvSpPr>
          <p:spPr>
            <a:xfrm>
              <a:off x="523875" y="257175"/>
              <a:ext cx="11166475" cy="1426845"/>
            </a:xfrm>
            <a:prstGeom prst="roundRect">
              <a:avLst>
                <a:gd name="adj" fmla="val 7054"/>
              </a:avLst>
            </a:prstGeom>
            <a:pattFill prst="wdDnDiag">
              <a:fgClr>
                <a:srgbClr val="2B3335"/>
              </a:fgClr>
              <a:bgClr>
                <a:srgbClr val="0B141B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88962" y="329247"/>
              <a:ext cx="11036300" cy="1282700"/>
            </a:xfrm>
            <a:prstGeom prst="roundRect">
              <a:avLst>
                <a:gd name="adj" fmla="val 4192"/>
              </a:avLst>
            </a:prstGeom>
            <a:solidFill>
              <a:srgbClr val="68726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5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주제</a:t>
              </a:r>
              <a:r>
                <a:rPr lang="en-US" altLang="ko-KR" sz="35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:</a:t>
              </a:r>
              <a:r>
                <a:rPr lang="ko-KR" altLang="en-US" sz="35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 국방비 예측 데이터</a:t>
              </a:r>
              <a:endParaRPr lang="en-US" altLang="ko-KR" sz="3500" b="1" i="1" kern="0" dirty="0">
                <a:solidFill>
                  <a:srgbClr val="FFC000"/>
                </a:solidFill>
                <a:latin typeface="GungsuhChe" panose="02030609000101010101" pitchFamily="49" charset="-127"/>
                <a:ea typeface="GungsuhChe" panose="02030609000101010101" pitchFamily="49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447675" y="1266841"/>
            <a:ext cx="11350625" cy="5290821"/>
          </a:xfrm>
          <a:prstGeom prst="roundRect">
            <a:avLst>
              <a:gd name="adj" fmla="val 320"/>
            </a:avLst>
          </a:prstGeom>
          <a:solidFill>
            <a:srgbClr val="ABB2AA"/>
          </a:solidFill>
          <a:ln w="57150">
            <a:solidFill>
              <a:srgbClr val="0B141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908AF-1840-E84D-BA24-E03579420812}"/>
              </a:ext>
            </a:extLst>
          </p:cNvPr>
          <p:cNvSpPr txBox="1"/>
          <p:nvPr/>
        </p:nvSpPr>
        <p:spPr>
          <a:xfrm>
            <a:off x="1367480" y="1937826"/>
            <a:ext cx="1018196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ko-KR" altLang="en-US" sz="2400" kern="0" dirty="0">
                <a:solidFill>
                  <a:srgbClr val="2B3335"/>
                </a:solidFill>
              </a:rPr>
              <a:t>⚔️ </a:t>
            </a:r>
            <a:r>
              <a:rPr lang="ko-KR" altLang="en-US" sz="2400" b="1" i="1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데이터 선정 이유 </a:t>
            </a:r>
            <a:r>
              <a:rPr lang="ko-KR" altLang="en-US" sz="2000" kern="0" dirty="0">
                <a:solidFill>
                  <a:srgbClr val="2B3335"/>
                </a:solidFill>
              </a:rPr>
              <a:t>⚔️</a:t>
            </a: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r>
              <a:rPr lang="ko-KR" altLang="en-US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우크라이나와 러시아의 전쟁을 보며 내가 누리고 있는 안전이 언제든지 없어질 수 있다고 느꼈다</a:t>
            </a:r>
            <a:r>
              <a:rPr lang="en-US" altLang="ko-KR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.</a:t>
            </a:r>
          </a:p>
          <a:p>
            <a:pPr latinLnBrk="0">
              <a:defRPr/>
            </a:pPr>
            <a:r>
              <a:rPr lang="ko-KR" altLang="en-US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국가와 국민을 지키기 위해 각 나라마다 국방비에 어느정도 투자하는지 궁금하여 선정함</a:t>
            </a:r>
            <a:r>
              <a:rPr lang="en-US" altLang="ko-KR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.</a:t>
            </a:r>
          </a:p>
          <a:p>
            <a:pPr latinLnBrk="0">
              <a:defRPr/>
            </a:pPr>
            <a:endParaRPr lang="en-US" altLang="ko-KR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r>
              <a:rPr lang="ko-KR" altLang="en-US" sz="2400" kern="0" dirty="0">
                <a:solidFill>
                  <a:srgbClr val="2B3335"/>
                </a:solidFill>
              </a:rPr>
              <a:t>⚔️ </a:t>
            </a:r>
            <a:r>
              <a:rPr lang="ko-KR" altLang="en-US" sz="2400" b="1" i="1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가설 </a:t>
            </a:r>
            <a:r>
              <a:rPr lang="ko-KR" altLang="en-US" sz="2000" kern="0" dirty="0">
                <a:solidFill>
                  <a:srgbClr val="2B3335"/>
                </a:solidFill>
              </a:rPr>
              <a:t>⚔️</a:t>
            </a: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r>
              <a:rPr lang="en-US" altLang="ko-KR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GDP</a:t>
            </a:r>
            <a:r>
              <a:rPr lang="ko-KR" altLang="en-US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대비 국방비 비율과 </a:t>
            </a:r>
            <a:r>
              <a:rPr lang="ko-KR" altLang="en-US" kern="0" dirty="0" err="1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국가지출</a:t>
            </a:r>
            <a:r>
              <a:rPr lang="ko-KR" altLang="en-US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대비 국방비 비율이 국방비에 큰 영향을 미친다</a:t>
            </a:r>
            <a:r>
              <a:rPr lang="en-US" altLang="ko-KR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.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lang="ko-KR" altLang="en-US" sz="2400" kern="0" dirty="0">
                <a:solidFill>
                  <a:srgbClr val="2B3335"/>
                </a:solidFill>
              </a:rPr>
              <a:t>⚔️ </a:t>
            </a:r>
            <a:r>
              <a:rPr lang="ko-KR" altLang="en-US" sz="2400" b="1" i="1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베이스라인 모델 </a:t>
            </a:r>
            <a:r>
              <a:rPr lang="ko-KR" altLang="en-US" sz="2400" kern="0" dirty="0">
                <a:solidFill>
                  <a:srgbClr val="2B3335"/>
                </a:solidFill>
              </a:rPr>
              <a:t>⚔️</a:t>
            </a:r>
            <a:endParaRPr lang="en-US" altLang="ko-KR" sz="2400" kern="0" dirty="0">
              <a:solidFill>
                <a:srgbClr val="2B3335"/>
              </a:solidFill>
            </a:endParaRPr>
          </a:p>
          <a:p>
            <a:r>
              <a:rPr lang="ko-KR" altLang="en-US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단순선형회귀모델</a:t>
            </a:r>
            <a:endParaRPr lang="en-US" altLang="ko-KR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endParaRPr kumimoji="1" lang="en-US" altLang="ko-Kore-KR" dirty="0"/>
          </a:p>
          <a:p>
            <a:r>
              <a:rPr lang="ko-KR" altLang="en-US" sz="2800" kern="0" dirty="0">
                <a:solidFill>
                  <a:srgbClr val="2B3335"/>
                </a:solidFill>
              </a:rPr>
              <a:t>⚔️</a:t>
            </a:r>
            <a:r>
              <a:rPr lang="ko-KR" altLang="en-US" kern="0" dirty="0">
                <a:solidFill>
                  <a:srgbClr val="2B3335"/>
                </a:solidFill>
              </a:rPr>
              <a:t> </a:t>
            </a:r>
            <a:r>
              <a:rPr lang="en-US" altLang="ko-KR" kern="0" dirty="0">
                <a:solidFill>
                  <a:srgbClr val="2B3335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2000~2020</a:t>
            </a:r>
            <a:r>
              <a:rPr lang="ko-KR" altLang="en-US" kern="0" dirty="0">
                <a:solidFill>
                  <a:srgbClr val="2B3335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년 나라별 국방비 데이터를 이용하여 분석해 보았습니다</a:t>
            </a:r>
            <a:r>
              <a:rPr lang="en-US" altLang="ko-KR" sz="2000" kern="0" dirty="0">
                <a:solidFill>
                  <a:srgbClr val="2B3335"/>
                </a:solidFill>
              </a:rPr>
              <a:t>.</a:t>
            </a:r>
            <a:r>
              <a:rPr lang="ko-KR" altLang="en-US" sz="2800" kern="0" dirty="0">
                <a:solidFill>
                  <a:srgbClr val="2B3335"/>
                </a:solidFill>
              </a:rPr>
              <a:t>⚔️</a:t>
            </a:r>
            <a:endParaRPr lang="en-US" altLang="ko-KR" sz="2800" kern="0" dirty="0">
              <a:solidFill>
                <a:srgbClr val="2B33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61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47675" y="269876"/>
            <a:ext cx="11350625" cy="1005204"/>
            <a:chOff x="523875" y="257175"/>
            <a:chExt cx="11166475" cy="1426845"/>
          </a:xfr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모서리가 둥근 직사각형 5"/>
            <p:cNvSpPr/>
            <p:nvPr/>
          </p:nvSpPr>
          <p:spPr>
            <a:xfrm>
              <a:off x="523875" y="257175"/>
              <a:ext cx="11166475" cy="1426845"/>
            </a:xfrm>
            <a:prstGeom prst="roundRect">
              <a:avLst>
                <a:gd name="adj" fmla="val 7054"/>
              </a:avLst>
            </a:prstGeom>
            <a:pattFill prst="wdDnDiag">
              <a:fgClr>
                <a:srgbClr val="2B3335"/>
              </a:fgClr>
              <a:bgClr>
                <a:srgbClr val="0B141B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88962" y="329247"/>
              <a:ext cx="11036300" cy="1282700"/>
            </a:xfrm>
            <a:prstGeom prst="roundRect">
              <a:avLst>
                <a:gd name="adj" fmla="val 4192"/>
              </a:avLst>
            </a:prstGeom>
            <a:solidFill>
              <a:srgbClr val="68726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5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데이터 수집</a:t>
              </a:r>
              <a:endParaRPr lang="en-US" altLang="ko-KR" sz="3500" b="1" i="1" kern="0" dirty="0">
                <a:solidFill>
                  <a:srgbClr val="FFC000"/>
                </a:solidFill>
                <a:latin typeface="GungsuhChe" panose="02030609000101010101" pitchFamily="49" charset="-127"/>
                <a:ea typeface="GungsuhChe" panose="02030609000101010101" pitchFamily="49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447675" y="1275080"/>
            <a:ext cx="11350625" cy="5143500"/>
          </a:xfrm>
          <a:prstGeom prst="roundRect">
            <a:avLst>
              <a:gd name="adj" fmla="val 0"/>
            </a:avLst>
          </a:prstGeom>
          <a:solidFill>
            <a:srgbClr val="ABB2AA"/>
          </a:solidFill>
          <a:ln w="57150">
            <a:solidFill>
              <a:srgbClr val="0B141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r>
              <a:rPr lang="ko-KR" altLang="en-US" sz="28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⚔️ </a:t>
            </a:r>
            <a:r>
              <a:rPr lang="en-US" altLang="ko-KR" sz="28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Kaggle </a:t>
            </a:r>
            <a:r>
              <a:rPr lang="ko-KR" altLang="en-US" sz="28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⚔️</a:t>
            </a:r>
            <a:endParaRPr lang="en-US" altLang="ko-KR" sz="28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r>
              <a:rPr lang="ko-KR" altLang="en-US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    </a:t>
            </a:r>
            <a:r>
              <a:rPr lang="en-US" altLang="ko-KR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  <a:hlinkClick r:id="rId4"/>
              </a:rPr>
              <a:t>https://www.kaggle.com/datasets/prasertk/military-expenditure-by-country-from-19702020</a:t>
            </a:r>
            <a:endParaRPr lang="en-US" altLang="ko-KR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915D1F4-6B8A-9D4A-9E92-6F2C0C6B2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87" y="2280284"/>
            <a:ext cx="10502998" cy="2052348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4110D825-7DC1-4041-AAFB-7265506CC5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86" y="4332632"/>
            <a:ext cx="7775400" cy="94406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6732307-55E5-D84C-837C-420292F07F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588" y="5276698"/>
            <a:ext cx="6077778" cy="94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8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47675" y="269876"/>
            <a:ext cx="11350625" cy="1005204"/>
            <a:chOff x="523875" y="257175"/>
            <a:chExt cx="11166475" cy="1426845"/>
          </a:xfr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모서리가 둥근 직사각형 5"/>
            <p:cNvSpPr/>
            <p:nvPr/>
          </p:nvSpPr>
          <p:spPr>
            <a:xfrm>
              <a:off x="523875" y="257175"/>
              <a:ext cx="11166475" cy="1426845"/>
            </a:xfrm>
            <a:prstGeom prst="roundRect">
              <a:avLst>
                <a:gd name="adj" fmla="val 7054"/>
              </a:avLst>
            </a:prstGeom>
            <a:pattFill prst="wdDnDiag">
              <a:fgClr>
                <a:srgbClr val="2B3335"/>
              </a:fgClr>
              <a:bgClr>
                <a:srgbClr val="0B141B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88962" y="329247"/>
              <a:ext cx="11036300" cy="1282700"/>
            </a:xfrm>
            <a:prstGeom prst="roundRect">
              <a:avLst>
                <a:gd name="adj" fmla="val 4192"/>
              </a:avLst>
            </a:prstGeom>
            <a:solidFill>
              <a:srgbClr val="68726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5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데이터 전처리</a:t>
              </a:r>
              <a:endParaRPr lang="en-US" altLang="ko-KR" sz="3500" b="1" i="1" kern="0" dirty="0">
                <a:solidFill>
                  <a:srgbClr val="FFC000"/>
                </a:solidFill>
                <a:latin typeface="GungsuhChe" panose="02030609000101010101" pitchFamily="49" charset="-127"/>
                <a:ea typeface="GungsuhChe" panose="02030609000101010101" pitchFamily="49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447675" y="1275080"/>
            <a:ext cx="11350625" cy="5143500"/>
          </a:xfrm>
          <a:prstGeom prst="roundRect">
            <a:avLst>
              <a:gd name="adj" fmla="val 0"/>
            </a:avLst>
          </a:prstGeom>
          <a:solidFill>
            <a:srgbClr val="ABB2AA"/>
          </a:solidFill>
          <a:ln w="57150">
            <a:solidFill>
              <a:srgbClr val="0B141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8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r>
              <a:rPr lang="ko-KR" altLang="en-US" sz="2800" kern="0" dirty="0">
                <a:solidFill>
                  <a:srgbClr val="2B3335"/>
                </a:solidFill>
              </a:rPr>
              <a:t> ⚔️ </a:t>
            </a:r>
            <a:r>
              <a:rPr lang="en-US" altLang="ko-KR" sz="28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Pandas</a:t>
            </a:r>
            <a:r>
              <a:rPr lang="ko-KR" altLang="en-US" sz="2800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이용하여 데이터 전처리⚔️</a:t>
            </a:r>
            <a:endParaRPr lang="en-US" altLang="ko-KR" sz="28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2942F5-C1EA-A846-9EE9-0ACC00B0A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63" y="1875984"/>
            <a:ext cx="4489174" cy="1811767"/>
          </a:xfrm>
          <a:prstGeom prst="rect">
            <a:avLst/>
          </a:prstGeom>
        </p:spPr>
      </p:pic>
      <p:pic>
        <p:nvPicPr>
          <p:cNvPr id="12" name="그림 11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0415C526-AF91-DC43-927F-5571CC39AA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597" y="1875984"/>
            <a:ext cx="5281543" cy="1833757"/>
          </a:xfrm>
          <a:prstGeom prst="rect">
            <a:avLst/>
          </a:prstGeom>
        </p:spPr>
      </p:pic>
      <p:pic>
        <p:nvPicPr>
          <p:cNvPr id="15" name="그림 14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912AD138-9F3D-2042-AEAA-29F81159A1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61" y="4136781"/>
            <a:ext cx="4489174" cy="1756414"/>
          </a:xfrm>
          <a:prstGeom prst="rect">
            <a:avLst/>
          </a:prstGeom>
        </p:spPr>
      </p:pic>
      <p:pic>
        <p:nvPicPr>
          <p:cNvPr id="17" name="그림 16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4432434B-8AAA-384D-8318-4A45E50AE2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596" y="4136781"/>
            <a:ext cx="5281543" cy="175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2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47675" y="269876"/>
            <a:ext cx="11350625" cy="1005204"/>
            <a:chOff x="523875" y="257175"/>
            <a:chExt cx="11166475" cy="1426845"/>
          </a:xfr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모서리가 둥근 직사각형 5"/>
            <p:cNvSpPr/>
            <p:nvPr/>
          </p:nvSpPr>
          <p:spPr>
            <a:xfrm>
              <a:off x="523875" y="257175"/>
              <a:ext cx="11166475" cy="1426845"/>
            </a:xfrm>
            <a:prstGeom prst="roundRect">
              <a:avLst>
                <a:gd name="adj" fmla="val 7054"/>
              </a:avLst>
            </a:prstGeom>
            <a:pattFill prst="wdDnDiag">
              <a:fgClr>
                <a:srgbClr val="2B3335"/>
              </a:fgClr>
              <a:bgClr>
                <a:srgbClr val="0B141B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88962" y="329247"/>
              <a:ext cx="11036300" cy="1282700"/>
            </a:xfrm>
            <a:prstGeom prst="roundRect">
              <a:avLst>
                <a:gd name="adj" fmla="val 4192"/>
              </a:avLst>
            </a:prstGeom>
            <a:solidFill>
              <a:srgbClr val="68726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5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모델링을 통한 성능 비교 방법</a:t>
              </a:r>
              <a:r>
                <a:rPr lang="en-US" altLang="ko-KR" sz="35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(</a:t>
              </a:r>
              <a:r>
                <a:rPr lang="ko-KR" altLang="en-US" sz="3500" b="1" i="1" kern="0" dirty="0" err="1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선형회귀</a:t>
              </a:r>
              <a:r>
                <a:rPr lang="en-US" altLang="ko-KR" sz="35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)</a:t>
              </a: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447675" y="1275080"/>
            <a:ext cx="11350625" cy="5143500"/>
          </a:xfrm>
          <a:prstGeom prst="roundRect">
            <a:avLst>
              <a:gd name="adj" fmla="val 0"/>
            </a:avLst>
          </a:prstGeom>
          <a:solidFill>
            <a:srgbClr val="ABB2AA"/>
          </a:solidFill>
          <a:ln w="57150">
            <a:solidFill>
              <a:srgbClr val="0B141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8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r>
              <a:rPr lang="ko-KR" altLang="en-US" sz="2000" kern="0" dirty="0" err="1">
                <a:solidFill>
                  <a:srgbClr val="2B3335"/>
                </a:solidFill>
              </a:rPr>
              <a:t>가서퍄</a:t>
            </a:r>
            <a:endParaRPr lang="en-US" altLang="ko-KR" sz="2000" kern="0" dirty="0">
              <a:solidFill>
                <a:srgbClr val="2B3335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654DD1-7CFE-9643-9396-B86FD68DA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55" y="2051487"/>
            <a:ext cx="4091745" cy="2995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14F067-1E39-984D-A7E3-9E1A8BAD9333}"/>
              </a:ext>
            </a:extLst>
          </p:cNvPr>
          <p:cNvSpPr txBox="1"/>
          <p:nvPr/>
        </p:nvSpPr>
        <p:spPr>
          <a:xfrm>
            <a:off x="3510188" y="1828069"/>
            <a:ext cx="317204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endParaRPr lang="en-US" altLang="ko-KR" sz="1300" kern="0" dirty="0">
              <a:solidFill>
                <a:srgbClr val="2B3335"/>
              </a:solidFill>
              <a:highlight>
                <a:srgbClr val="C0C0C0"/>
              </a:highlight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algn="ctr" latinLnBrk="0">
              <a:defRPr/>
            </a:pPr>
            <a:r>
              <a:rPr lang="en-US" altLang="ko-KR" sz="1300" kern="0" dirty="0">
                <a:solidFill>
                  <a:srgbClr val="2B3335"/>
                </a:solidFill>
                <a:highlight>
                  <a:srgbClr val="C0C0C0"/>
                </a:highlight>
                <a:latin typeface="GungsuhChe" panose="02030609000101010101" pitchFamily="49" charset="-127"/>
                <a:ea typeface="GungsuhChe" panose="02030609000101010101" pitchFamily="49" charset="-127"/>
              </a:rPr>
              <a:t>GDP </a:t>
            </a:r>
            <a:r>
              <a:rPr lang="ko-KR" altLang="en-US" sz="1300" kern="0" dirty="0">
                <a:solidFill>
                  <a:srgbClr val="2B3335"/>
                </a:solidFill>
                <a:highlight>
                  <a:srgbClr val="C0C0C0"/>
                </a:highlight>
                <a:latin typeface="GungsuhChe" panose="02030609000101010101" pitchFamily="49" charset="-127"/>
                <a:ea typeface="GungsuhChe" panose="02030609000101010101" pitchFamily="49" charset="-127"/>
              </a:rPr>
              <a:t>대비 </a:t>
            </a:r>
            <a:endParaRPr lang="en-US" altLang="ko-KR" sz="1300" kern="0" dirty="0">
              <a:solidFill>
                <a:srgbClr val="2B3335"/>
              </a:solidFill>
              <a:highlight>
                <a:srgbClr val="C0C0C0"/>
              </a:highlight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algn="ctr" latinLnBrk="0">
              <a:defRPr/>
            </a:pPr>
            <a:r>
              <a:rPr lang="ko-KR" altLang="en-US" sz="1300" kern="0" dirty="0">
                <a:solidFill>
                  <a:srgbClr val="2B3335"/>
                </a:solidFill>
                <a:highlight>
                  <a:srgbClr val="C0C0C0"/>
                </a:highlight>
                <a:latin typeface="GungsuhChe" panose="02030609000101010101" pitchFamily="49" charset="-127"/>
                <a:ea typeface="GungsuhChe" panose="02030609000101010101" pitchFamily="49" charset="-127"/>
              </a:rPr>
              <a:t>국방비 비율</a:t>
            </a:r>
            <a:endParaRPr lang="en-US" altLang="ko-KR" sz="1300" kern="0" dirty="0">
              <a:solidFill>
                <a:srgbClr val="2B3335"/>
              </a:solidFill>
              <a:highlight>
                <a:srgbClr val="C0C0C0"/>
              </a:highlight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r>
              <a:rPr lang="en-US" altLang="ko-KR" sz="1300" kern="0" dirty="0">
                <a:solidFill>
                  <a:srgbClr val="2B3335"/>
                </a:solidFill>
                <a:highlight>
                  <a:srgbClr val="C0C0C0"/>
                </a:highlight>
                <a:latin typeface="GungsuhChe" panose="02030609000101010101" pitchFamily="49" charset="-127"/>
                <a:ea typeface="GungsuhChe" panose="02030609000101010101" pitchFamily="49" charset="-127"/>
              </a:rPr>
              <a:t>	</a:t>
            </a:r>
          </a:p>
          <a:p>
            <a:endParaRPr kumimoji="1" lang="ko-Kore-KR" altLang="en-US" sz="1300" dirty="0">
              <a:highlight>
                <a:srgbClr val="C0C0C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B0E94-532B-7141-B7E6-B1DF3D6A53DE}"/>
              </a:ext>
            </a:extLst>
          </p:cNvPr>
          <p:cNvSpPr txBox="1"/>
          <p:nvPr/>
        </p:nvSpPr>
        <p:spPr>
          <a:xfrm>
            <a:off x="1116701" y="1428194"/>
            <a:ext cx="1010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[</a:t>
            </a:r>
            <a:r>
              <a:rPr lang="ko-KR" altLang="en-US" kern="0" dirty="0" err="1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선형회귀</a:t>
            </a:r>
            <a:r>
              <a:rPr lang="en-US" altLang="ko-KR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:</a:t>
            </a:r>
            <a:r>
              <a:rPr lang="ko-KR" altLang="en-US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예측하고자 하는 변수</a:t>
            </a:r>
            <a:r>
              <a:rPr lang="en-US" altLang="ko-KR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</a:t>
            </a:r>
            <a:r>
              <a:rPr lang="ko-KR" altLang="en-US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종속변수</a:t>
            </a:r>
            <a:r>
              <a:rPr lang="en-US" altLang="ko-KR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)</a:t>
            </a:r>
            <a:r>
              <a:rPr lang="ko-KR" altLang="en-US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가 다른 특성</a:t>
            </a:r>
            <a:r>
              <a:rPr lang="en-US" altLang="ko-KR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</a:t>
            </a:r>
            <a:r>
              <a:rPr lang="ko-KR" altLang="en-US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독립변수</a:t>
            </a:r>
            <a:r>
              <a:rPr lang="en-US" altLang="ko-KR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)</a:t>
            </a:r>
            <a:r>
              <a:rPr lang="ko-KR" altLang="en-US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과 </a:t>
            </a:r>
            <a:r>
              <a:rPr lang="ko-KR" altLang="en-US" kern="0" dirty="0" err="1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선형관계를</a:t>
            </a:r>
            <a:r>
              <a:rPr lang="ko-KR" altLang="en-US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이루는 것</a:t>
            </a:r>
            <a:r>
              <a:rPr lang="en-US" altLang="ko-KR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62F7A2-76D7-BF4D-BF44-3D87937F3E24}"/>
              </a:ext>
            </a:extLst>
          </p:cNvPr>
          <p:cNvSpPr txBox="1"/>
          <p:nvPr/>
        </p:nvSpPr>
        <p:spPr>
          <a:xfrm>
            <a:off x="3394971" y="5671692"/>
            <a:ext cx="52886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5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왼쪽</a:t>
            </a:r>
            <a:r>
              <a:rPr kumimoji="1" lang="ko-KR" altLang="en-US" sz="25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 그래프의 기울기가 더 크다</a:t>
            </a:r>
            <a:r>
              <a:rPr kumimoji="1" lang="en-US" altLang="ko-KR" sz="25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D55EB7F-936D-E048-86A9-B01CE985E4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541" y="2065778"/>
            <a:ext cx="4091744" cy="29955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5302D53-8303-9941-9A0C-D87BD06F638A}"/>
              </a:ext>
            </a:extLst>
          </p:cNvPr>
          <p:cNvSpPr txBox="1"/>
          <p:nvPr/>
        </p:nvSpPr>
        <p:spPr>
          <a:xfrm>
            <a:off x="7775884" y="1848301"/>
            <a:ext cx="471701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endParaRPr lang="en-US" altLang="ko-KR" sz="1300" kern="0" dirty="0">
              <a:solidFill>
                <a:srgbClr val="2B3335"/>
              </a:solidFill>
              <a:highlight>
                <a:srgbClr val="C0C0C0"/>
              </a:highlight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algn="ctr" latinLnBrk="0">
              <a:defRPr/>
            </a:pPr>
            <a:r>
              <a:rPr lang="ko-KR" altLang="en-US" sz="1300" kern="0" dirty="0">
                <a:solidFill>
                  <a:srgbClr val="2B3335"/>
                </a:solidFill>
                <a:highlight>
                  <a:srgbClr val="C0C0C0"/>
                </a:highlight>
                <a:latin typeface="GungsuhChe" panose="02030609000101010101" pitchFamily="49" charset="-127"/>
                <a:ea typeface="GungsuhChe" panose="02030609000101010101" pitchFamily="49" charset="-127"/>
              </a:rPr>
              <a:t>정부지출</a:t>
            </a:r>
            <a:r>
              <a:rPr lang="en-US" altLang="ko-KR" sz="1300" kern="0" dirty="0">
                <a:solidFill>
                  <a:srgbClr val="2B3335"/>
                </a:solidFill>
                <a:highlight>
                  <a:srgbClr val="C0C0C0"/>
                </a:highlight>
                <a:latin typeface="GungsuhChe" panose="02030609000101010101" pitchFamily="49" charset="-127"/>
                <a:ea typeface="GungsuhChe" panose="02030609000101010101" pitchFamily="49" charset="-127"/>
              </a:rPr>
              <a:t> </a:t>
            </a:r>
            <a:r>
              <a:rPr lang="ko-KR" altLang="en-US" sz="1300" kern="0" dirty="0">
                <a:solidFill>
                  <a:srgbClr val="2B3335"/>
                </a:solidFill>
                <a:highlight>
                  <a:srgbClr val="C0C0C0"/>
                </a:highlight>
                <a:latin typeface="GungsuhChe" panose="02030609000101010101" pitchFamily="49" charset="-127"/>
                <a:ea typeface="GungsuhChe" panose="02030609000101010101" pitchFamily="49" charset="-127"/>
              </a:rPr>
              <a:t>대비 </a:t>
            </a:r>
            <a:endParaRPr lang="en-US" altLang="ko-KR" sz="1300" kern="0" dirty="0">
              <a:solidFill>
                <a:srgbClr val="2B3335"/>
              </a:solidFill>
              <a:highlight>
                <a:srgbClr val="C0C0C0"/>
              </a:highlight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algn="ctr" latinLnBrk="0">
              <a:defRPr/>
            </a:pPr>
            <a:r>
              <a:rPr lang="ko-KR" altLang="en-US" sz="1300" kern="0" dirty="0">
                <a:solidFill>
                  <a:srgbClr val="2B3335"/>
                </a:solidFill>
                <a:highlight>
                  <a:srgbClr val="C0C0C0"/>
                </a:highlight>
                <a:latin typeface="GungsuhChe" panose="02030609000101010101" pitchFamily="49" charset="-127"/>
                <a:ea typeface="GungsuhChe" panose="02030609000101010101" pitchFamily="49" charset="-127"/>
              </a:rPr>
              <a:t>국방비 비율</a:t>
            </a:r>
            <a:endParaRPr kumimoji="1" lang="ko-Kore-KR" altLang="en-US" sz="1300" dirty="0">
              <a:highlight>
                <a:srgbClr val="C0C0C0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6613F3-654A-3AD6-4447-79B753646D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349" y="5055321"/>
            <a:ext cx="2598629" cy="4469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FFFA247-A79A-8130-1579-571C1D4284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581" y="5046216"/>
            <a:ext cx="2607407" cy="44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8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47675" y="269876"/>
            <a:ext cx="11350625" cy="1005204"/>
            <a:chOff x="523875" y="257175"/>
            <a:chExt cx="11166475" cy="1426845"/>
          </a:xfr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모서리가 둥근 직사각형 5"/>
            <p:cNvSpPr/>
            <p:nvPr/>
          </p:nvSpPr>
          <p:spPr>
            <a:xfrm>
              <a:off x="523875" y="257175"/>
              <a:ext cx="11166475" cy="1426845"/>
            </a:xfrm>
            <a:prstGeom prst="roundRect">
              <a:avLst>
                <a:gd name="adj" fmla="val 7054"/>
              </a:avLst>
            </a:prstGeom>
            <a:pattFill prst="wdDnDiag">
              <a:fgClr>
                <a:srgbClr val="2B3335"/>
              </a:fgClr>
              <a:bgClr>
                <a:srgbClr val="0B141B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88962" y="329247"/>
              <a:ext cx="11036300" cy="1282700"/>
            </a:xfrm>
            <a:prstGeom prst="roundRect">
              <a:avLst>
                <a:gd name="adj" fmla="val 4192"/>
              </a:avLst>
            </a:prstGeom>
            <a:solidFill>
              <a:srgbClr val="68726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5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모델링을 통한 성능 비교 방법</a:t>
              </a:r>
              <a:r>
                <a:rPr lang="en-US" altLang="ko-KR" sz="35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(</a:t>
              </a:r>
              <a:r>
                <a:rPr lang="ko-KR" altLang="en-US" sz="3500" b="1" i="1" kern="0" dirty="0" err="1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선형회귀</a:t>
              </a:r>
              <a:r>
                <a:rPr lang="en-US" altLang="ko-KR" sz="35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)</a:t>
              </a: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447675" y="1275080"/>
            <a:ext cx="11350625" cy="5143500"/>
          </a:xfrm>
          <a:prstGeom prst="roundRect">
            <a:avLst>
              <a:gd name="adj" fmla="val 0"/>
            </a:avLst>
          </a:prstGeom>
          <a:solidFill>
            <a:srgbClr val="ABB2AA"/>
          </a:solidFill>
          <a:ln w="57150">
            <a:solidFill>
              <a:srgbClr val="0B141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8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r>
              <a:rPr lang="ko-KR" altLang="en-US" sz="2000" kern="0" dirty="0" err="1">
                <a:solidFill>
                  <a:srgbClr val="2B3335"/>
                </a:solidFill>
              </a:rPr>
              <a:t>가서퍄</a:t>
            </a:r>
            <a:endParaRPr lang="en-US" altLang="ko-KR" sz="2000" kern="0" dirty="0">
              <a:solidFill>
                <a:srgbClr val="2B3335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654DD1-7CFE-9643-9396-B86FD68DA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62" y="1793227"/>
            <a:ext cx="4091745" cy="2995548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723EFF9E-B7C6-8B4A-9B5D-33FE1C2C1C60}"/>
              </a:ext>
            </a:extLst>
          </p:cNvPr>
          <p:cNvSpPr/>
          <p:nvPr/>
        </p:nvSpPr>
        <p:spPr>
          <a:xfrm>
            <a:off x="1330679" y="2053281"/>
            <a:ext cx="1103871" cy="13757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C3F1E02-6CE4-D745-AF03-EA5FCCE7BC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333" y="1525851"/>
            <a:ext cx="6151834" cy="348261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B05022E-494D-B845-B675-37ABA34698A6}"/>
              </a:ext>
            </a:extLst>
          </p:cNvPr>
          <p:cNvCxnSpPr>
            <a:cxnSpLocks/>
          </p:cNvCxnSpPr>
          <p:nvPr/>
        </p:nvCxnSpPr>
        <p:spPr>
          <a:xfrm flipV="1">
            <a:off x="2390197" y="2458994"/>
            <a:ext cx="3162105" cy="121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7B6357-CB8D-8B47-A165-D46AE8C505AE}"/>
              </a:ext>
            </a:extLst>
          </p:cNvPr>
          <p:cNvSpPr txBox="1"/>
          <p:nvPr/>
        </p:nvSpPr>
        <p:spPr>
          <a:xfrm>
            <a:off x="2990335" y="5482691"/>
            <a:ext cx="7545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국방비는</a:t>
            </a:r>
            <a:r>
              <a:rPr kumimoji="1" lang="ko-KR" altLang="en-US" sz="24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 그 </a:t>
            </a:r>
            <a:r>
              <a:rPr kumimoji="1" lang="ko-KR" altLang="en-US" sz="2400" b="1" dirty="0">
                <a:latin typeface="Matura MT Script Capitals" panose="03020802060602070202" pitchFamily="66" charset="0"/>
                <a:ea typeface="GungsuhChe" panose="02030609000101010101" pitchFamily="49" charset="-127"/>
              </a:rPr>
              <a:t>나라의</a:t>
            </a:r>
            <a:r>
              <a:rPr kumimoji="1" lang="ko-KR" altLang="en-US" sz="24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 힘을 보여주는 지표</a:t>
            </a:r>
            <a:endParaRPr kumimoji="1" lang="ko-Kore-KR" altLang="en-US" sz="2400" b="1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14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47675" y="269876"/>
            <a:ext cx="11350625" cy="1005204"/>
            <a:chOff x="523875" y="257175"/>
            <a:chExt cx="11166475" cy="1426845"/>
          </a:xfr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모서리가 둥근 직사각형 5"/>
            <p:cNvSpPr/>
            <p:nvPr/>
          </p:nvSpPr>
          <p:spPr>
            <a:xfrm>
              <a:off x="523875" y="257175"/>
              <a:ext cx="11166475" cy="1426845"/>
            </a:xfrm>
            <a:prstGeom prst="roundRect">
              <a:avLst>
                <a:gd name="adj" fmla="val 7054"/>
              </a:avLst>
            </a:prstGeom>
            <a:pattFill prst="wdDnDiag">
              <a:fgClr>
                <a:srgbClr val="2B3335"/>
              </a:fgClr>
              <a:bgClr>
                <a:srgbClr val="0B141B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88962" y="329247"/>
              <a:ext cx="11036300" cy="1282700"/>
            </a:xfrm>
            <a:prstGeom prst="roundRect">
              <a:avLst>
                <a:gd name="adj" fmla="val 4192"/>
              </a:avLst>
            </a:prstGeom>
            <a:solidFill>
              <a:srgbClr val="68726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5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모델링을 통한 성능 비교 방법</a:t>
              </a:r>
              <a:r>
                <a:rPr lang="en-US" altLang="ko-KR" sz="35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(</a:t>
              </a:r>
              <a:r>
                <a:rPr lang="ko-KR" altLang="en-US" sz="35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다중 선형회귀</a:t>
              </a:r>
              <a:r>
                <a:rPr lang="en-US" altLang="ko-KR" sz="35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)</a:t>
              </a: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447675" y="1275080"/>
            <a:ext cx="11350625" cy="5143500"/>
          </a:xfrm>
          <a:prstGeom prst="roundRect">
            <a:avLst>
              <a:gd name="adj" fmla="val 0"/>
            </a:avLst>
          </a:prstGeom>
          <a:solidFill>
            <a:srgbClr val="ABB2AA"/>
          </a:solidFill>
          <a:ln w="57150">
            <a:solidFill>
              <a:srgbClr val="0B141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8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r>
              <a:rPr lang="ko-KR" altLang="en-US" sz="2000" kern="0" dirty="0" err="1">
                <a:solidFill>
                  <a:srgbClr val="2B3335"/>
                </a:solidFill>
              </a:rPr>
              <a:t>가서퍄</a:t>
            </a:r>
            <a:endParaRPr lang="en-US" altLang="ko-KR" sz="2000" kern="0" dirty="0">
              <a:solidFill>
                <a:srgbClr val="2B333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7B6357-CB8D-8B47-A165-D46AE8C505AE}"/>
              </a:ext>
            </a:extLst>
          </p:cNvPr>
          <p:cNvSpPr txBox="1"/>
          <p:nvPr/>
        </p:nvSpPr>
        <p:spPr>
          <a:xfrm>
            <a:off x="1635853" y="5499469"/>
            <a:ext cx="974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단순선형회귀모델보다 다중선형회귀모델의 정확도가 더 높음 </a:t>
            </a:r>
            <a:endParaRPr kumimoji="1" lang="ko-Kore-KR" altLang="en-US" sz="2400" b="1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5A3B15-BFC7-8A77-628A-0E3C914BA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86" y="5135156"/>
            <a:ext cx="2844800" cy="342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0BBEE68-8D41-E5F0-E682-7820720176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41" y="1445699"/>
            <a:ext cx="4823669" cy="36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11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47675" y="269876"/>
            <a:ext cx="11350625" cy="1005204"/>
            <a:chOff x="523875" y="257175"/>
            <a:chExt cx="11166475" cy="1426845"/>
          </a:xfr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모서리가 둥근 직사각형 5"/>
            <p:cNvSpPr/>
            <p:nvPr/>
          </p:nvSpPr>
          <p:spPr>
            <a:xfrm>
              <a:off x="523875" y="257175"/>
              <a:ext cx="11166475" cy="1426845"/>
            </a:xfrm>
            <a:prstGeom prst="roundRect">
              <a:avLst>
                <a:gd name="adj" fmla="val 7054"/>
              </a:avLst>
            </a:prstGeom>
            <a:pattFill prst="wdDnDiag">
              <a:fgClr>
                <a:srgbClr val="2B3335"/>
              </a:fgClr>
              <a:bgClr>
                <a:srgbClr val="0B141B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88962" y="329247"/>
              <a:ext cx="11036300" cy="1282700"/>
            </a:xfrm>
            <a:prstGeom prst="roundRect">
              <a:avLst>
                <a:gd name="adj" fmla="val 4192"/>
              </a:avLst>
            </a:prstGeom>
            <a:solidFill>
              <a:srgbClr val="68726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5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모델링을 통한 성능 비교 방법</a:t>
              </a:r>
              <a:r>
                <a:rPr lang="en-US" altLang="ko-KR" sz="35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(</a:t>
              </a:r>
              <a:r>
                <a:rPr lang="ko-KR" altLang="en-US" sz="3500" b="1" i="1" kern="0" dirty="0" err="1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결정트리</a:t>
              </a:r>
              <a:r>
                <a:rPr lang="en-US" altLang="ko-KR" sz="35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)</a:t>
              </a: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447675" y="1132026"/>
            <a:ext cx="11350625" cy="5143500"/>
          </a:xfrm>
          <a:prstGeom prst="roundRect">
            <a:avLst>
              <a:gd name="adj" fmla="val 0"/>
            </a:avLst>
          </a:prstGeom>
          <a:solidFill>
            <a:srgbClr val="ABB2AA"/>
          </a:solidFill>
          <a:ln w="57150">
            <a:solidFill>
              <a:srgbClr val="0B141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8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r>
              <a:rPr lang="ko-KR" altLang="en-US" sz="2000" kern="0" dirty="0" err="1">
                <a:solidFill>
                  <a:srgbClr val="2B3335"/>
                </a:solidFill>
              </a:rPr>
              <a:t>가서퍄</a:t>
            </a:r>
            <a:endParaRPr lang="en-US" altLang="ko-KR" sz="2000" kern="0" dirty="0">
              <a:solidFill>
                <a:srgbClr val="2B333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62F7A2-76D7-BF4D-BF44-3D87937F3E24}"/>
              </a:ext>
            </a:extLst>
          </p:cNvPr>
          <p:cNvSpPr txBox="1"/>
          <p:nvPr/>
        </p:nvSpPr>
        <p:spPr>
          <a:xfrm>
            <a:off x="2887839" y="1258278"/>
            <a:ext cx="57959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5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⚔️</a:t>
            </a:r>
            <a:r>
              <a:rPr kumimoji="1" lang="ko-KR" altLang="en-US" sz="2500" b="1" dirty="0" err="1">
                <a:latin typeface="GungsuhChe" panose="02030609000101010101" pitchFamily="49" charset="-127"/>
                <a:ea typeface="GungsuhChe" panose="02030609000101010101" pitchFamily="49" charset="-127"/>
              </a:rPr>
              <a:t>결정트리</a:t>
            </a:r>
            <a:r>
              <a:rPr kumimoji="1" lang="ko-KR" altLang="en-US" sz="25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 점수 확인</a:t>
            </a:r>
            <a:r>
              <a:rPr kumimoji="1" lang="en-US" altLang="ko-KR" sz="25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⚔️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7A202-3852-E641-92ED-F4BA09C10E67}"/>
              </a:ext>
            </a:extLst>
          </p:cNvPr>
          <p:cNvSpPr txBox="1"/>
          <p:nvPr/>
        </p:nvSpPr>
        <p:spPr>
          <a:xfrm>
            <a:off x="1883481" y="4998580"/>
            <a:ext cx="8963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000" dirty="0" err="1">
                <a:latin typeface="GungsuhChe" panose="02030609000101010101" pitchFamily="49" charset="-127"/>
                <a:ea typeface="GungsuhChe" panose="02030609000101010101" pitchFamily="49" charset="-127"/>
              </a:rPr>
              <a:t>Min_samples_split</a:t>
            </a:r>
            <a:r>
              <a:rPr kumimoji="1" lang="ko-Kore-KR" altLang="en-US" sz="3000" dirty="0">
                <a:latin typeface="GungsuhChe" panose="02030609000101010101" pitchFamily="49" charset="-127"/>
                <a:ea typeface="GungsuhChe" panose="02030609000101010101" pitchFamily="49" charset="-127"/>
              </a:rPr>
              <a:t>을</a:t>
            </a:r>
            <a:r>
              <a:rPr kumimoji="1" lang="ko-KR" altLang="en-US" sz="3000" dirty="0">
                <a:latin typeface="GungsuhChe" panose="02030609000101010101" pitchFamily="49" charset="-127"/>
                <a:ea typeface="GungsuhChe" panose="02030609000101010101" pitchFamily="49" charset="-127"/>
              </a:rPr>
              <a:t> 이용하여 </a:t>
            </a:r>
            <a:r>
              <a:rPr kumimoji="1" lang="ko-KR" altLang="en-US" sz="3000" dirty="0" err="1">
                <a:latin typeface="GungsuhChe" panose="02030609000101010101" pitchFamily="49" charset="-127"/>
                <a:ea typeface="GungsuhChe" panose="02030609000101010101" pitchFamily="49" charset="-127"/>
              </a:rPr>
              <a:t>과적합</a:t>
            </a:r>
            <a:r>
              <a:rPr kumimoji="1" lang="ko-KR" altLang="en-US" sz="3000" dirty="0">
                <a:latin typeface="GungsuhChe" panose="02030609000101010101" pitchFamily="49" charset="-127"/>
                <a:ea typeface="GungsuhChe" panose="02030609000101010101" pitchFamily="49" charset="-127"/>
              </a:rPr>
              <a:t> 제어</a:t>
            </a:r>
            <a:endParaRPr kumimoji="1" lang="en-US" altLang="ko-KR" sz="3000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algn="ctr"/>
            <a:r>
              <a:rPr kumimoji="1" lang="ko-KR" altLang="en-US" sz="3000" dirty="0">
                <a:latin typeface="GungsuhChe" panose="02030609000101010101" pitchFamily="49" charset="-127"/>
                <a:ea typeface="GungsuhChe" panose="02030609000101010101" pitchFamily="49" charset="-127"/>
              </a:rPr>
              <a:t>단순선형회귀모델에 비해 정확도가 낮음</a:t>
            </a:r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7EC6AEB5-C5BB-6A11-47E5-71111AC2B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2203450"/>
            <a:ext cx="10109200" cy="2451100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4E1AF70D-AD5A-30BC-4379-061964571407}"/>
              </a:ext>
            </a:extLst>
          </p:cNvPr>
          <p:cNvSpPr/>
          <p:nvPr/>
        </p:nvSpPr>
        <p:spPr>
          <a:xfrm>
            <a:off x="1481786" y="3928630"/>
            <a:ext cx="4457619" cy="8565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B6CBF4-36A0-3061-2849-BD535F47C4F9}"/>
              </a:ext>
            </a:extLst>
          </p:cNvPr>
          <p:cNvSpPr txBox="1"/>
          <p:nvPr/>
        </p:nvSpPr>
        <p:spPr>
          <a:xfrm>
            <a:off x="1133390" y="1757501"/>
            <a:ext cx="1001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[</a:t>
            </a:r>
            <a:r>
              <a:rPr lang="ko-KR" altLang="en-US" kern="0" dirty="0" err="1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결정트리</a:t>
            </a:r>
            <a:r>
              <a:rPr lang="en-US" altLang="ko-KR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:</a:t>
            </a:r>
            <a:r>
              <a:rPr lang="ko-KR" altLang="en-US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스무고개 하듯 특성들의 수치를 가지고 질문을 통해 정답클래스를 찾아가는 과정</a:t>
            </a:r>
            <a:r>
              <a:rPr lang="en-US" altLang="ko-KR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6968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47675" y="269876"/>
            <a:ext cx="11350625" cy="1005204"/>
            <a:chOff x="523875" y="257175"/>
            <a:chExt cx="11166475" cy="1426845"/>
          </a:xfr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모서리가 둥근 직사각형 5"/>
            <p:cNvSpPr/>
            <p:nvPr/>
          </p:nvSpPr>
          <p:spPr>
            <a:xfrm>
              <a:off x="523875" y="257175"/>
              <a:ext cx="11166475" cy="1426845"/>
            </a:xfrm>
            <a:prstGeom prst="roundRect">
              <a:avLst>
                <a:gd name="adj" fmla="val 7054"/>
              </a:avLst>
            </a:prstGeom>
            <a:pattFill prst="wdDnDiag">
              <a:fgClr>
                <a:srgbClr val="2B3335"/>
              </a:fgClr>
              <a:bgClr>
                <a:srgbClr val="0B141B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88962" y="329247"/>
              <a:ext cx="11036300" cy="1282700"/>
            </a:xfrm>
            <a:prstGeom prst="roundRect">
              <a:avLst>
                <a:gd name="adj" fmla="val 4192"/>
              </a:avLst>
            </a:prstGeom>
            <a:solidFill>
              <a:srgbClr val="68726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5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모델링을 통한 성능 비교 방법</a:t>
              </a:r>
              <a:r>
                <a:rPr lang="en-US" altLang="ko-KR" sz="35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(</a:t>
              </a:r>
              <a:r>
                <a:rPr lang="ko-KR" altLang="en-US" sz="3500" b="1" i="1" kern="0" dirty="0" err="1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결정트리</a:t>
              </a:r>
              <a:r>
                <a:rPr lang="en-US" altLang="ko-KR" sz="3500" b="1" i="1" kern="0" dirty="0">
                  <a:solidFill>
                    <a:srgbClr val="FFC000"/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)</a:t>
              </a: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447675" y="1275080"/>
            <a:ext cx="11350625" cy="5143500"/>
          </a:xfrm>
          <a:prstGeom prst="roundRect">
            <a:avLst>
              <a:gd name="adj" fmla="val 0"/>
            </a:avLst>
          </a:prstGeom>
          <a:solidFill>
            <a:srgbClr val="ABB2AA"/>
          </a:solidFill>
          <a:ln w="57150">
            <a:solidFill>
              <a:srgbClr val="0B141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8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45720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endParaRPr lang="en-US" altLang="ko-KR" sz="2000" kern="0" dirty="0">
              <a:solidFill>
                <a:srgbClr val="2B3335"/>
              </a:solidFill>
            </a:endParaRPr>
          </a:p>
          <a:p>
            <a:pPr latinLnBrk="0">
              <a:defRPr/>
            </a:pPr>
            <a:r>
              <a:rPr lang="ko-KR" altLang="en-US" sz="2000" kern="0" dirty="0" err="1">
                <a:solidFill>
                  <a:srgbClr val="2B3335"/>
                </a:solidFill>
              </a:rPr>
              <a:t>가서퍄</a:t>
            </a:r>
            <a:endParaRPr lang="en-US" altLang="ko-KR" sz="2000" kern="0" dirty="0">
              <a:solidFill>
                <a:srgbClr val="2B333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B0E94-532B-7141-B7E6-B1DF3D6A53DE}"/>
              </a:ext>
            </a:extLst>
          </p:cNvPr>
          <p:cNvSpPr txBox="1"/>
          <p:nvPr/>
        </p:nvSpPr>
        <p:spPr>
          <a:xfrm>
            <a:off x="1087395" y="1955839"/>
            <a:ext cx="1001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[</a:t>
            </a:r>
            <a:r>
              <a:rPr lang="ko-KR" altLang="en-US" kern="0" dirty="0" err="1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결정트리</a:t>
            </a:r>
            <a:r>
              <a:rPr lang="en-US" altLang="ko-KR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:</a:t>
            </a:r>
            <a:r>
              <a:rPr lang="ko-KR" altLang="en-US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스무고개 하듯 특성들의 수치를 가지고 질문을 통해 정답클래스를 찾아가는 과정</a:t>
            </a:r>
            <a:r>
              <a:rPr lang="en-US" altLang="ko-KR" kern="0" dirty="0">
                <a:solidFill>
                  <a:srgbClr val="2B3335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62F7A2-76D7-BF4D-BF44-3D87937F3E24}"/>
              </a:ext>
            </a:extLst>
          </p:cNvPr>
          <p:cNvSpPr txBox="1"/>
          <p:nvPr/>
        </p:nvSpPr>
        <p:spPr>
          <a:xfrm>
            <a:off x="2874849" y="1490909"/>
            <a:ext cx="57959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5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⚔️</a:t>
            </a:r>
            <a:r>
              <a:rPr kumimoji="1" lang="ko-KR" altLang="en-US" sz="2500" b="1" dirty="0" err="1">
                <a:latin typeface="GungsuhChe" panose="02030609000101010101" pitchFamily="49" charset="-127"/>
                <a:ea typeface="GungsuhChe" panose="02030609000101010101" pitchFamily="49" charset="-127"/>
              </a:rPr>
              <a:t>결정트리를</a:t>
            </a:r>
            <a:r>
              <a:rPr kumimoji="1" lang="ko-KR" altLang="en-US" sz="25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 통해 </a:t>
            </a:r>
            <a:r>
              <a:rPr kumimoji="1" lang="ko-KR" altLang="en-US" sz="2500" b="1" dirty="0" err="1">
                <a:latin typeface="GungsuhChe" panose="02030609000101010101" pitchFamily="49" charset="-127"/>
                <a:ea typeface="GungsuhChe" panose="02030609000101010101" pitchFamily="49" charset="-127"/>
              </a:rPr>
              <a:t>특성중요도</a:t>
            </a:r>
            <a:r>
              <a:rPr kumimoji="1" lang="ko-KR" altLang="en-US" sz="25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 확인</a:t>
            </a:r>
            <a:r>
              <a:rPr kumimoji="1" lang="en-US" altLang="ko-KR" sz="2500" b="1" dirty="0">
                <a:latin typeface="GungsuhChe" panose="02030609000101010101" pitchFamily="49" charset="-127"/>
                <a:ea typeface="GungsuhChe" panose="02030609000101010101" pitchFamily="49" charset="-127"/>
              </a:rPr>
              <a:t>⚔️</a:t>
            </a:r>
          </a:p>
          <a:p>
            <a:endParaRPr kumimoji="1" lang="en-US" altLang="ko-KR" sz="2500" b="1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E1D3D5-09D8-9E45-B9E4-B980A9C54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022" y="2657511"/>
            <a:ext cx="3986659" cy="3407401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8082D173-8FF7-0B49-A1D7-301A92ABB343}"/>
              </a:ext>
            </a:extLst>
          </p:cNvPr>
          <p:cNvSpPr/>
          <p:nvPr/>
        </p:nvSpPr>
        <p:spPr>
          <a:xfrm>
            <a:off x="3620799" y="2786105"/>
            <a:ext cx="4304002" cy="13757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5346507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</TotalTime>
  <Words>1128</Words>
  <Application>Microsoft Macintosh PowerPoint</Application>
  <PresentationFormat>와이드스크린</PresentationFormat>
  <Paragraphs>487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Gungsuh</vt:lpstr>
      <vt:lpstr>GungsuhChe</vt:lpstr>
      <vt:lpstr>맑은 고딕</vt:lpstr>
      <vt:lpstr>Arial</vt:lpstr>
      <vt:lpstr>Calibri</vt:lpstr>
      <vt:lpstr>Matura MT Script Capitals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권진수</cp:lastModifiedBy>
  <cp:revision>9</cp:revision>
  <dcterms:created xsi:type="dcterms:W3CDTF">2020-06-25T02:54:48Z</dcterms:created>
  <dcterms:modified xsi:type="dcterms:W3CDTF">2022-08-19T04:31:15Z</dcterms:modified>
</cp:coreProperties>
</file>