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6" r:id="rId3"/>
    <p:sldId id="268" r:id="rId4"/>
    <p:sldId id="269" r:id="rId5"/>
    <p:sldId id="302" r:id="rId6"/>
    <p:sldId id="303" r:id="rId7"/>
    <p:sldId id="270" r:id="rId8"/>
    <p:sldId id="272" r:id="rId9"/>
    <p:sldId id="273" r:id="rId10"/>
    <p:sldId id="274" r:id="rId11"/>
    <p:sldId id="275" r:id="rId12"/>
    <p:sldId id="277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8" r:id="rId23"/>
    <p:sldId id="289" r:id="rId24"/>
    <p:sldId id="287" r:id="rId25"/>
    <p:sldId id="291" r:id="rId26"/>
    <p:sldId id="293" r:id="rId27"/>
    <p:sldId id="292" r:id="rId28"/>
    <p:sldId id="294" r:id="rId29"/>
    <p:sldId id="295" r:id="rId30"/>
    <p:sldId id="296" r:id="rId31"/>
    <p:sldId id="297" r:id="rId32"/>
    <p:sldId id="299" r:id="rId33"/>
    <p:sldId id="298" r:id="rId34"/>
    <p:sldId id="300" r:id="rId35"/>
    <p:sldId id="267" r:id="rId36"/>
    <p:sldId id="30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666"/>
    <a:srgbClr val="800000"/>
    <a:srgbClr val="FF9900"/>
    <a:srgbClr val="FFCC00"/>
    <a:srgbClr val="CC9900"/>
    <a:srgbClr val="800080"/>
    <a:srgbClr val="9900FF"/>
    <a:srgbClr val="CC0099"/>
    <a:srgbClr val="33CC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78846" autoAdjust="0"/>
  </p:normalViewPr>
  <p:slideViewPr>
    <p:cSldViewPr>
      <p:cViewPr varScale="1">
        <p:scale>
          <a:sx n="85" d="100"/>
          <a:sy n="85" d="100"/>
        </p:scale>
        <p:origin x="-10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35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5BFC2-7988-4105-9214-20F8E2941319}">
      <dsp:nvSpPr>
        <dsp:cNvPr id="0" name=""/>
        <dsp:cNvSpPr/>
      </dsp:nvSpPr>
      <dsp:spPr>
        <a:xfrm>
          <a:off x="433100" y="187937"/>
          <a:ext cx="4567535" cy="795763"/>
        </a:xfrm>
        <a:prstGeom prst="rect">
          <a:avLst/>
        </a:prstGeom>
        <a:solidFill>
          <a:srgbClr val="CC9900">
            <a:alpha val="50000"/>
          </a:srgb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过程执行不到位</a:t>
          </a:r>
          <a:endParaRPr lang="zh-CN" altLang="en-US" sz="36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33100" y="187937"/>
        <a:ext cx="4567535" cy="795763"/>
      </dsp:txXfrm>
    </dsp:sp>
    <dsp:sp modelId="{7BB6C094-53D5-47DE-B751-2FBC1B9DA2D2}">
      <dsp:nvSpPr>
        <dsp:cNvPr id="0" name=""/>
        <dsp:cNvSpPr/>
      </dsp:nvSpPr>
      <dsp:spPr>
        <a:xfrm>
          <a:off x="433100" y="916952"/>
          <a:ext cx="4567535" cy="295911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u="none" strike="noStrike" kern="1200" dirty="0" smtClean="0">
              <a:latin typeface="微软雅黑" pitchFamily="34" charset="-122"/>
              <a:ea typeface="微软雅黑" pitchFamily="34" charset="-122"/>
            </a:rPr>
            <a:t>复查不完整</a:t>
          </a:r>
          <a:endParaRPr lang="zh-CN" altLang="en-US" sz="2400" b="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u="none" strike="noStrike" kern="1200" dirty="0" smtClean="0">
              <a:latin typeface="微软雅黑" pitchFamily="34" charset="-122"/>
              <a:ea typeface="微软雅黑" pitchFamily="34" charset="-122"/>
            </a:rPr>
            <a:t>未能完整记录发现的缺陷</a:t>
          </a:r>
          <a:endParaRPr lang="zh-CN" altLang="en-US" sz="2400" b="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u="none" strike="noStrike" kern="1200" dirty="0" smtClean="0">
              <a:latin typeface="微软雅黑" pitchFamily="34" charset="-122"/>
              <a:ea typeface="微软雅黑" pitchFamily="34" charset="-122"/>
            </a:rPr>
            <a:t>代码复查记录单等文档填写不规范</a:t>
          </a:r>
          <a:endParaRPr lang="zh-CN" altLang="en-US" sz="2400" b="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u="none" strike="noStrike" kern="1200" dirty="0" smtClean="0">
              <a:latin typeface="微软雅黑" pitchFamily="34" charset="-122"/>
              <a:ea typeface="微软雅黑" pitchFamily="34" charset="-122"/>
            </a:rPr>
            <a:t>相关信息未导入项目工作区</a:t>
          </a:r>
          <a:endParaRPr lang="zh-CN" altLang="en-US" sz="2400" b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3100" y="916952"/>
        <a:ext cx="4567535" cy="2959110"/>
      </dsp:txXfrm>
    </dsp:sp>
    <dsp:sp modelId="{CE7A8B3D-E004-4F1B-9071-67BDF96BD468}">
      <dsp:nvSpPr>
        <dsp:cNvPr id="0" name=""/>
        <dsp:cNvSpPr/>
      </dsp:nvSpPr>
      <dsp:spPr>
        <a:xfrm>
          <a:off x="5357807" y="192977"/>
          <a:ext cx="3365826" cy="786681"/>
        </a:xfrm>
        <a:prstGeom prst="rect">
          <a:avLst/>
        </a:prstGeom>
        <a:solidFill>
          <a:srgbClr val="CC9900">
            <a:alpha val="50000"/>
          </a:srgb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技能掌握不足</a:t>
          </a:r>
          <a:endParaRPr lang="zh-CN" altLang="en-US" sz="36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357807" y="192977"/>
        <a:ext cx="3365826" cy="786681"/>
      </dsp:txXfrm>
    </dsp:sp>
    <dsp:sp modelId="{3B7B525E-A166-4724-9424-E542531EFB91}">
      <dsp:nvSpPr>
        <dsp:cNvPr id="0" name=""/>
        <dsp:cNvSpPr/>
      </dsp:nvSpPr>
      <dsp:spPr>
        <a:xfrm>
          <a:off x="5357815" y="911912"/>
          <a:ext cx="3382314" cy="295911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800" b="0" kern="1200" dirty="0">
            <a:latin typeface="微软雅黑" pitchFamily="34" charset="-122"/>
            <a:ea typeface="微软雅黑" pitchFamily="34" charset="-122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0" i="0" u="none" strike="noStrike" kern="1200" dirty="0" smtClean="0">
              <a:latin typeface="微软雅黑" pitchFamily="34" charset="-122"/>
              <a:ea typeface="微软雅黑" pitchFamily="34" charset="-122"/>
            </a:rPr>
            <a:t>量化控制过程无效</a:t>
          </a:r>
          <a:r>
            <a:rPr lang="en-US" altLang="zh-CN" sz="3200" b="0" i="0" u="none" strike="noStrike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3200" b="0" i="0" u="none" strike="noStrike" kern="1200" dirty="0" smtClean="0">
              <a:latin typeface="微软雅黑" pitchFamily="34" charset="-122"/>
              <a:ea typeface="微软雅黑" pitchFamily="34" charset="-122"/>
            </a:rPr>
            <a:t>效果差</a:t>
          </a:r>
          <a:endParaRPr lang="zh-CN" altLang="en-US" sz="3200" b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357815" y="911912"/>
        <a:ext cx="3382314" cy="2959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91ABC-C61E-4363-9FBB-92D7FF91F734}">
      <dsp:nvSpPr>
        <dsp:cNvPr id="0" name=""/>
        <dsp:cNvSpPr/>
      </dsp:nvSpPr>
      <dsp:spPr>
        <a:xfrm rot="5400000">
          <a:off x="-133878" y="169074"/>
          <a:ext cx="892521" cy="624764"/>
        </a:xfrm>
        <a:prstGeom prst="chevron">
          <a:avLst/>
        </a:prstGeom>
        <a:solidFill>
          <a:srgbClr val="800080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7577"/>
        <a:ext cx="624764" cy="267757"/>
      </dsp:txXfrm>
    </dsp:sp>
    <dsp:sp modelId="{FB05C7F6-94A4-4301-B1BB-E23AD01D2EB2}">
      <dsp:nvSpPr>
        <dsp:cNvPr id="0" name=""/>
        <dsp:cNvSpPr/>
      </dsp:nvSpPr>
      <dsp:spPr>
        <a:xfrm rot="5400000">
          <a:off x="3951403" y="-3291442"/>
          <a:ext cx="580138" cy="723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800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确定</a:t>
          </a: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代码复查质量和过程性能目标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624765" y="63516"/>
        <a:ext cx="7205095" cy="523498"/>
      </dsp:txXfrm>
    </dsp:sp>
    <dsp:sp modelId="{AECA81E9-6DA0-4203-9720-70ECDFC86C88}">
      <dsp:nvSpPr>
        <dsp:cNvPr id="0" name=""/>
        <dsp:cNvSpPr/>
      </dsp:nvSpPr>
      <dsp:spPr>
        <a:xfrm rot="5400000">
          <a:off x="-325846" y="1166355"/>
          <a:ext cx="1276456" cy="624764"/>
        </a:xfrm>
        <a:prstGeom prst="chevron">
          <a:avLst/>
        </a:prstGeom>
        <a:solidFill>
          <a:srgbClr val="0066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400" kern="1200" dirty="0"/>
        </a:p>
      </dsp:txBody>
      <dsp:txXfrm rot="-5400000">
        <a:off x="0" y="1152891"/>
        <a:ext cx="624764" cy="651692"/>
      </dsp:txXfrm>
    </dsp:sp>
    <dsp:sp modelId="{0D3AC17A-3685-45E6-9DAA-AD96519E2A10}">
      <dsp:nvSpPr>
        <dsp:cNvPr id="0" name=""/>
        <dsp:cNvSpPr/>
      </dsp:nvSpPr>
      <dsp:spPr>
        <a:xfrm rot="5400000">
          <a:off x="3758582" y="-2294160"/>
          <a:ext cx="965780" cy="723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66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代码复查计划制定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其他准备工作（</a:t>
          </a:r>
          <a:r>
            <a:rPr lang="en-US" altLang="zh-CN" sz="2400" kern="1200" dirty="0" smtClean="0">
              <a:latin typeface="微软雅黑" pitchFamily="34" charset="-122"/>
              <a:ea typeface="微软雅黑" pitchFamily="34" charset="-122"/>
            </a:rPr>
            <a:t>Checklist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）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624765" y="886802"/>
        <a:ext cx="7186270" cy="871490"/>
      </dsp:txXfrm>
    </dsp:sp>
    <dsp:sp modelId="{3B17D620-B78D-4E79-8671-320BED129F86}">
      <dsp:nvSpPr>
        <dsp:cNvPr id="0" name=""/>
        <dsp:cNvSpPr/>
      </dsp:nvSpPr>
      <dsp:spPr>
        <a:xfrm rot="5400000">
          <a:off x="-312190" y="2376553"/>
          <a:ext cx="1249145" cy="624764"/>
        </a:xfrm>
        <a:prstGeom prst="chevron">
          <a:avLst/>
        </a:prstGeom>
        <a:solidFill>
          <a:srgbClr val="80008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 dirty="0"/>
        </a:p>
      </dsp:txBody>
      <dsp:txXfrm rot="-5400000">
        <a:off x="1" y="2376744"/>
        <a:ext cx="624764" cy="624381"/>
      </dsp:txXfrm>
    </dsp:sp>
    <dsp:sp modelId="{7E44E29F-3048-42DA-806A-EBB924D53638}">
      <dsp:nvSpPr>
        <dsp:cNvPr id="0" name=""/>
        <dsp:cNvSpPr/>
      </dsp:nvSpPr>
      <dsp:spPr>
        <a:xfrm rot="5400000">
          <a:off x="3737633" y="-1083962"/>
          <a:ext cx="1007677" cy="723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800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实施代码复查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收集数据，进行量化分析、控制</a:t>
          </a:r>
          <a:endParaRPr lang="zh-CN" altLang="en-US" sz="24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624765" y="2078097"/>
        <a:ext cx="7184224" cy="909295"/>
      </dsp:txXfrm>
    </dsp:sp>
    <dsp:sp modelId="{B944CBE8-5FE9-4CAB-8689-06B1AA7E8658}">
      <dsp:nvSpPr>
        <dsp:cNvPr id="0" name=""/>
        <dsp:cNvSpPr/>
      </dsp:nvSpPr>
      <dsp:spPr>
        <a:xfrm rot="5400000">
          <a:off x="-133878" y="3359326"/>
          <a:ext cx="892521" cy="624764"/>
        </a:xfrm>
        <a:prstGeom prst="chevron">
          <a:avLst/>
        </a:prstGeom>
        <a:solidFill>
          <a:srgbClr val="00666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537829"/>
        <a:ext cx="624764" cy="267757"/>
      </dsp:txXfrm>
    </dsp:sp>
    <dsp:sp modelId="{958EB595-4B1B-40A7-B020-FD1664D84497}">
      <dsp:nvSpPr>
        <dsp:cNvPr id="0" name=""/>
        <dsp:cNvSpPr/>
      </dsp:nvSpPr>
      <dsp:spPr>
        <a:xfrm rot="5400000">
          <a:off x="3951403" y="-101189"/>
          <a:ext cx="580138" cy="723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0666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对检出缺陷进行修正</a:t>
          </a:r>
          <a:endParaRPr lang="zh-CN" altLang="en-US" sz="2400" kern="1200" dirty="0"/>
        </a:p>
      </dsp:txBody>
      <dsp:txXfrm rot="-5400000">
        <a:off x="624765" y="3253769"/>
        <a:ext cx="7205095" cy="523498"/>
      </dsp:txXfrm>
    </dsp:sp>
    <dsp:sp modelId="{298B4A85-3469-4BC6-9D49-8024745DF67C}">
      <dsp:nvSpPr>
        <dsp:cNvPr id="0" name=""/>
        <dsp:cNvSpPr/>
      </dsp:nvSpPr>
      <dsp:spPr>
        <a:xfrm rot="5400000">
          <a:off x="-352840" y="4416486"/>
          <a:ext cx="1330445" cy="624764"/>
        </a:xfrm>
        <a:prstGeom prst="chevron">
          <a:avLst/>
        </a:prstGeom>
        <a:solidFill>
          <a:srgbClr val="80008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700" kern="1200" dirty="0"/>
        </a:p>
      </dsp:txBody>
      <dsp:txXfrm rot="-5400000">
        <a:off x="0" y="4376028"/>
        <a:ext cx="624764" cy="705681"/>
      </dsp:txXfrm>
    </dsp:sp>
    <dsp:sp modelId="{85D745AB-89E7-4CA3-9695-E7BDEF5EFE6B}">
      <dsp:nvSpPr>
        <dsp:cNvPr id="0" name=""/>
        <dsp:cNvSpPr/>
      </dsp:nvSpPr>
      <dsp:spPr>
        <a:xfrm rot="5400000">
          <a:off x="3698703" y="955970"/>
          <a:ext cx="1085538" cy="723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80008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代码复查工作总结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相关数据导入知识管理系统项目工作区</a:t>
          </a:r>
          <a:endParaRPr lang="zh-CN" altLang="en-US" sz="24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624765" y="4082900"/>
        <a:ext cx="7180423" cy="979554"/>
      </dsp:txXfrm>
    </dsp:sp>
  </dsp:spTree>
</dsp:drawing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CD802-6F2F-4055-B10A-DC980CD96ABF}" type="datetimeFigureOut">
              <a:rPr lang="zh-CN" altLang="en-US" smtClean="0"/>
              <a:pPr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2911E-8EF6-4017-ABAA-703539287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3968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2911E-8EF6-4017-ABAA-70353928712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255588"/>
            <a:ext cx="4716462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3500438"/>
            <a:ext cx="9144000" cy="85725"/>
          </a:xfrm>
          <a:prstGeom prst="rect">
            <a:avLst/>
          </a:prstGeom>
          <a:gradFill rotWithShape="1">
            <a:gsLst>
              <a:gs pos="0">
                <a:srgbClr val="990033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44675"/>
            <a:ext cx="7772400" cy="1470025"/>
          </a:xfrm>
        </p:spPr>
        <p:txBody>
          <a:bodyPr/>
          <a:lstStyle>
            <a:lvl1pPr algn="ctr">
              <a:defRPr sz="4000" smtClean="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Wingdings" pitchFamily="2" charset="2"/>
              <a:buChar char="Ø"/>
              <a:defRPr sz="2400"/>
            </a:lvl1pPr>
            <a:lvl2pPr>
              <a:defRPr sz="2000"/>
            </a:lvl2pPr>
            <a:lvl3pPr>
              <a:buFont typeface="Times New Roman" pitchFamily="18" charset="0"/>
              <a:buChar char="–"/>
              <a:defRPr sz="1800"/>
            </a:lvl3pPr>
            <a:lvl4pPr>
              <a:buFont typeface="Times New Roman" pitchFamily="18" charset="0"/>
              <a:buChar char="–"/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2019/6/22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0" y="260350"/>
            <a:ext cx="5616575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9892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981075"/>
            <a:ext cx="4100512" cy="2516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649663"/>
            <a:ext cx="4100512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2019/6/22</a:t>
            </a:fld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0" y="260350"/>
            <a:ext cx="5616575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981075"/>
            <a:ext cx="8351837" cy="51847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2019/6/22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260350"/>
            <a:ext cx="5616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35183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5124" name="Picture 6" descr="logo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3571875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2019/6/22</a:t>
            </a:fld>
            <a:endParaRPr lang="zh-CN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85725"/>
          </a:xfrm>
          <a:prstGeom prst="rect">
            <a:avLst/>
          </a:prstGeom>
          <a:gradFill rotWithShape="1">
            <a:gsLst>
              <a:gs pos="0">
                <a:srgbClr val="990033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楷体_GB2312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titleStyle>
    <p:bodyStyle>
      <a:lvl1pPr marL="609600" indent="-609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000066"/>
        </a:buClr>
        <a:buSzPct val="100000"/>
        <a:buFont typeface="Wingdings" pitchFamily="2" charset="2"/>
        <a:buBlip>
          <a:blip r:embed="rId7"/>
        </a:buBlip>
        <a:defRPr sz="3200" b="1">
          <a:solidFill>
            <a:srgbClr val="003300"/>
          </a:solidFill>
          <a:latin typeface="黑体" pitchFamily="2" charset="-122"/>
          <a:ea typeface="黑体" pitchFamily="2" charset="-122"/>
          <a:cs typeface="+mn-cs"/>
        </a:defRPr>
      </a:lvl1pPr>
      <a:lvl2pPr marL="990600" indent="-5334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Blip>
          <a:blip r:embed="rId8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___1.xls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071678"/>
            <a:ext cx="7772400" cy="1470025"/>
          </a:xfrm>
        </p:spPr>
        <p:txBody>
          <a:bodyPr/>
          <a:lstStyle/>
          <a:p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7200" dirty="0" smtClean="0">
                <a:latin typeface="微软雅黑" pitchFamily="34" charset="-122"/>
                <a:ea typeface="微软雅黑" pitchFamily="34" charset="-122"/>
              </a:rPr>
              <a:t>入门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5000636"/>
            <a:ext cx="6415110" cy="638164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85786" y="4357694"/>
          <a:ext cx="1714512" cy="1500703"/>
        </p:xfrm>
        <a:graphic>
          <a:graphicData uri="http://schemas.openxmlformats.org/presentationml/2006/ole">
            <p:oleObj spid="_x0000_s1029" name="Worksheet" showAsIcon="1" r:id="rId4" imgW="675249" imgH="590843" progId="Excel.Sheet.8">
              <p:embed/>
            </p:oleObj>
          </a:graphicData>
        </a:graphic>
      </p:graphicFrame>
      <p:sp>
        <p:nvSpPr>
          <p:cNvPr id="11" name="圆角矩形 10"/>
          <p:cNvSpPr/>
          <p:nvPr/>
        </p:nvSpPr>
        <p:spPr>
          <a:xfrm>
            <a:off x="3286116" y="1285860"/>
            <a:ext cx="5143536" cy="5214974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2000" indent="-324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复查工具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12000" indent="-324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人工复查的范围 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12000" indent="-324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代码复查形式 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12000" indent="-324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代码复查人员 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12000" indent="-324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代码复查日工作量 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12000" indent="-324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代码复查速度 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12000" indent="-324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代码复查预计用时 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12000" indent="-324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是否进行量化控制 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12000" indent="-324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量化控制时间点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43372" y="1000108"/>
            <a:ext cx="3357586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代码复查计划主要内容</a:t>
            </a:r>
            <a:endParaRPr lang="zh-CN" altLang="en-US" sz="24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1775760"/>
            <a:ext cx="2786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按照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产品设计与实现过程文件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要求，执行代码复查的项目，均需要制定代码复查计划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214422"/>
            <a:ext cx="8143932" cy="10001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工具复查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覆盖全部代码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34" y="2214554"/>
            <a:ext cx="8143932" cy="4000528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人工复查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04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重点模块、复杂模块复查比例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04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项目组新晋人员（自有人员、外援）复查比例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04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简单模块复查比例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04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技术、业务水平高，熟悉中心编程规范人员复查比例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04000" indent="-39600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复查比例可视情况进行调整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1802" y="1000108"/>
            <a:ext cx="2428892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800000"/>
                </a:solidFill>
                <a:latin typeface="+mn-ea"/>
              </a:rPr>
              <a:t>代码复查范围</a:t>
            </a:r>
            <a:endParaRPr lang="zh-CN" altLang="en-US" sz="2800" b="1" dirty="0">
              <a:solidFill>
                <a:srgbClr val="8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0034" y="1428736"/>
            <a:ext cx="8143932" cy="1357322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分散复查为主，集中复查做为适当的补充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尽量一轮完成复查，避免重复多个轮次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1802" y="1214422"/>
            <a:ext cx="2428892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800000"/>
                </a:solidFill>
                <a:latin typeface="+mn-ea"/>
              </a:rPr>
              <a:t>代码复查形式</a:t>
            </a:r>
            <a:endParaRPr lang="zh-CN" altLang="en-US" sz="2800" b="1" dirty="0">
              <a:solidFill>
                <a:srgbClr val="800000"/>
              </a:solidFill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034" y="3357562"/>
            <a:ext cx="8143932" cy="2143140"/>
          </a:xfrm>
          <a:prstGeom prst="roundRect">
            <a:avLst/>
          </a:prstGeom>
          <a:noFill/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具备相关业务领域、技术领域的知识和经验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与待复查代码同一模块或相关模块的开发人员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集中复查注意控制参加人数</a:t>
            </a:r>
          </a:p>
        </p:txBody>
      </p:sp>
      <p:sp>
        <p:nvSpPr>
          <p:cNvPr id="8" name="矩形 7"/>
          <p:cNvSpPr/>
          <p:nvPr/>
        </p:nvSpPr>
        <p:spPr>
          <a:xfrm>
            <a:off x="3071802" y="3143248"/>
            <a:ext cx="2428892" cy="44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6666"/>
                </a:solidFill>
                <a:latin typeface="+mn-ea"/>
              </a:rPr>
              <a:t>代码复查人员</a:t>
            </a:r>
            <a:endParaRPr lang="zh-CN" altLang="en-US" sz="2800" b="1" dirty="0">
              <a:solidFill>
                <a:srgbClr val="00666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322658"/>
            <a:ext cx="5334004" cy="5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108347"/>
            <a:ext cx="5286412" cy="56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071546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复查效果的保证因素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0034" y="2000240"/>
            <a:ext cx="8143932" cy="2071702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复查速度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小时，不要高于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小时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每次持续复查时间不超过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小时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每天复查时间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个小时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7620" y="1785926"/>
            <a:ext cx="1357322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800000"/>
                </a:solidFill>
                <a:latin typeface="+mn-ea"/>
              </a:rPr>
              <a:t>时间</a:t>
            </a:r>
            <a:endParaRPr lang="zh-CN" altLang="en-US" sz="2800" b="1" dirty="0">
              <a:solidFill>
                <a:srgbClr val="800000"/>
              </a:solidFill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1472" y="4500570"/>
            <a:ext cx="8143932" cy="1071570"/>
          </a:xfrm>
          <a:prstGeom prst="roundRect">
            <a:avLst/>
          </a:prstGeom>
          <a:noFill/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复查人员每次复查的代码不要超过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86182" y="4286256"/>
            <a:ext cx="1357322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6666"/>
                </a:solidFill>
                <a:latin typeface="+mn-ea"/>
              </a:rPr>
              <a:t>规模</a:t>
            </a:r>
            <a:endParaRPr lang="zh-CN" altLang="en-US" sz="2800" b="1" dirty="0">
              <a:solidFill>
                <a:srgbClr val="00666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00034" y="1785926"/>
            <a:ext cx="8143932" cy="1643074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根据基准复查速度和程序规模简单估算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结合程序复杂度和复查人员能力水平适当调整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4678" y="1571612"/>
            <a:ext cx="257176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800000"/>
                </a:solidFill>
                <a:latin typeface="+mn-ea"/>
              </a:rPr>
              <a:t>复查用时预估</a:t>
            </a:r>
            <a:endParaRPr lang="zh-CN" altLang="en-US" sz="2800" b="1" dirty="0">
              <a:solidFill>
                <a:srgbClr val="800000"/>
              </a:solidFill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1472" y="3429000"/>
            <a:ext cx="8143932" cy="1928826"/>
          </a:xfrm>
          <a:prstGeom prst="roundRect">
            <a:avLst/>
          </a:prstGeom>
          <a:noFill/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与实际用时进行比较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复查人员是否认真负责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基准速度和计划是否需要调整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0034" y="1214422"/>
            <a:ext cx="8358246" cy="521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需要进行量化控制？</a:t>
            </a:r>
            <a:endPara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判断标准</a:t>
            </a:r>
            <a:endParaRPr lang="en-US" altLang="zh-CN" sz="2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全部待复查程序的统计单位是否达到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一般以程序为统计单位，如程序规模小可以以模块等进行统计，但需说明原因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产品维护、产品改造？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配合其他项目？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71538" y="2643182"/>
            <a:ext cx="5857916" cy="571504"/>
          </a:xfrm>
          <a:prstGeom prst="roundRect">
            <a:avLst/>
          </a:prstGeom>
          <a:solidFill>
            <a:srgbClr val="FF99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0034" y="1214422"/>
            <a:ext cx="8358246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量化控制时间点</a:t>
            </a:r>
            <a:endPara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3357562"/>
            <a:ext cx="2500330" cy="571504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第一批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3071802" y="3357562"/>
            <a:ext cx="2500330" cy="571504"/>
          </a:xfrm>
          <a:prstGeom prst="rect">
            <a:avLst/>
          </a:prstGeom>
          <a:solidFill>
            <a:srgbClr val="00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第二批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5572132" y="3357562"/>
            <a:ext cx="2500330" cy="571504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第三批</a:t>
            </a:r>
            <a:endParaRPr lang="zh-CN" altLang="en-US" sz="2400" b="1" dirty="0"/>
          </a:p>
        </p:txBody>
      </p:sp>
      <p:sp>
        <p:nvSpPr>
          <p:cNvPr id="10" name="椭圆形标注 9"/>
          <p:cNvSpPr/>
          <p:nvPr/>
        </p:nvSpPr>
        <p:spPr>
          <a:xfrm>
            <a:off x="2643174" y="4357694"/>
            <a:ext cx="2857520" cy="928694"/>
          </a:xfrm>
          <a:prstGeom prst="wedgeEllipseCallout">
            <a:avLst>
              <a:gd name="adj1" fmla="val 51307"/>
              <a:gd name="adj2" fmla="val -877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第二量化控制点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57224" y="2071678"/>
            <a:ext cx="2857520" cy="928694"/>
          </a:xfrm>
          <a:prstGeom prst="wedgeEllipseCallout">
            <a:avLst>
              <a:gd name="adj1" fmla="val 26692"/>
              <a:gd name="adj2" fmla="val 87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第一量化控制点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5643570" y="2071678"/>
            <a:ext cx="2500330" cy="928694"/>
          </a:xfrm>
          <a:prstGeom prst="wedgeEllipseCallout">
            <a:avLst>
              <a:gd name="adj1" fmla="val 47387"/>
              <a:gd name="adj2" fmla="val 864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5643578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代码复查过程中至少要安排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个时间点进行量化控制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5643602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计划安排时尽量避免简单或复杂程序集中进行复查的情况</a:t>
            </a:r>
            <a:endParaRPr lang="en-US" alt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代码复查计划检验</a:t>
            </a:r>
            <a:endParaRPr lang="en-US" alt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相关要素（复查方式、复查人员水平、复查用时等）代入组织级“代码复查缺陷数估算模型”</a:t>
            </a:r>
            <a:endParaRPr lang="en-US" alt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跟踪计划的执行情况</a:t>
            </a:r>
            <a:endParaRPr lang="zh-CN" altLang="en-US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14348" y="4786322"/>
          <a:ext cx="7844126" cy="571504"/>
        </p:xfrm>
        <a:graphic>
          <a:graphicData uri="http://schemas.openxmlformats.org/presentationml/2006/ole">
            <p:oleObj spid="_x0000_s4101" name="公式" r:id="rId3" imgW="31242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1" y="857233"/>
            <a:ext cx="8534430" cy="857256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为什么学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800" dirty="0" smtClean="0"/>
          </a:p>
          <a:p>
            <a:r>
              <a:rPr lang="zh-CN" altLang="en-US" dirty="0" smtClean="0"/>
              <a:t>开</a:t>
            </a:r>
            <a:r>
              <a:rPr lang="zh-CN" altLang="en-US" dirty="0" smtClean="0"/>
              <a:t>源免费</a:t>
            </a:r>
            <a:endParaRPr lang="en-US" altLang="zh-CN" dirty="0" smtClean="0"/>
          </a:p>
          <a:p>
            <a:endParaRPr lang="en-US" altLang="zh-CN" sz="1800" dirty="0" smtClean="0"/>
          </a:p>
          <a:p>
            <a:r>
              <a:rPr lang="zh-CN" altLang="en-US" dirty="0" smtClean="0"/>
              <a:t>简单</a:t>
            </a:r>
            <a:r>
              <a:rPr lang="zh-CN" altLang="en-US" dirty="0" smtClean="0"/>
              <a:t>易学</a:t>
            </a:r>
            <a:endParaRPr lang="en-US" altLang="zh-CN" dirty="0" smtClean="0"/>
          </a:p>
          <a:p>
            <a:endParaRPr lang="en-US" altLang="zh-CN" sz="1800" dirty="0" smtClean="0"/>
          </a:p>
          <a:p>
            <a:r>
              <a:rPr lang="zh-CN" altLang="en-US" dirty="0" smtClean="0"/>
              <a:t>功能强大</a:t>
            </a:r>
            <a:endParaRPr lang="zh-CN" altLang="en-US" dirty="0" smtClean="0"/>
          </a:p>
          <a:p>
            <a:pPr>
              <a:buNone/>
            </a:pPr>
            <a:endParaRPr lang="zh-CN" altLang="en-US" sz="1800" b="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5643602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计划安排时尽量避免简单或复杂程序集中进行复查的情况</a:t>
            </a:r>
            <a:endParaRPr lang="en-US" alt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代码复查计划检验</a:t>
            </a:r>
            <a:endParaRPr lang="en-US" alt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相关要素（复查方式、复查人员水平、复查用时等）代入组织级“代码复查缺陷率估算模型”</a:t>
            </a:r>
            <a:endParaRPr lang="en-US" alt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跟踪计划的执行情况</a:t>
            </a:r>
            <a:endParaRPr lang="zh-CN" altLang="en-US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14348" y="4786322"/>
          <a:ext cx="7844126" cy="571504"/>
        </p:xfrm>
        <a:graphic>
          <a:graphicData uri="http://schemas.openxmlformats.org/presentationml/2006/ole">
            <p:oleObj spid="_x0000_s5124" name="公式" r:id="rId3" imgW="31242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928694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代码复查的量化控制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0034" y="2000240"/>
            <a:ext cx="8143932" cy="1143008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产品设计与实现过程文件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执行代码复查过程的项目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30" y="1785926"/>
            <a:ext cx="1714512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800000"/>
                </a:solidFill>
                <a:latin typeface="+mn-ea"/>
              </a:rPr>
              <a:t>适用范围</a:t>
            </a:r>
            <a:endParaRPr lang="zh-CN" altLang="en-US" sz="2800" b="1" dirty="0">
              <a:solidFill>
                <a:srgbClr val="80000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0034" y="3429000"/>
            <a:ext cx="8143932" cy="857256"/>
          </a:xfrm>
          <a:prstGeom prst="roundRect">
            <a:avLst/>
          </a:prstGeom>
          <a:noFill/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了解代码复查的有效性，保证达到项目预定的质量目标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86182" y="3214686"/>
            <a:ext cx="1357322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6666"/>
                </a:solidFill>
                <a:latin typeface="+mn-ea"/>
              </a:rPr>
              <a:t>目的</a:t>
            </a:r>
            <a:endParaRPr lang="zh-CN" altLang="en-US" sz="2800" b="1" dirty="0">
              <a:solidFill>
                <a:srgbClr val="006666"/>
              </a:solidFill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0034" y="4572008"/>
            <a:ext cx="8143932" cy="1857388"/>
          </a:xfrm>
          <a:prstGeom prst="round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收集度量数据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根据复查结果数据生成控制图并进行分析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根据分析结果，在后续复查过程中采取必要改进措施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6116" y="4357694"/>
            <a:ext cx="235745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660066"/>
                </a:solidFill>
                <a:latin typeface="+mn-ea"/>
              </a:rPr>
              <a:t>量化控制过程</a:t>
            </a:r>
            <a:endParaRPr lang="zh-CN" altLang="en-US" sz="2800" b="1" dirty="0">
              <a:solidFill>
                <a:srgbClr val="66006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928694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控制图生成应用</a:t>
            </a:r>
            <a:r>
              <a:rPr lang="en-US" altLang="zh-CN" sz="3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MiniTab</a:t>
            </a: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2844" y="3143248"/>
          <a:ext cx="4246229" cy="2286015"/>
        </p:xfrm>
        <a:graphic>
          <a:graphicData uri="http://schemas.openxmlformats.org/presentationml/2006/ole">
            <p:oleObj spid="_x0000_s37894" name="Graph" r:id="rId3" imgW="5486400" imgH="3657600" progId="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643506" y="3143248"/>
          <a:ext cx="4428097" cy="2214578"/>
        </p:xfrm>
        <a:graphic>
          <a:graphicData uri="http://schemas.openxmlformats.org/presentationml/2006/ole">
            <p:oleObj spid="_x0000_s37895" name="Graph" r:id="rId4" imgW="5486400" imgH="3657600" progId="">
              <p:embed/>
            </p:oleObj>
          </a:graphicData>
        </a:graphic>
      </p:graphicFrame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2214547" y="1928802"/>
            <a:ext cx="142875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图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内容占位符 5"/>
          <p:cNvSpPr txBox="1">
            <a:spLocks/>
          </p:cNvSpPr>
          <p:nvPr/>
        </p:nvSpPr>
        <p:spPr bwMode="auto">
          <a:xfrm>
            <a:off x="5715009" y="1928802"/>
            <a:ext cx="142875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2800" b="1" kern="0" dirty="0" smtClean="0">
                <a:latin typeface="微软雅黑" pitchFamily="34" charset="-122"/>
                <a:ea typeface="微软雅黑" pitchFamily="34" charset="-122"/>
              </a:rPr>
              <a:t>I-MR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图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857620" y="2214554"/>
            <a:ext cx="1214446" cy="2143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5429288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控制图的好处</a:t>
            </a: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微软雅黑" pitchFamily="34" charset="-122"/>
              <a:buChar char="•"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发现异常点，了解过程的稳定性</a:t>
            </a:r>
          </a:p>
          <a:p>
            <a:pPr lvl="1">
              <a:buFont typeface="微软雅黑" pitchFamily="34" charset="-122"/>
              <a:buChar char="•"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通过排除异常点，减小了估计均值的误差</a:t>
            </a:r>
          </a:p>
          <a:p>
            <a:pPr lvl="1">
              <a:buFont typeface="微软雅黑" pitchFamily="34" charset="-122"/>
              <a:buChar char="•"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了解过程能力（下限、上限），是一个区间而不是一个值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928694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量化分析的内容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0034" y="2000240"/>
            <a:ext cx="8143932" cy="1500198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分析代码复查过程的稳定性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分析异常数据原因，确定改进措施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30" y="1785926"/>
            <a:ext cx="1714512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800000"/>
                </a:solidFill>
                <a:latin typeface="+mn-ea"/>
              </a:rPr>
              <a:t>异常分析</a:t>
            </a:r>
            <a:endParaRPr lang="zh-CN" altLang="en-US" sz="2800" b="1" dirty="0">
              <a:solidFill>
                <a:srgbClr val="800000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0034" y="4071942"/>
            <a:ext cx="8143932" cy="1428760"/>
          </a:xfrm>
          <a:prstGeom prst="roundRect">
            <a:avLst/>
          </a:prstGeom>
          <a:noFill/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2000" indent="-3960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在过程稳定的前提下，分析目前阶段代码复查的缺陷发现能力是否足以完成预设目标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8992" y="3857628"/>
            <a:ext cx="185738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6666"/>
                </a:solidFill>
                <a:latin typeface="+mn-ea"/>
              </a:rPr>
              <a:t>能力分析</a:t>
            </a:r>
            <a:endParaRPr lang="zh-CN" altLang="en-US" sz="2800" b="1" dirty="0">
              <a:solidFill>
                <a:srgbClr val="00666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928694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过程的稳定性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041402" y="1704975"/>
          <a:ext cx="7102498" cy="4982076"/>
        </p:xfrm>
        <a:graphic>
          <a:graphicData uri="http://schemas.openxmlformats.org/presentationml/2006/ole">
            <p:oleObj spid="_x0000_s39940" name="Document" r:id="rId3" imgW="7772400" imgH="545287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928694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异常点的判定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minitab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714488"/>
            <a:ext cx="5715040" cy="4932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5357850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异常原因分析</a:t>
            </a:r>
            <a:endParaRPr lang="en-US" altLang="zh-CN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8000" lvl="3" indent="-396000">
              <a:buClr>
                <a:srgbClr val="000066"/>
              </a:buClr>
              <a:buSzPct val="100000"/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n-cs"/>
              </a:rPr>
              <a:t>代码复查过程本身的问题</a:t>
            </a:r>
          </a:p>
          <a:p>
            <a:pPr marL="468000" lvl="3" indent="-396000">
              <a:buClr>
                <a:srgbClr val="000066"/>
              </a:buClr>
              <a:buSzPct val="100000"/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n-cs"/>
              </a:rPr>
              <a:t>编码的问题</a:t>
            </a:r>
          </a:p>
          <a:p>
            <a:pPr marL="468000" lvl="3" indent="-396000">
              <a:buClr>
                <a:srgbClr val="000066"/>
              </a:buClr>
              <a:buSzPct val="100000"/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+mn-cs"/>
              </a:rPr>
              <a:t>其他因素的影响</a:t>
            </a:r>
          </a:p>
          <a:p>
            <a:pPr>
              <a:buNone/>
            </a:pP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785818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过程改进（一）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932809" y="1571612"/>
          <a:ext cx="7211091" cy="4899037"/>
        </p:xfrm>
        <a:graphic>
          <a:graphicData uri="http://schemas.openxmlformats.org/presentationml/2006/ole">
            <p:oleObj spid="_x0000_s40964" name="Document" r:id="rId3" imgW="7772400" imgH="528218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785818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过程能力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刚刚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7" y="1671646"/>
            <a:ext cx="3429024" cy="278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 descr="偏大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8036" y="1724031"/>
            <a:ext cx="3209802" cy="234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5720" y="4143380"/>
            <a:ext cx="4786346" cy="2473730"/>
            <a:chOff x="1193" y="1842"/>
            <a:chExt cx="2791" cy="2262"/>
          </a:xfrm>
        </p:grpSpPr>
        <p:pic>
          <p:nvPicPr>
            <p:cNvPr id="11" name="Picture 8" descr="未命名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93" y="1842"/>
              <a:ext cx="2791" cy="2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20" y="3202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919" y="3149"/>
              <a:ext cx="0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382" y="3425"/>
              <a:ext cx="519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300" b="0" dirty="0">
                  <a:latin typeface="Arial" charset="0"/>
                </a:rPr>
                <a:t>过程能力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175" y="3245"/>
              <a:ext cx="0" cy="7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064" y="3277"/>
              <a:ext cx="0" cy="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276" y="3766"/>
              <a:ext cx="684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800" b="0" dirty="0" smtClean="0">
                  <a:solidFill>
                    <a:schemeClr val="tx2"/>
                  </a:solidFill>
                  <a:latin typeface="Arial" charset="0"/>
                </a:rPr>
                <a:t>目标要求</a:t>
              </a:r>
              <a:endParaRPr lang="zh-CN" altLang="en-US" sz="1800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pic>
        <p:nvPicPr>
          <p:cNvPr id="18" name="Picture 19" descr="偏移中值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43504" y="4000504"/>
            <a:ext cx="2908299" cy="257540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1" y="857233"/>
            <a:ext cx="8534430" cy="857256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下安装</a:t>
            </a:r>
            <a:endParaRPr lang="en-US" altLang="zh-CN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下安装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2285992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从官网（</a:t>
            </a:r>
            <a:r>
              <a:rPr lang="en-US" dirty="0" smtClean="0"/>
              <a:t> www.python.org </a:t>
            </a:r>
            <a:r>
              <a:rPr lang="zh-CN" altLang="en-US" dirty="0" smtClean="0"/>
              <a:t>）下载最新安装包，双击进行安装。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zh-CN" altLang="en-US" dirty="0" smtClean="0"/>
              <a:t>选择与操作系统一致的版本。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857628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Linux</a:t>
            </a:r>
            <a:r>
              <a:rPr lang="zh-CN" altLang="en-US" dirty="0" smtClean="0"/>
              <a:t>系统通常已经预装了</a:t>
            </a:r>
            <a:r>
              <a:rPr lang="en-US" dirty="0" smtClean="0"/>
              <a:t>python</a:t>
            </a:r>
            <a:r>
              <a:rPr lang="zh-CN" altLang="en-US" dirty="0" smtClean="0"/>
              <a:t>，也可以通过相应的包管理器安装，比如</a:t>
            </a:r>
            <a:r>
              <a:rPr lang="en-US" dirty="0" smtClean="0"/>
              <a:t>yum</a:t>
            </a:r>
            <a:r>
              <a:rPr lang="zh-CN" altLang="en-US" dirty="0" smtClean="0"/>
              <a:t>，</a:t>
            </a:r>
            <a:r>
              <a:rPr lang="en-US" dirty="0" smtClean="0"/>
              <a:t>apt</a:t>
            </a:r>
            <a:r>
              <a:rPr lang="zh-CN" altLang="en-US" dirty="0" smtClean="0"/>
              <a:t>都可以。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785818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过程能力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71472" y="2143116"/>
            <a:ext cx="307183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929190" y="2143116"/>
            <a:ext cx="307183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1472" y="3284536"/>
            <a:ext cx="307183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929190" y="3286124"/>
            <a:ext cx="307183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71472" y="4643446"/>
            <a:ext cx="307183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29190" y="4643446"/>
            <a:ext cx="307183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71472" y="5784866"/>
            <a:ext cx="307183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929190" y="5786454"/>
            <a:ext cx="307183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28596" y="2643182"/>
            <a:ext cx="3357586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71472" y="2295516"/>
            <a:ext cx="30718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71472" y="2928934"/>
            <a:ext cx="30718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786314" y="2705096"/>
            <a:ext cx="3357586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929190" y="1928802"/>
            <a:ext cx="30718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29190" y="3427412"/>
            <a:ext cx="30718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28596" y="4857760"/>
            <a:ext cx="3357586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71472" y="4429132"/>
            <a:ext cx="30718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1472" y="5286388"/>
            <a:ext cx="30718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786314" y="5499114"/>
            <a:ext cx="3357586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929190" y="5070486"/>
            <a:ext cx="30718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929190" y="5927742"/>
            <a:ext cx="307183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内容占位符 5"/>
          <p:cNvSpPr txBox="1">
            <a:spLocks/>
          </p:cNvSpPr>
          <p:nvPr/>
        </p:nvSpPr>
        <p:spPr bwMode="auto">
          <a:xfrm>
            <a:off x="1500166" y="3429000"/>
            <a:ext cx="13573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（一）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0" name="内容占位符 5"/>
          <p:cNvSpPr txBox="1">
            <a:spLocks/>
          </p:cNvSpPr>
          <p:nvPr/>
        </p:nvSpPr>
        <p:spPr bwMode="auto">
          <a:xfrm>
            <a:off x="5857884" y="3429000"/>
            <a:ext cx="13573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（二）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" name="内容占位符 5"/>
          <p:cNvSpPr txBox="1">
            <a:spLocks/>
          </p:cNvSpPr>
          <p:nvPr/>
        </p:nvSpPr>
        <p:spPr bwMode="auto">
          <a:xfrm>
            <a:off x="5857884" y="6000768"/>
            <a:ext cx="13573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（四）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2" name="内容占位符 5"/>
          <p:cNvSpPr txBox="1">
            <a:spLocks/>
          </p:cNvSpPr>
          <p:nvPr/>
        </p:nvSpPr>
        <p:spPr bwMode="auto">
          <a:xfrm>
            <a:off x="1500166" y="6000768"/>
            <a:ext cx="13573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（三）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7159" y="857232"/>
            <a:ext cx="8462992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假设检验</a:t>
            </a:r>
          </a:p>
          <a:p>
            <a:pPr marL="396000" lvl="1" indent="-4680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作用：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通过样本，推断对总体的假设是否成立</a:t>
            </a: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96000" marR="0" lvl="1" indent="-4680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原假设、备择假设</a:t>
            </a:r>
            <a:endParaRPr kumimoji="0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12000" lvl="2" indent="-4320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两个条件要互补：（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，≤和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，≥和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</a:p>
          <a:p>
            <a:pPr marL="612000" lvl="2" indent="-4320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一般将带有等号的条件作为原假设</a:t>
            </a:r>
            <a:endParaRPr kumimoji="0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96000" marR="0" lvl="1" indent="-4680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检验结果</a:t>
            </a:r>
          </a:p>
          <a:p>
            <a:pPr marL="612000" marR="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值：原假设成立的概率值</a:t>
            </a:r>
          </a:p>
          <a:p>
            <a:pPr marL="612000" marR="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P&gt;0.05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不能推翻原假设</a:t>
            </a:r>
          </a:p>
          <a:p>
            <a:pPr marL="612000" marR="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P&lt;0.05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原假设不可能，接受备择假设</a:t>
            </a:r>
          </a:p>
          <a:p>
            <a:pPr marL="990600" marR="0" lvl="1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1000108"/>
            <a:ext cx="8104215" cy="785818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过程改进（二）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857224" y="1643708"/>
          <a:ext cx="7215239" cy="4988397"/>
        </p:xfrm>
        <a:graphic>
          <a:graphicData uri="http://schemas.openxmlformats.org/presentationml/2006/ole">
            <p:oleObj spid="_x0000_s47109" name="Document" r:id="rId3" imgW="7772400" imgH="562813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7159" y="981075"/>
            <a:ext cx="8462992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代码复查总结</a:t>
            </a:r>
            <a:endParaRPr lang="en-US" altLang="zh-CN" sz="32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全部代码复查结束后，对复查的情况进行总结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1200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对全部复查数据做控制图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1200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计算实际发现缺陷率（修改程序的代码行统计应以修改所涉及到的代码行数为准）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1200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过程性能目标完成情况及分析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1200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复查中存在的问题及改进措施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14282" y="981075"/>
            <a:ext cx="8715436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1200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复查工作的全面性（异常点分析、记录单填写、程序覆盖）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1200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记录的一致性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1200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程序完成清单、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checklist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上传至项目工作区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1200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代码复查记录单信息导入代码复查模块（源程序列表、缺陷列表）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1200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量化控制分批进行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612000" lvl="2" indent="-4320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统计单位保持一致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2714620"/>
            <a:ext cx="8104215" cy="1285884"/>
          </a:xfrm>
        </p:spPr>
        <p:txBody>
          <a:bodyPr/>
          <a:lstStyle/>
          <a:p>
            <a:pPr algn="ctr">
              <a:buNone/>
            </a:pPr>
            <a:r>
              <a:rPr lang="zh-CN" altLang="en-US" sz="5400" dirty="0" smtClean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交  流  时  间</a:t>
            </a:r>
            <a:endParaRPr lang="zh-CN" altLang="en-US" sz="5400" dirty="0">
              <a:solidFill>
                <a:srgbClr val="6600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2714620"/>
            <a:ext cx="8104215" cy="1285884"/>
          </a:xfrm>
        </p:spPr>
        <p:txBody>
          <a:bodyPr/>
          <a:lstStyle/>
          <a:p>
            <a:pPr algn="ctr">
              <a:buNone/>
            </a:pPr>
            <a:r>
              <a:rPr lang="zh-CN" altLang="en-US" sz="5400" dirty="0" smtClean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谢  谢！</a:t>
            </a:r>
            <a:endParaRPr lang="zh-CN" altLang="en-US" sz="5400" dirty="0">
              <a:solidFill>
                <a:srgbClr val="6600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1" y="857233"/>
            <a:ext cx="8534430" cy="785817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程序运行</a:t>
            </a:r>
            <a:endParaRPr lang="zh-CN" altLang="en-US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交互命令行</a:t>
            </a:r>
            <a:endParaRPr lang="en-US" altLang="zh-CN" dirty="0" smtClean="0"/>
          </a:p>
          <a:p>
            <a:pPr>
              <a:buNone/>
            </a:pPr>
            <a:r>
              <a:rPr lang="en-US" sz="1800" dirty="0" smtClean="0"/>
              <a:t>Python</a:t>
            </a: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&gt;&gt;&gt;print</a:t>
            </a:r>
            <a:r>
              <a:rPr lang="zh-CN" altLang="en-US" sz="1800" dirty="0" smtClean="0"/>
              <a:t>（‘</a:t>
            </a:r>
            <a:r>
              <a:rPr lang="en-US" sz="1800" dirty="0" smtClean="0"/>
              <a:t>Hello </a:t>
            </a:r>
            <a:r>
              <a:rPr lang="en-US" sz="1800" dirty="0" smtClean="0"/>
              <a:t>world</a:t>
            </a:r>
            <a:r>
              <a:rPr lang="en-US" sz="1800" dirty="0" smtClean="0"/>
              <a:t>!</a:t>
            </a:r>
            <a:r>
              <a:rPr lang="zh-CN" altLang="en-US" sz="1800" dirty="0" smtClean="0"/>
              <a:t>’）</a:t>
            </a:r>
            <a:r>
              <a:rPr lang="en-US" sz="1800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作为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模块文件</a:t>
            </a:r>
            <a:endParaRPr lang="en-US" altLang="zh-CN" dirty="0" smtClean="0"/>
          </a:p>
          <a:p>
            <a:pPr>
              <a:buNone/>
            </a:pPr>
            <a:r>
              <a:rPr lang="zh-CN" altLang="en-US" sz="1800" dirty="0" smtClean="0"/>
              <a:t>保存</a:t>
            </a:r>
            <a:r>
              <a:rPr lang="zh-CN" altLang="en-US" sz="1800" dirty="0" smtClean="0"/>
              <a:t>为</a:t>
            </a:r>
            <a:r>
              <a:rPr lang="zh-CN" altLang="en-US" sz="1800" dirty="0" smtClean="0"/>
              <a:t>文本文件，命令行执行</a:t>
            </a: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python hello.py</a:t>
            </a:r>
            <a:endParaRPr lang="en-US" altLang="zh-CN" sz="1800" dirty="0" smtClean="0"/>
          </a:p>
          <a:p>
            <a:r>
              <a:rPr lang="zh-CN" altLang="en-US" dirty="0" smtClean="0"/>
              <a:t>作为</a:t>
            </a:r>
            <a:r>
              <a:rPr lang="en-US" dirty="0" smtClean="0"/>
              <a:t>Unix/Linux</a:t>
            </a:r>
            <a:r>
              <a:rPr lang="zh-CN" altLang="en-US" dirty="0" smtClean="0"/>
              <a:t>文件型脚本</a:t>
            </a:r>
            <a:endParaRPr lang="en-US" altLang="zh-CN" dirty="0" smtClean="0"/>
          </a:p>
          <a:p>
            <a:pPr>
              <a:buNone/>
            </a:pPr>
            <a:endParaRPr lang="zh-CN" altLang="en-US" sz="1800" b="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928802"/>
            <a:ext cx="8072494" cy="3571900"/>
          </a:xfrm>
          <a:prstGeom prst="rect">
            <a:avLst/>
          </a:prstGeom>
          <a:solidFill>
            <a:srgbClr val="FF9900">
              <a:alpha val="31000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程序的基本组成</a:t>
            </a:r>
          </a:p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注释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输入</a:t>
            </a:r>
          </a:p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缩进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输出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变量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分支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表达式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循环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396000" indent="-468000">
              <a:buFont typeface="Arial" pitchFamily="34" charset="0"/>
              <a:buChar char="•"/>
            </a:pPr>
            <a:endParaRPr lang="zh-CN" altLang="en-US" sz="3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857232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语法基础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1928802"/>
            <a:ext cx="7858180" cy="4143404"/>
          </a:xfrm>
          <a:prstGeom prst="rect">
            <a:avLst/>
          </a:prstGeom>
          <a:solidFill>
            <a:srgbClr val="FF9900">
              <a:alpha val="31000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# -*- coding:utf-8 -*-</a:t>
            </a:r>
            <a:endParaRPr lang="zh-CN" alt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name = input("</a:t>
            </a:r>
            <a:r>
              <a:rPr lang="zh-CN" altLang="en-US" sz="3200" i="1" dirty="0" smtClean="0">
                <a:solidFill>
                  <a:schemeClr val="accent2">
                    <a:lumMod val="50000"/>
                  </a:schemeClr>
                </a:solidFill>
              </a:rPr>
              <a:t>输入你的名字</a:t>
            </a:r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:")</a:t>
            </a:r>
            <a:endParaRPr lang="zh-CN" alt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if </a:t>
            </a:r>
            <a:r>
              <a:rPr lang="en-US" sz="3200" i="1" dirty="0" err="1" smtClean="0">
                <a:solidFill>
                  <a:schemeClr val="accent2">
                    <a:lumMod val="50000"/>
                  </a:schemeClr>
                </a:solidFill>
              </a:rPr>
              <a:t>len</a:t>
            </a:r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(name) == 0:</a:t>
            </a:r>
            <a:endParaRPr lang="zh-CN" alt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    print("Hello world!")</a:t>
            </a:r>
            <a:endParaRPr lang="zh-CN" alt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else:</a:t>
            </a:r>
            <a:endParaRPr lang="zh-CN" alt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    print("Hello {}".format(name))</a:t>
            </a:r>
            <a:endParaRPr lang="zh-CN" altLang="en-US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96000" indent="-468000">
              <a:buFont typeface="Arial" pitchFamily="34" charset="0"/>
              <a:buChar char="•"/>
            </a:pPr>
            <a:endParaRPr lang="zh-CN" altLang="en-US" sz="3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857232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代码示例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1472" y="1142984"/>
            <a:ext cx="7858180" cy="5000660"/>
          </a:xfrm>
          <a:prstGeom prst="rect">
            <a:avLst/>
          </a:prstGeom>
          <a:solidFill>
            <a:srgbClr val="FF9900">
              <a:alpha val="31000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2060"/>
                </a:solidFill>
              </a:rPr>
              <a:t>注释</a:t>
            </a:r>
            <a:endParaRPr lang="zh-CN" altLang="en-US" sz="3200" dirty="0" smtClean="0">
              <a:solidFill>
                <a:srgbClr val="002060"/>
              </a:solidFill>
            </a:endParaRPr>
          </a:p>
          <a:p>
            <a:r>
              <a:rPr lang="en-US" sz="3200" dirty="0" smtClean="0">
                <a:solidFill>
                  <a:srgbClr val="002060"/>
                </a:solidFill>
              </a:rPr>
              <a:t>	</a:t>
            </a:r>
            <a:r>
              <a:rPr lang="zh-CN" altLang="en-US" sz="3200" dirty="0" smtClean="0">
                <a:solidFill>
                  <a:srgbClr val="002060"/>
                </a:solidFill>
              </a:rPr>
              <a:t>代码中的说明信息，计算机不执行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</a:t>
            </a:r>
            <a:r>
              <a:rPr lang="zh-CN" altLang="en-US" sz="3200" dirty="0" smtClean="0">
                <a:solidFill>
                  <a:srgbClr val="002060"/>
                </a:solidFill>
              </a:rPr>
              <a:t>单行注释以</a:t>
            </a:r>
            <a:r>
              <a:rPr lang="en-US" sz="3200" dirty="0" smtClean="0">
                <a:solidFill>
                  <a:srgbClr val="002060"/>
                </a:solidFill>
              </a:rPr>
              <a:t>#</a:t>
            </a:r>
            <a:r>
              <a:rPr lang="zh-CN" altLang="en-US" sz="3200" dirty="0" smtClean="0">
                <a:solidFill>
                  <a:srgbClr val="002060"/>
                </a:solidFill>
              </a:rPr>
              <a:t>开头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</a:t>
            </a:r>
            <a:r>
              <a:rPr lang="zh-CN" altLang="en-US" sz="3200" dirty="0" smtClean="0">
                <a:solidFill>
                  <a:srgbClr val="002060"/>
                </a:solidFill>
              </a:rPr>
              <a:t>多行注释以</a:t>
            </a:r>
            <a:r>
              <a:rPr lang="en-US" sz="3200" dirty="0" smtClean="0">
                <a:solidFill>
                  <a:srgbClr val="002060"/>
                </a:solidFill>
              </a:rPr>
              <a:t>'''</a:t>
            </a:r>
            <a:r>
              <a:rPr lang="zh-CN" altLang="en-US" sz="3200" dirty="0" smtClean="0">
                <a:solidFill>
                  <a:srgbClr val="002060"/>
                </a:solidFill>
              </a:rPr>
              <a:t>开头和结尾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	''' This is comment</a:t>
            </a:r>
            <a:r>
              <a:rPr lang="en-US" sz="3200" dirty="0" smtClean="0">
                <a:solidFill>
                  <a:srgbClr val="002060"/>
                </a:solidFill>
              </a:rPr>
              <a:t>''</a:t>
            </a:r>
            <a:r>
              <a:rPr lang="en-US" sz="3200" dirty="0" smtClean="0">
                <a:solidFill>
                  <a:srgbClr val="002060"/>
                </a:solidFill>
              </a:rPr>
              <a:t>'</a:t>
            </a:r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zh-CN" altLang="en-US" sz="3200" dirty="0" smtClean="0">
                <a:solidFill>
                  <a:srgbClr val="002060"/>
                </a:solidFill>
              </a:rPr>
              <a:t>缩进</a:t>
            </a:r>
          </a:p>
          <a:p>
            <a:r>
              <a:rPr lang="en-US" altLang="en-US" sz="3200" dirty="0" smtClean="0">
                <a:solidFill>
                  <a:srgbClr val="002060"/>
                </a:solidFill>
              </a:rPr>
              <a:t>	Python</a:t>
            </a:r>
            <a:r>
              <a:rPr lang="zh-CN" altLang="en-US" sz="3200" dirty="0" smtClean="0">
                <a:solidFill>
                  <a:srgbClr val="002060"/>
                </a:solidFill>
              </a:rPr>
              <a:t>语言不使用</a:t>
            </a:r>
            <a:r>
              <a:rPr lang="en-US" altLang="en-US" sz="3200" dirty="0" smtClean="0">
                <a:solidFill>
                  <a:srgbClr val="002060"/>
                </a:solidFill>
              </a:rPr>
              <a:t>java/c</a:t>
            </a:r>
            <a:r>
              <a:rPr lang="zh-CN" altLang="en-US" sz="3200" dirty="0" smtClean="0">
                <a:solidFill>
                  <a:srgbClr val="002060"/>
                </a:solidFill>
              </a:rPr>
              <a:t>语言中的</a:t>
            </a:r>
            <a:r>
              <a:rPr lang="en-US" altLang="en-US" sz="3200" dirty="0" smtClean="0">
                <a:solidFill>
                  <a:srgbClr val="002060"/>
                </a:solidFill>
              </a:rPr>
              <a:t>{} </a:t>
            </a:r>
            <a:r>
              <a:rPr lang="en-US" altLang="en-US" sz="32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	</a:t>
            </a:r>
            <a:r>
              <a:rPr lang="zh-CN" altLang="en-US" sz="3200" dirty="0" smtClean="0">
                <a:solidFill>
                  <a:srgbClr val="002060"/>
                </a:solidFill>
              </a:rPr>
              <a:t>主要</a:t>
            </a:r>
            <a:r>
              <a:rPr lang="zh-CN" altLang="en-US" sz="3200" dirty="0" smtClean="0">
                <a:solidFill>
                  <a:srgbClr val="002060"/>
                </a:solidFill>
              </a:rPr>
              <a:t>靠缩进表示代码的层次关系</a:t>
            </a:r>
          </a:p>
          <a:p>
            <a:r>
              <a:rPr lang="en-US" altLang="en-US" sz="3200" dirty="0" smtClean="0">
                <a:solidFill>
                  <a:srgbClr val="002060"/>
                </a:solidFill>
              </a:rPr>
              <a:t>	</a:t>
            </a:r>
            <a:r>
              <a:rPr lang="zh-CN" altLang="en-US" sz="3200" dirty="0" smtClean="0">
                <a:solidFill>
                  <a:srgbClr val="002060"/>
                </a:solidFill>
              </a:rPr>
              <a:t>通常一个缩进</a:t>
            </a:r>
            <a:r>
              <a:rPr lang="en-US" altLang="en-US" sz="3200" dirty="0" smtClean="0">
                <a:solidFill>
                  <a:srgbClr val="002060"/>
                </a:solidFill>
              </a:rPr>
              <a:t>=4</a:t>
            </a:r>
            <a:r>
              <a:rPr lang="zh-CN" altLang="en-US" sz="3200" dirty="0" smtClean="0">
                <a:solidFill>
                  <a:srgbClr val="002060"/>
                </a:solidFill>
              </a:rPr>
              <a:t>个空格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000240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代码复查目标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缺陷发现数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（均值、上限、下限）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2324393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项目总缺陷数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×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2169375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代码复查阶段缺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陷发现占比（％）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214810" y="1142984"/>
            <a:ext cx="2500330" cy="642942"/>
          </a:xfrm>
          <a:prstGeom prst="wedgeRoundRectCallout">
            <a:avLst>
              <a:gd name="adj1" fmla="val 45553"/>
              <a:gd name="adj2" fmla="val 111730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组织级基线使用指南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各阶段缺陷发现占比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5720" y="1928802"/>
            <a:ext cx="8286808" cy="1285884"/>
          </a:xfrm>
          <a:prstGeom prst="roundRect">
            <a:avLst/>
          </a:prstGeom>
          <a:solidFill>
            <a:srgbClr val="FF99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4143372" y="3357562"/>
            <a:ext cx="2786082" cy="785818"/>
          </a:xfrm>
          <a:prstGeom prst="wedgeRoundRectCallout">
            <a:avLst>
              <a:gd name="adj1" fmla="val -32650"/>
              <a:gd name="adj2" fmla="val -11055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组织级模型使用指南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项目缺陷发现数估算模型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5720" y="4286256"/>
            <a:ext cx="8572560" cy="642942"/>
          </a:xfrm>
          <a:prstGeom prst="roundRect">
            <a:avLst/>
          </a:prstGeom>
          <a:solidFill>
            <a:srgbClr val="FF99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代码复查目标缺陷发现率＝代码复查目标缺陷数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总代码行数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142844" y="1000108"/>
            <a:ext cx="8858312" cy="407196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142844" y="5143512"/>
            <a:ext cx="8858312" cy="150019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071538" y="5786454"/>
            <a:ext cx="6143668" cy="642942"/>
          </a:xfrm>
          <a:prstGeom prst="roundRect">
            <a:avLst/>
          </a:prstGeom>
          <a:solidFill>
            <a:srgbClr val="FF99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组织级基线使用指南中代码复查缺陷发现率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5286388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项目总缺陷数无法估算时：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642910" y="1214422"/>
            <a:ext cx="8001056" cy="1928826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依据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软件中心代码复查</a:t>
            </a:r>
            <a:r>
              <a:rPr 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Checklist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重点针对影响较严重或有普遍意义的缺陷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不要包括代码复查工具的检查内容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需要控制检查项的数量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86116" y="928670"/>
            <a:ext cx="2571768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800000"/>
                </a:solidFill>
                <a:latin typeface="+mn-ea"/>
              </a:rPr>
              <a:t>CheckList</a:t>
            </a:r>
            <a:r>
              <a:rPr lang="zh-CN" altLang="en-US" sz="2400" b="1" dirty="0" smtClean="0">
                <a:solidFill>
                  <a:srgbClr val="800000"/>
                </a:solidFill>
                <a:latin typeface="+mn-ea"/>
              </a:rPr>
              <a:t>的建立</a:t>
            </a:r>
            <a:endParaRPr lang="zh-CN" altLang="en-US" sz="2400" b="1" dirty="0">
              <a:solidFill>
                <a:srgbClr val="800000"/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42910" y="3429000"/>
            <a:ext cx="8001056" cy="1785950"/>
          </a:xfrm>
          <a:prstGeom prst="roundRect">
            <a:avLst/>
          </a:prstGeom>
          <a:noFill/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提醒代码复查人员，避免遗漏重要检查项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提醒开发人员，避免常见错误的注入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帮助新晋开发人员更快提高编码水平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86116" y="3214686"/>
            <a:ext cx="2571768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006666"/>
                </a:solidFill>
                <a:latin typeface="+mn-ea"/>
              </a:rPr>
              <a:t>CheckList</a:t>
            </a:r>
            <a:r>
              <a:rPr lang="zh-CN" altLang="en-US" sz="2400" b="1" dirty="0" smtClean="0">
                <a:solidFill>
                  <a:srgbClr val="006666"/>
                </a:solidFill>
                <a:latin typeface="+mn-ea"/>
              </a:rPr>
              <a:t>的使用</a:t>
            </a:r>
            <a:endParaRPr lang="zh-CN" altLang="en-US" sz="2400" b="1" dirty="0">
              <a:solidFill>
                <a:srgbClr val="006666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2910" y="5572140"/>
            <a:ext cx="8001056" cy="1071570"/>
          </a:xfrm>
          <a:prstGeom prst="round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根据实际情况适时增、减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CheckList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的检查项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86116" y="5286388"/>
            <a:ext cx="2571768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660066"/>
                </a:solidFill>
                <a:latin typeface="+mn-ea"/>
              </a:rPr>
              <a:t>CheckList</a:t>
            </a:r>
            <a:r>
              <a:rPr lang="zh-CN" altLang="en-US" sz="2400" b="1" dirty="0" smtClean="0">
                <a:solidFill>
                  <a:srgbClr val="660066"/>
                </a:solidFill>
                <a:latin typeface="+mn-ea"/>
              </a:rPr>
              <a:t>的维护</a:t>
            </a:r>
            <a:endParaRPr lang="zh-CN" altLang="en-US" sz="2400" b="1" dirty="0">
              <a:solidFill>
                <a:srgbClr val="66006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国银行1">
  <a:themeElements>
    <a:clrScheme name="IT蓝图-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蓝图-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蓝图-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蓝图-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蓝图-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中国银行1</Template>
  <TotalTime>4794</TotalTime>
  <Words>1189</Words>
  <Application>Microsoft Office PowerPoint</Application>
  <PresentationFormat>全屏显示(4:3)</PresentationFormat>
  <Paragraphs>213</Paragraphs>
  <Slides>36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中国银行1</vt:lpstr>
      <vt:lpstr>Worksheet</vt:lpstr>
      <vt:lpstr>公式</vt:lpstr>
      <vt:lpstr>Graph</vt:lpstr>
      <vt:lpstr>Document</vt:lpstr>
      <vt:lpstr>Python入门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代码复查规范培训</dc:title>
  <dc:creator>何长安</dc:creator>
  <cp:lastModifiedBy>he</cp:lastModifiedBy>
  <cp:revision>84</cp:revision>
  <dcterms:modified xsi:type="dcterms:W3CDTF">2019-06-22T11:38:03Z</dcterms:modified>
</cp:coreProperties>
</file>