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0" r:id="rId2"/>
    <p:sldId id="257" r:id="rId3"/>
    <p:sldId id="295" r:id="rId4"/>
    <p:sldId id="269" r:id="rId5"/>
    <p:sldId id="298" r:id="rId6"/>
    <p:sldId id="258" r:id="rId7"/>
    <p:sldId id="293" r:id="rId8"/>
    <p:sldId id="296" r:id="rId9"/>
    <p:sldId id="297" r:id="rId10"/>
    <p:sldId id="299" r:id="rId11"/>
    <p:sldId id="300" r:id="rId12"/>
    <p:sldId id="301" r:id="rId13"/>
    <p:sldId id="302" r:id="rId14"/>
    <p:sldId id="303" r:id="rId15"/>
    <p:sldId id="308" r:id="rId16"/>
    <p:sldId id="304" r:id="rId17"/>
    <p:sldId id="305" r:id="rId18"/>
    <p:sldId id="309" r:id="rId19"/>
    <p:sldId id="306" r:id="rId20"/>
    <p:sldId id="292" r:id="rId21"/>
    <p:sldId id="307" r:id="rId22"/>
    <p:sldId id="29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D20"/>
    <a:srgbClr val="003300"/>
    <a:srgbClr val="E73A1C"/>
    <a:srgbClr val="00B050"/>
    <a:srgbClr val="00DE64"/>
    <a:srgbClr val="007A37"/>
    <a:srgbClr val="2FFF8D"/>
    <a:srgbClr val="00AC4E"/>
    <a:srgbClr val="00CC5C"/>
    <a:srgbClr val="D1D2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76000" autoAdjust="0"/>
  </p:normalViewPr>
  <p:slideViewPr>
    <p:cSldViewPr snapToGrid="0">
      <p:cViewPr varScale="1">
        <p:scale>
          <a:sx n="84" d="100"/>
          <a:sy n="84" d="100"/>
        </p:scale>
        <p:origin x="60" y="90"/>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802793A6-CBD1-4C70-9D1B-CC7A314A1196}">
      <dgm:prSet phldrT="[文本]" custT="1"/>
      <dgm:spPr>
        <a:solidFill>
          <a:srgbClr val="FFFFFF">
            <a:alpha val="90000"/>
          </a:srgbClr>
        </a:solidFill>
      </dgm:spPr>
      <dgm:t>
        <a:bodyPr/>
        <a:lstStyle/>
        <a:p>
          <a:r>
            <a:rPr lang="zh-CN" altLang="en-US" sz="3600" kern="1200" dirty="0">
              <a:solidFill>
                <a:prstClr val="black">
                  <a:lumMod val="75000"/>
                  <a:lumOff val="25000"/>
                </a:prstClr>
              </a:solidFill>
              <a:latin typeface="Trebuchet MS" panose="020B0603020202020204"/>
              <a:ea typeface="华文新魏" panose="02010800040101010101" pitchFamily="2" charset="-122"/>
              <a:cs typeface="+mn-cs"/>
            </a:rPr>
            <a:t>需求分析</a:t>
          </a: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4F49577A-6322-459E-8FF2-C71A85FB8A10}">
      <dgm:prSet phldrT="[文本]" custT="1"/>
      <dgm:spPr>
        <a:solidFill>
          <a:srgbClr val="12C869">
            <a:lumMod val="50000"/>
          </a:srgbClr>
        </a:solidFill>
        <a:ln>
          <a:solidFill>
            <a:srgbClr val="12C869">
              <a:lumMod val="50000"/>
            </a:srgbClr>
          </a:solidFill>
        </a:ln>
        <a:effectLst/>
      </dgm:spPr>
      <dgm:t>
        <a:bodyPr spcFirstLastPara="0" vert="horz" wrap="square" lIns="163830" tIns="81915" rIns="163830" bIns="81915" numCol="1" spcCol="1270" anchor="ctr" anchorCtr="0"/>
        <a:lstStyle/>
        <a:p>
          <a:pPr marL="0" lvl="0" indent="0" algn="ctr" defTabSz="1911350">
            <a:lnSpc>
              <a:spcPct val="90000"/>
            </a:lnSpc>
            <a:spcBef>
              <a:spcPct val="0"/>
            </a:spcBef>
            <a:spcAft>
              <a:spcPct val="35000"/>
            </a:spcAft>
            <a:buNone/>
          </a:pPr>
          <a:r>
            <a:rPr lang="en-US" altLang="zh-CN" sz="4300" kern="1200" dirty="0">
              <a:solidFill>
                <a:srgbClr val="FFFFFF"/>
              </a:solidFill>
              <a:latin typeface="Calibri"/>
              <a:ea typeface="微软雅黑"/>
              <a:cs typeface="+mn-cs"/>
            </a:rPr>
            <a:t>2</a:t>
          </a:r>
          <a:endParaRPr lang="zh-CN" altLang="en-US" sz="4300" kern="1200" dirty="0">
            <a:solidFill>
              <a:srgbClr val="FFFFFF"/>
            </a:solidFill>
            <a:latin typeface="Calibri"/>
            <a:ea typeface="微软雅黑"/>
            <a:cs typeface="+mn-cs"/>
          </a:endParaRPr>
        </a:p>
      </dgm:t>
    </dgm:pt>
    <dgm:pt modelId="{142BD9C9-83BE-4B75-AE86-264CF15FBC3C}" type="parTrans" cxnId="{AD978664-7D93-4B8B-A41D-83319AAECAA5}">
      <dgm:prSet/>
      <dgm:spPr/>
      <dgm:t>
        <a:bodyPr/>
        <a:lstStyle/>
        <a:p>
          <a:endParaRPr lang="zh-CN" altLang="en-US"/>
        </a:p>
      </dgm:t>
    </dgm:pt>
    <dgm:pt modelId="{AF9E0CEE-D2CF-45C5-AE87-D6B2D0D49884}" type="sibTrans" cxnId="{AD978664-7D93-4B8B-A41D-83319AAECAA5}">
      <dgm:prSet/>
      <dgm:spPr/>
      <dgm:t>
        <a:bodyPr/>
        <a:lstStyle/>
        <a:p>
          <a:endParaRPr lang="zh-CN" altLang="en-US"/>
        </a:p>
      </dgm:t>
    </dgm:pt>
    <dgm:pt modelId="{57C62713-E7DE-48EE-AE67-2B709CE47F37}">
      <dgm:prSet phldrT="[文本]" custT="1"/>
      <dgm:spPr>
        <a:solidFill>
          <a:srgbClr val="FFFFFF">
            <a:alpha val="90000"/>
          </a:srgbClr>
        </a:solidFill>
      </dgm:spPr>
      <dgm:t>
        <a:bodyPr/>
        <a:lstStyle/>
        <a:p>
          <a:r>
            <a:rPr lang="zh-CN" altLang="en-US" sz="3600" kern="1200" dirty="0">
              <a:solidFill>
                <a:prstClr val="black">
                  <a:lumMod val="75000"/>
                  <a:lumOff val="25000"/>
                </a:prstClr>
              </a:solidFill>
              <a:latin typeface="Trebuchet MS" panose="020B0603020202020204"/>
              <a:ea typeface="华文新魏" panose="02010800040101010101" pitchFamily="2" charset="-122"/>
              <a:cs typeface="+mn-cs"/>
            </a:rPr>
            <a:t>系统设计与实现</a:t>
          </a:r>
        </a:p>
      </dgm:t>
    </dgm:pt>
    <dgm:pt modelId="{B43B843D-AEAB-4997-90B5-5567A02135F6}" type="parTrans" cxnId="{3278421F-133D-421B-83BC-75074B864EE6}">
      <dgm:prSet/>
      <dgm:spPr/>
      <dgm:t>
        <a:bodyPr/>
        <a:lstStyle/>
        <a:p>
          <a:endParaRPr lang="zh-CN" altLang="en-US"/>
        </a:p>
      </dgm:t>
    </dgm:pt>
    <dgm:pt modelId="{8750A376-8D60-4389-A8DF-AB7B9284A5E0}" type="sibTrans" cxnId="{3278421F-133D-421B-83BC-75074B864EE6}">
      <dgm:prSet/>
      <dgm:spPr/>
      <dgm:t>
        <a:bodyPr/>
        <a:lstStyle/>
        <a:p>
          <a:endParaRPr lang="zh-CN" altLang="en-US"/>
        </a:p>
      </dgm:t>
    </dgm:pt>
    <dgm:pt modelId="{EEFA96A0-7DBF-42F5-9760-1B682C978D9E}">
      <dgm:prSet phldrT="[文本]" custT="1"/>
      <dgm:spPr>
        <a:solidFill>
          <a:srgbClr val="12C869">
            <a:lumMod val="50000"/>
          </a:srgbClr>
        </a:solidFill>
        <a:ln>
          <a:solidFill>
            <a:srgbClr val="12C869">
              <a:lumMod val="50000"/>
            </a:srgbClr>
          </a:solidFill>
        </a:ln>
        <a:effectLst/>
      </dgm:spPr>
      <dgm:t>
        <a:bodyPr spcFirstLastPara="0" vert="horz" wrap="square" lIns="163830" tIns="81915" rIns="163830" bIns="81915" numCol="1" spcCol="1270" anchor="ctr" anchorCtr="0"/>
        <a:lstStyle/>
        <a:p>
          <a:pPr marL="0" lvl="0" indent="0" algn="ctr" defTabSz="1911350">
            <a:lnSpc>
              <a:spcPct val="90000"/>
            </a:lnSpc>
            <a:spcBef>
              <a:spcPct val="0"/>
            </a:spcBef>
            <a:spcAft>
              <a:spcPct val="35000"/>
            </a:spcAft>
            <a:buNone/>
          </a:pPr>
          <a:r>
            <a:rPr lang="en-US" altLang="zh-CN" sz="4300" kern="1200" dirty="0">
              <a:solidFill>
                <a:srgbClr val="FFFFFF"/>
              </a:solidFill>
              <a:latin typeface="Calibri"/>
              <a:ea typeface="微软雅黑"/>
              <a:cs typeface="+mn-cs"/>
            </a:rPr>
            <a:t>3</a:t>
          </a:r>
          <a:endParaRPr lang="zh-CN" altLang="en-US" sz="4300" kern="1200" dirty="0">
            <a:solidFill>
              <a:srgbClr val="FFFFFF"/>
            </a:solidFill>
            <a:latin typeface="Calibri"/>
            <a:ea typeface="微软雅黑"/>
            <a:cs typeface="+mn-cs"/>
          </a:endParaRPr>
        </a:p>
      </dgm:t>
    </dgm:pt>
    <dgm:pt modelId="{0340630C-B312-4000-B364-5E57002B64CE}" type="parTrans" cxnId="{B9BABDB1-5FF1-4867-93E9-7B04558D9BBC}">
      <dgm:prSet/>
      <dgm:spPr/>
      <dgm:t>
        <a:bodyPr/>
        <a:lstStyle/>
        <a:p>
          <a:endParaRPr lang="zh-CN" altLang="en-US"/>
        </a:p>
      </dgm:t>
    </dgm:pt>
    <dgm:pt modelId="{D021868A-5F15-426D-9BF9-38BC4141536B}" type="sibTrans" cxnId="{B9BABDB1-5FF1-4867-93E9-7B04558D9BBC}">
      <dgm:prSet/>
      <dgm:spPr/>
      <dgm:t>
        <a:bodyPr/>
        <a:lstStyle/>
        <a:p>
          <a:endParaRPr lang="zh-CN" altLang="en-US"/>
        </a:p>
      </dgm:t>
    </dgm:pt>
    <dgm:pt modelId="{0792B64B-B93F-4639-B6ED-F80F72A777A6}">
      <dgm:prSet phldrT="[文本]" custT="1"/>
      <dgm:spPr>
        <a:solidFill>
          <a:srgbClr val="12C869">
            <a:lumMod val="50000"/>
          </a:srgbClr>
        </a:solidFill>
        <a:ln>
          <a:solidFill>
            <a:srgbClr val="12C869">
              <a:lumMod val="50000"/>
            </a:srgbClr>
          </a:solidFill>
        </a:ln>
        <a:effectLst/>
      </dgm:spPr>
      <dgm:t>
        <a:bodyPr spcFirstLastPara="0" vert="horz" wrap="square" lIns="163830" tIns="81915" rIns="163830" bIns="81915" numCol="1" spcCol="1270" anchor="ctr" anchorCtr="0"/>
        <a:lstStyle/>
        <a:p>
          <a:pPr marL="0" lvl="0" indent="0" algn="ctr" defTabSz="1911350">
            <a:lnSpc>
              <a:spcPct val="90000"/>
            </a:lnSpc>
            <a:spcBef>
              <a:spcPct val="0"/>
            </a:spcBef>
            <a:spcAft>
              <a:spcPct val="35000"/>
            </a:spcAft>
            <a:buNone/>
          </a:pPr>
          <a:r>
            <a:rPr lang="en-US" altLang="zh-CN" sz="4300" kern="1200" dirty="0">
              <a:solidFill>
                <a:srgbClr val="FFFFFF"/>
              </a:solidFill>
              <a:latin typeface="Calibri"/>
              <a:ea typeface="微软雅黑"/>
              <a:cs typeface="+mn-cs"/>
            </a:rPr>
            <a:t>4</a:t>
          </a:r>
          <a:endParaRPr lang="zh-CN" altLang="en-US" sz="4300" kern="1200" dirty="0">
            <a:solidFill>
              <a:srgbClr val="FFFFFF"/>
            </a:solidFill>
            <a:latin typeface="Calibri"/>
            <a:ea typeface="微软雅黑"/>
            <a:cs typeface="+mn-cs"/>
          </a:endParaRPr>
        </a:p>
      </dgm:t>
    </dgm:pt>
    <dgm:pt modelId="{A1B428BC-E51F-4292-848B-FB24C49792EB}" type="parTrans" cxnId="{F16C09AB-58F0-4B3A-834A-F3DB59015817}">
      <dgm:prSet/>
      <dgm:spPr/>
      <dgm:t>
        <a:bodyPr/>
        <a:lstStyle/>
        <a:p>
          <a:endParaRPr lang="zh-CN" altLang="en-US"/>
        </a:p>
      </dgm:t>
    </dgm:pt>
    <dgm:pt modelId="{E1890F18-DC2F-4720-A639-7AE3593F91FB}" type="sibTrans" cxnId="{F16C09AB-58F0-4B3A-834A-F3DB59015817}">
      <dgm:prSet/>
      <dgm:spPr/>
      <dgm:t>
        <a:bodyPr/>
        <a:lstStyle/>
        <a:p>
          <a:endParaRPr lang="zh-CN" altLang="en-US"/>
        </a:p>
      </dgm:t>
    </dgm:pt>
    <dgm:pt modelId="{850919D4-F313-498A-89A2-6006B4A28CAC}">
      <dgm:prSet phldrT="[文本]" custT="1"/>
      <dgm:spPr>
        <a:solidFill>
          <a:srgbClr val="FFFFFF">
            <a:alpha val="90000"/>
          </a:srgbClr>
        </a:solidFill>
      </dgm:spPr>
      <dgm:t>
        <a:bodyPr/>
        <a:lstStyle/>
        <a:p>
          <a:r>
            <a:rPr lang="zh-CN" altLang="en-US" sz="3600" kern="1200" dirty="0">
              <a:solidFill>
                <a:prstClr val="black">
                  <a:lumMod val="75000"/>
                  <a:lumOff val="25000"/>
                </a:prstClr>
              </a:solidFill>
              <a:latin typeface="Trebuchet MS" panose="020B0603020202020204"/>
              <a:ea typeface="华文新魏" panose="02010800040101010101" pitchFamily="2" charset="-122"/>
              <a:cs typeface="+mn-cs"/>
            </a:rPr>
            <a:t>系统展示</a:t>
          </a:r>
        </a:p>
      </dgm:t>
    </dgm:pt>
    <dgm:pt modelId="{762BBC97-ADCC-4F67-B4ED-DA5A66392793}" type="parTrans" cxnId="{24A3A7E8-31EE-4979-B841-407105CED411}">
      <dgm:prSet/>
      <dgm:spPr/>
      <dgm:t>
        <a:bodyPr/>
        <a:lstStyle/>
        <a:p>
          <a:endParaRPr lang="zh-CN" altLang="en-US"/>
        </a:p>
      </dgm:t>
    </dgm:pt>
    <dgm:pt modelId="{662F3B96-4A79-4EA8-894C-3D8579647F30}" type="sibTrans" cxnId="{24A3A7E8-31EE-4979-B841-407105CED411}">
      <dgm:prSet/>
      <dgm:spPr/>
      <dgm:t>
        <a:bodyPr/>
        <a:lstStyle/>
        <a:p>
          <a:endParaRPr lang="zh-CN" altLang="en-US"/>
        </a:p>
      </dgm:t>
    </dgm:pt>
    <dgm:pt modelId="{0EAEA40A-AFEE-4FED-833C-B31C910692E6}">
      <dgm:prSet phldrT="[文本]" custT="1"/>
      <dgm:spPr>
        <a:solidFill>
          <a:srgbClr val="FFFFFF">
            <a:alpha val="90000"/>
          </a:srgbClr>
        </a:solidFill>
      </dgm:spPr>
      <dgm:t>
        <a:bodyPr/>
        <a:lstStyle/>
        <a:p>
          <a:r>
            <a:rPr lang="zh-CN" altLang="en-US" sz="3600" kern="1200" dirty="0">
              <a:solidFill>
                <a:prstClr val="black">
                  <a:lumMod val="75000"/>
                  <a:lumOff val="25000"/>
                </a:prstClr>
              </a:solidFill>
              <a:latin typeface="Trebuchet MS" panose="020B0603020202020204"/>
              <a:ea typeface="华文新魏" panose="02010800040101010101" pitchFamily="2" charset="-122"/>
              <a:cs typeface="+mn-cs"/>
            </a:rPr>
            <a:t>总结</a:t>
          </a:r>
        </a:p>
      </dgm:t>
    </dgm:pt>
    <dgm:pt modelId="{FC157DD3-C8F5-4DFE-9A24-5B43BBD37E38}" type="parTrans" cxnId="{FC362A2E-8681-40D2-9789-5D39FFD036F0}">
      <dgm:prSet/>
      <dgm:spPr/>
      <dgm:t>
        <a:bodyPr/>
        <a:lstStyle/>
        <a:p>
          <a:endParaRPr lang="zh-CN" altLang="en-US"/>
        </a:p>
      </dgm:t>
    </dgm:pt>
    <dgm:pt modelId="{3FD43985-5A2B-4076-9AA0-7DC1E78D6825}" type="sibTrans" cxnId="{FC362A2E-8681-40D2-9789-5D39FFD036F0}">
      <dgm:prSet/>
      <dgm:spPr/>
      <dgm:t>
        <a:bodyPr/>
        <a:lstStyle/>
        <a:p>
          <a:endParaRPr lang="zh-CN" altLang="en-US"/>
        </a:p>
      </dgm:t>
    </dgm:pt>
    <dgm:pt modelId="{BF9FE8BE-983E-41F9-B317-D7015F6F36FA}">
      <dgm:prSet phldrT="[文本]" custT="1"/>
      <dgm:spPr>
        <a:solidFill>
          <a:srgbClr val="12C869">
            <a:lumMod val="50000"/>
          </a:srgbClr>
        </a:solidFill>
        <a:ln>
          <a:solidFill>
            <a:srgbClr val="12C869">
              <a:lumMod val="50000"/>
            </a:srgbClr>
          </a:solidFill>
        </a:ln>
        <a:effectLst/>
      </dgm:spPr>
      <dgm:t>
        <a:bodyPr spcFirstLastPara="0" vert="horz" wrap="square" lIns="163830" tIns="81915" rIns="163830" bIns="81915" numCol="1" spcCol="1270" anchor="ctr" anchorCtr="0"/>
        <a:lstStyle/>
        <a:p>
          <a:pPr marL="0" lvl="0" indent="0" algn="ctr" defTabSz="1911350">
            <a:lnSpc>
              <a:spcPct val="90000"/>
            </a:lnSpc>
            <a:spcBef>
              <a:spcPct val="0"/>
            </a:spcBef>
            <a:spcAft>
              <a:spcPct val="35000"/>
            </a:spcAft>
            <a:buNone/>
          </a:pPr>
          <a:r>
            <a:rPr lang="en-US" altLang="zh-CN" sz="4300" kern="1200" dirty="0">
              <a:solidFill>
                <a:srgbClr val="FFFFFF"/>
              </a:solidFill>
              <a:latin typeface="Calibri"/>
              <a:ea typeface="微软雅黑"/>
              <a:cs typeface="+mn-cs"/>
            </a:rPr>
            <a:t>1</a:t>
          </a:r>
          <a:endParaRPr lang="zh-CN" altLang="en-US" sz="4300" kern="1200" dirty="0">
            <a:solidFill>
              <a:srgbClr val="FFFFFF"/>
            </a:solidFill>
            <a:latin typeface="Calibri"/>
            <a:ea typeface="微软雅黑"/>
            <a:cs typeface="+mn-cs"/>
          </a:endParaRPr>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pt>
    <dgm:pt modelId="{FC592209-34A7-4F86-B4A3-CD2205180153}" type="pres">
      <dgm:prSet presAssocID="{BF9FE8BE-983E-41F9-B317-D7015F6F36FA}" presName="linNode" presStyleCnt="0"/>
      <dgm:spPr/>
    </dgm:pt>
    <dgm:pt modelId="{4CE170C5-6DE4-49AE-85C4-BB9332B44101}" type="pres">
      <dgm:prSet presAssocID="{BF9FE8BE-983E-41F9-B317-D7015F6F36FA}" presName="parentText" presStyleLbl="node1" presStyleIdx="0" presStyleCnt="4" custScaleX="53264">
        <dgm:presLayoutVars>
          <dgm:chMax val="1"/>
          <dgm:bulletEnabled val="1"/>
        </dgm:presLayoutVars>
      </dgm:prSet>
      <dgm:spPr>
        <a:xfrm>
          <a:off x="580759" y="911302"/>
          <a:ext cx="1323757" cy="866020"/>
        </a:xfrm>
        <a:prstGeom prst="roundRect">
          <a:avLst/>
        </a:prstGeom>
      </dgm:spPr>
    </dgm:pt>
    <dgm:pt modelId="{A0313DD0-A4E1-4D7E-AE20-031718C5CEC6}" type="pres">
      <dgm:prSet presAssocID="{BF9FE8BE-983E-41F9-B317-D7015F6F36FA}" presName="descendantText" presStyleLbl="alignAccFollowNode1" presStyleIdx="0" presStyleCnt="4" custLinFactNeighborX="25575">
        <dgm:presLayoutVars>
          <dgm:bulletEnabled val="1"/>
        </dgm:presLayoutVars>
      </dgm:prSet>
      <dgm:spPr/>
    </dgm:pt>
    <dgm:pt modelId="{C05DB555-4FD6-4E60-96BE-FE4E2F0D0366}" type="pres">
      <dgm:prSet presAssocID="{6A4C0EF0-ECC4-4E5F-9FF7-030BF8FA6E52}" presName="sp" presStyleCnt="0"/>
      <dgm:spPr/>
    </dgm:pt>
    <dgm:pt modelId="{A840535B-423A-4CFC-984F-80427C872268}" type="pres">
      <dgm:prSet presAssocID="{4F49577A-6322-459E-8FF2-C71A85FB8A10}" presName="linNode" presStyleCnt="0"/>
      <dgm:spPr/>
    </dgm:pt>
    <dgm:pt modelId="{E8A2056D-40E3-46C3-8DEB-F711CFFDABE5}" type="pres">
      <dgm:prSet presAssocID="{4F49577A-6322-459E-8FF2-C71A85FB8A10}" presName="parentText" presStyleLbl="node1" presStyleIdx="1" presStyleCnt="4" custScaleX="53264">
        <dgm:presLayoutVars>
          <dgm:chMax val="1"/>
          <dgm:bulletEnabled val="1"/>
        </dgm:presLayoutVars>
      </dgm:prSet>
      <dgm:spPr>
        <a:xfrm>
          <a:off x="580759" y="1820623"/>
          <a:ext cx="1323757" cy="866020"/>
        </a:xfrm>
        <a:prstGeom prst="roundRect">
          <a:avLst/>
        </a:prstGeom>
      </dgm:spPr>
    </dgm:pt>
    <dgm:pt modelId="{3DAE57B0-4386-42CD-B7BF-2EB7D32E6BF2}" type="pres">
      <dgm:prSet presAssocID="{4F49577A-6322-459E-8FF2-C71A85FB8A10}" presName="descendantText" presStyleLbl="alignAccFollowNode1" presStyleIdx="1" presStyleCnt="4" custLinFactNeighborX="21986" custLinFactNeighborY="7708">
        <dgm:presLayoutVars>
          <dgm:bulletEnabled val="1"/>
        </dgm:presLayoutVars>
      </dgm:prSet>
      <dgm:spPr/>
    </dgm:pt>
    <dgm:pt modelId="{09C91ECF-E223-47CE-8844-FAF1D92E1460}" type="pres">
      <dgm:prSet presAssocID="{AF9E0CEE-D2CF-45C5-AE87-D6B2D0D49884}" presName="sp" presStyleCnt="0"/>
      <dgm:spPr/>
    </dgm:pt>
    <dgm:pt modelId="{B17E93F9-934D-4D5F-9E95-33F5971E5037}" type="pres">
      <dgm:prSet presAssocID="{EEFA96A0-7DBF-42F5-9760-1B682C978D9E}" presName="linNode" presStyleCnt="0"/>
      <dgm:spPr/>
    </dgm:pt>
    <dgm:pt modelId="{5E94653F-6E3A-466B-866E-C0149A07CA40}" type="pres">
      <dgm:prSet presAssocID="{EEFA96A0-7DBF-42F5-9760-1B682C978D9E}" presName="parentText" presStyleLbl="node1" presStyleIdx="2" presStyleCnt="4" custScaleX="53264">
        <dgm:presLayoutVars>
          <dgm:chMax val="1"/>
          <dgm:bulletEnabled val="1"/>
        </dgm:presLayoutVars>
      </dgm:prSet>
      <dgm:spPr>
        <a:xfrm>
          <a:off x="580759" y="2729944"/>
          <a:ext cx="1323757" cy="866020"/>
        </a:xfrm>
        <a:prstGeom prst="roundRect">
          <a:avLst/>
        </a:prstGeom>
      </dgm:spPr>
    </dgm:pt>
    <dgm:pt modelId="{FFAD5F7D-A880-40A0-AE9E-17C80DAA362D}" type="pres">
      <dgm:prSet presAssocID="{EEFA96A0-7DBF-42F5-9760-1B682C978D9E}" presName="descendantText" presStyleLbl="alignAccFollowNode1" presStyleIdx="2" presStyleCnt="4" custLinFactNeighborX="22883" custLinFactNeighborY="-1285">
        <dgm:presLayoutVars>
          <dgm:bulletEnabled val="1"/>
        </dgm:presLayoutVars>
      </dgm:prSet>
      <dgm:spPr/>
    </dgm:pt>
    <dgm:pt modelId="{FEDC8629-9024-4F5C-B802-AB54DBB1889A}" type="pres">
      <dgm:prSet presAssocID="{D021868A-5F15-426D-9BF9-38BC4141536B}" presName="sp" presStyleCnt="0"/>
      <dgm:spPr/>
    </dgm:pt>
    <dgm:pt modelId="{7DFBF7FF-DDB7-4FCB-ADDD-51784835003D}" type="pres">
      <dgm:prSet presAssocID="{0792B64B-B93F-4639-B6ED-F80F72A777A6}" presName="linNode" presStyleCnt="0"/>
      <dgm:spPr/>
    </dgm:pt>
    <dgm:pt modelId="{39A22D0B-8CB7-4C90-A0BE-B94049266003}" type="pres">
      <dgm:prSet presAssocID="{0792B64B-B93F-4639-B6ED-F80F72A777A6}" presName="parentText" presStyleLbl="node1" presStyleIdx="3" presStyleCnt="4" custScaleX="53264">
        <dgm:presLayoutVars>
          <dgm:chMax val="1"/>
          <dgm:bulletEnabled val="1"/>
        </dgm:presLayoutVars>
      </dgm:prSet>
      <dgm:spPr>
        <a:xfrm>
          <a:off x="580759" y="3639265"/>
          <a:ext cx="1323757" cy="866020"/>
        </a:xfrm>
        <a:prstGeom prst="roundRect">
          <a:avLst/>
        </a:prstGeom>
      </dgm:spPr>
    </dgm:pt>
    <dgm:pt modelId="{4A256C4D-C145-46CA-A9D9-95A8600A7020}" type="pres">
      <dgm:prSet presAssocID="{0792B64B-B93F-4639-B6ED-F80F72A777A6}" presName="descendantText" presStyleLbl="alignAccFollowNode1" presStyleIdx="3" presStyleCnt="4" custLinFactNeighborX="22883" custLinFactNeighborY="1285">
        <dgm:presLayoutVars>
          <dgm:bulletEnabled val="1"/>
        </dgm:presLayoutVars>
      </dgm:prSet>
      <dgm:spPr/>
    </dgm:pt>
  </dgm:ptLst>
  <dgm:cxnLst>
    <dgm:cxn modelId="{9D58267A-CB26-4766-A03F-2C7A3EC9AADB}" type="presOf" srcId="{57C62713-E7DE-48EE-AE67-2B709CE47F37}" destId="{3DAE57B0-4386-42CD-B7BF-2EB7D32E6BF2}" srcOrd="0" destOrd="0" presId="urn:microsoft.com/office/officeart/2005/8/layout/vList5"/>
    <dgm:cxn modelId="{A6EA2CB6-999A-4FCA-831D-A56F705233C2}" type="presOf" srcId="{850919D4-F313-498A-89A2-6006B4A28CAC}" destId="{4A256C4D-C145-46CA-A9D9-95A8600A7020}" srcOrd="0" destOrd="0" presId="urn:microsoft.com/office/officeart/2005/8/layout/vList5"/>
    <dgm:cxn modelId="{24A3A7E8-31EE-4979-B841-407105CED411}" srcId="{0792B64B-B93F-4639-B6ED-F80F72A777A6}" destId="{850919D4-F313-498A-89A2-6006B4A28CAC}" srcOrd="0" destOrd="0" parTransId="{762BBC97-ADCC-4F67-B4ED-DA5A66392793}" sibTransId="{662F3B96-4A79-4EA8-894C-3D8579647F30}"/>
    <dgm:cxn modelId="{E45095AD-C91B-4C34-B930-D52B64ED8DF0}" type="presOf" srcId="{EEFA96A0-7DBF-42F5-9760-1B682C978D9E}" destId="{5E94653F-6E3A-466B-866E-C0149A07CA40}" srcOrd="0" destOrd="0" presId="urn:microsoft.com/office/officeart/2005/8/layout/vList5"/>
    <dgm:cxn modelId="{B9BABDB1-5FF1-4867-93E9-7B04558D9BBC}" srcId="{3ACC6A0D-5AFA-43D3-924D-E42FFE9D8403}" destId="{EEFA96A0-7DBF-42F5-9760-1B682C978D9E}" srcOrd="2" destOrd="0" parTransId="{0340630C-B312-4000-B364-5E57002B64CE}" sibTransId="{D021868A-5F15-426D-9BF9-38BC4141536B}"/>
    <dgm:cxn modelId="{FC362A2E-8681-40D2-9789-5D39FFD036F0}" srcId="{EEFA96A0-7DBF-42F5-9760-1B682C978D9E}" destId="{0EAEA40A-AFEE-4FED-833C-B31C910692E6}" srcOrd="0" destOrd="0" parTransId="{FC157DD3-C8F5-4DFE-9A24-5B43BBD37E38}" sibTransId="{3FD43985-5A2B-4076-9AA0-7DC1E78D6825}"/>
    <dgm:cxn modelId="{AED4E61E-7E72-47B1-8B51-EB7A0CF43226}" type="presOf" srcId="{802793A6-CBD1-4C70-9D1B-CC7A314A1196}" destId="{A0313DD0-A4E1-4D7E-AE20-031718C5CEC6}" srcOrd="0" destOrd="0" presId="urn:microsoft.com/office/officeart/2005/8/layout/vList5"/>
    <dgm:cxn modelId="{E7C6FD22-8EDA-4EDB-8AFB-D621880A30C4}" type="presOf" srcId="{BF9FE8BE-983E-41F9-B317-D7015F6F36FA}" destId="{4CE170C5-6DE4-49AE-85C4-BB9332B44101}" srcOrd="0" destOrd="0" presId="urn:microsoft.com/office/officeart/2005/8/layout/vList5"/>
    <dgm:cxn modelId="{3278421F-133D-421B-83BC-75074B864EE6}" srcId="{4F49577A-6322-459E-8FF2-C71A85FB8A10}" destId="{57C62713-E7DE-48EE-AE67-2B709CE47F37}" srcOrd="0" destOrd="0" parTransId="{B43B843D-AEAB-4997-90B5-5567A02135F6}" sibTransId="{8750A376-8D60-4389-A8DF-AB7B9284A5E0}"/>
    <dgm:cxn modelId="{CF9C2DC7-88C4-45B0-A89A-801D719A067F}" type="presOf" srcId="{0792B64B-B93F-4639-B6ED-F80F72A777A6}" destId="{39A22D0B-8CB7-4C90-A0BE-B94049266003}" srcOrd="0" destOrd="0" presId="urn:microsoft.com/office/officeart/2005/8/layout/vList5"/>
    <dgm:cxn modelId="{FD88F8C1-8797-4801-BFA6-E63CDAA92CD2}" type="presOf" srcId="{0EAEA40A-AFEE-4FED-833C-B31C910692E6}" destId="{FFAD5F7D-A880-40A0-AE9E-17C80DAA362D}" srcOrd="0" destOrd="0" presId="urn:microsoft.com/office/officeart/2005/8/layout/vList5"/>
    <dgm:cxn modelId="{2C041A71-AB07-447E-934C-E0C2BB486159}" type="presOf" srcId="{4F49577A-6322-459E-8FF2-C71A85FB8A10}" destId="{E8A2056D-40E3-46C3-8DEB-F711CFFDABE5}"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497DC11A-0F73-48E1-B090-ACFE1B881109}" type="presOf" srcId="{3ACC6A0D-5AFA-43D3-924D-E42FFE9D8403}" destId="{78AD1182-6711-44B6-95D9-0543DA065073}" srcOrd="0" destOrd="0" presId="urn:microsoft.com/office/officeart/2005/8/layout/vList5"/>
    <dgm:cxn modelId="{953531F8-CCD4-46A6-B490-DB68D2FBDC8C}" srcId="{3ACC6A0D-5AFA-43D3-924D-E42FFE9D8403}" destId="{BF9FE8BE-983E-41F9-B317-D7015F6F36FA}" srcOrd="0" destOrd="0" parTransId="{922601CA-F814-4FB6-A426-5608D1BEDA51}" sibTransId="{6A4C0EF0-ECC4-4E5F-9FF7-030BF8FA6E52}"/>
    <dgm:cxn modelId="{F16C09AB-58F0-4B3A-834A-F3DB59015817}" srcId="{3ACC6A0D-5AFA-43D3-924D-E42FFE9D8403}" destId="{0792B64B-B93F-4639-B6ED-F80F72A777A6}" srcOrd="3" destOrd="0" parTransId="{A1B428BC-E51F-4292-848B-FB24C49792EB}" sibTransId="{E1890F18-DC2F-4720-A639-7AE3593F91FB}"/>
    <dgm:cxn modelId="{AD978664-7D93-4B8B-A41D-83319AAECAA5}" srcId="{3ACC6A0D-5AFA-43D3-924D-E42FFE9D8403}" destId="{4F49577A-6322-459E-8FF2-C71A85FB8A10}" srcOrd="1" destOrd="0" parTransId="{142BD9C9-83BE-4B75-AE86-264CF15FBC3C}" sibTransId="{AF9E0CEE-D2CF-45C5-AE87-D6B2D0D49884}"/>
    <dgm:cxn modelId="{CF30DA5E-5541-4B05-924C-8C79CA11C8AC}" type="presParOf" srcId="{78AD1182-6711-44B6-95D9-0543DA065073}" destId="{FC592209-34A7-4F86-B4A3-CD2205180153}" srcOrd="0" destOrd="0" presId="urn:microsoft.com/office/officeart/2005/8/layout/vList5"/>
    <dgm:cxn modelId="{1444768D-C6A7-4BC7-883D-3DC32ECD14F3}" type="presParOf" srcId="{FC592209-34A7-4F86-B4A3-CD2205180153}" destId="{4CE170C5-6DE4-49AE-85C4-BB9332B44101}" srcOrd="0" destOrd="0" presId="urn:microsoft.com/office/officeart/2005/8/layout/vList5"/>
    <dgm:cxn modelId="{E7AD5787-0900-40F4-97B7-DF2E354E8568}" type="presParOf" srcId="{FC592209-34A7-4F86-B4A3-CD2205180153}" destId="{A0313DD0-A4E1-4D7E-AE20-031718C5CEC6}" srcOrd="1" destOrd="0" presId="urn:microsoft.com/office/officeart/2005/8/layout/vList5"/>
    <dgm:cxn modelId="{E26D5C62-5E71-4BD5-A15E-4B3F72A684B8}" type="presParOf" srcId="{78AD1182-6711-44B6-95D9-0543DA065073}" destId="{C05DB555-4FD6-4E60-96BE-FE4E2F0D0366}" srcOrd="1" destOrd="0" presId="urn:microsoft.com/office/officeart/2005/8/layout/vList5"/>
    <dgm:cxn modelId="{71ECA4CB-FDAC-431D-B170-1FBDE0C824AF}" type="presParOf" srcId="{78AD1182-6711-44B6-95D9-0543DA065073}" destId="{A840535B-423A-4CFC-984F-80427C872268}" srcOrd="2" destOrd="0" presId="urn:microsoft.com/office/officeart/2005/8/layout/vList5"/>
    <dgm:cxn modelId="{1EFEA873-D6C2-41DF-BA26-45998B6C6608}" type="presParOf" srcId="{A840535B-423A-4CFC-984F-80427C872268}" destId="{E8A2056D-40E3-46C3-8DEB-F711CFFDABE5}" srcOrd="0" destOrd="0" presId="urn:microsoft.com/office/officeart/2005/8/layout/vList5"/>
    <dgm:cxn modelId="{33D4613E-E7CC-495A-934A-81CCD9686720}" type="presParOf" srcId="{A840535B-423A-4CFC-984F-80427C872268}" destId="{3DAE57B0-4386-42CD-B7BF-2EB7D32E6BF2}" srcOrd="1" destOrd="0" presId="urn:microsoft.com/office/officeart/2005/8/layout/vList5"/>
    <dgm:cxn modelId="{6EC39E70-E772-4226-ADBA-5D2B3F216F45}" type="presParOf" srcId="{78AD1182-6711-44B6-95D9-0543DA065073}" destId="{09C91ECF-E223-47CE-8844-FAF1D92E1460}" srcOrd="3" destOrd="0" presId="urn:microsoft.com/office/officeart/2005/8/layout/vList5"/>
    <dgm:cxn modelId="{84719BF9-D21B-4835-9F3A-2B6582D2EAA7}" type="presParOf" srcId="{78AD1182-6711-44B6-95D9-0543DA065073}" destId="{B17E93F9-934D-4D5F-9E95-33F5971E5037}" srcOrd="4" destOrd="0" presId="urn:microsoft.com/office/officeart/2005/8/layout/vList5"/>
    <dgm:cxn modelId="{BEFDBAD9-723D-43B2-A9E8-36FDB31F052D}" type="presParOf" srcId="{B17E93F9-934D-4D5F-9E95-33F5971E5037}" destId="{5E94653F-6E3A-466B-866E-C0149A07CA40}" srcOrd="0" destOrd="0" presId="urn:microsoft.com/office/officeart/2005/8/layout/vList5"/>
    <dgm:cxn modelId="{6109E9B3-3EEE-4BAF-94BD-F27176C8AFE5}" type="presParOf" srcId="{B17E93F9-934D-4D5F-9E95-33F5971E5037}" destId="{FFAD5F7D-A880-40A0-AE9E-17C80DAA362D}" srcOrd="1" destOrd="0" presId="urn:microsoft.com/office/officeart/2005/8/layout/vList5"/>
    <dgm:cxn modelId="{9B2FD3F8-DB78-470E-AF2E-D591EF5BED24}" type="presParOf" srcId="{78AD1182-6711-44B6-95D9-0543DA065073}" destId="{FEDC8629-9024-4F5C-B802-AB54DBB1889A}" srcOrd="5" destOrd="0" presId="urn:microsoft.com/office/officeart/2005/8/layout/vList5"/>
    <dgm:cxn modelId="{33066991-C055-488C-9A42-8F8FD602ACCB}" type="presParOf" srcId="{78AD1182-6711-44B6-95D9-0543DA065073}" destId="{7DFBF7FF-DDB7-4FCB-ADDD-51784835003D}" srcOrd="6" destOrd="0" presId="urn:microsoft.com/office/officeart/2005/8/layout/vList5"/>
    <dgm:cxn modelId="{40182359-D39B-4F2C-97F9-9EA36F4298E2}" type="presParOf" srcId="{7DFBF7FF-DDB7-4FCB-ADDD-51784835003D}" destId="{39A22D0B-8CB7-4C90-A0BE-B94049266003}" srcOrd="0" destOrd="0" presId="urn:microsoft.com/office/officeart/2005/8/layout/vList5"/>
    <dgm:cxn modelId="{9EDC2253-61D1-41C3-95A2-BADBAF5D9F67}" type="presParOf" srcId="{7DFBF7FF-DDB7-4FCB-ADDD-51784835003D}" destId="{4A256C4D-C145-46CA-A9D9-95A8600A70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13DD0-A4E1-4D7E-AE20-031718C5CEC6}">
      <dsp:nvSpPr>
        <dsp:cNvPr id="0" name=""/>
        <dsp:cNvSpPr/>
      </dsp:nvSpPr>
      <dsp:spPr>
        <a:xfrm rot="5400000">
          <a:off x="4260410" y="-1664378"/>
          <a:ext cx="868001" cy="4418269"/>
        </a:xfrm>
        <a:prstGeom prst="round2SameRect">
          <a:avLst/>
        </a:prstGeom>
        <a:solidFill>
          <a:srgbClr val="FFFFFF">
            <a:alpha val="90000"/>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a:solidFill>
                <a:prstClr val="black">
                  <a:lumMod val="75000"/>
                  <a:lumOff val="25000"/>
                </a:prstClr>
              </a:solidFill>
              <a:latin typeface="Trebuchet MS" panose="020B0603020202020204"/>
              <a:ea typeface="华文新魏" panose="02010800040101010101" pitchFamily="2" charset="-122"/>
              <a:cs typeface="+mn-cs"/>
            </a:rPr>
            <a:t>需求分析</a:t>
          </a:r>
        </a:p>
      </dsp:txBody>
      <dsp:txXfrm rot="-5400000">
        <a:off x="2485276" y="153128"/>
        <a:ext cx="4375897" cy="783257"/>
      </dsp:txXfrm>
    </dsp:sp>
    <dsp:sp modelId="{4CE170C5-6DE4-49AE-85C4-BB9332B44101}">
      <dsp:nvSpPr>
        <dsp:cNvPr id="0" name=""/>
        <dsp:cNvSpPr/>
      </dsp:nvSpPr>
      <dsp:spPr>
        <a:xfrm>
          <a:off x="580759" y="2255"/>
          <a:ext cx="1323757" cy="1085001"/>
        </a:xfrm>
        <a:prstGeom prst="roundRect">
          <a:avLst/>
        </a:prstGeom>
        <a:solidFill>
          <a:srgbClr val="12C869">
            <a:lumMod val="50000"/>
          </a:srgbClr>
        </a:solidFill>
        <a:ln>
          <a:solidFill>
            <a:srgbClr val="12C869">
              <a:lumMod val="50000"/>
            </a:srgb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solidFill>
                <a:srgbClr val="FFFFFF"/>
              </a:solidFill>
              <a:latin typeface="Calibri"/>
              <a:ea typeface="微软雅黑"/>
              <a:cs typeface="+mn-cs"/>
            </a:rPr>
            <a:t>1</a:t>
          </a:r>
          <a:endParaRPr lang="zh-CN" altLang="en-US" sz="4300" kern="1200" dirty="0">
            <a:solidFill>
              <a:srgbClr val="FFFFFF"/>
            </a:solidFill>
            <a:latin typeface="Calibri"/>
            <a:ea typeface="微软雅黑"/>
            <a:cs typeface="+mn-cs"/>
          </a:endParaRPr>
        </a:p>
      </dsp:txBody>
      <dsp:txXfrm>
        <a:off x="633724" y="55220"/>
        <a:ext cx="1217827" cy="979071"/>
      </dsp:txXfrm>
    </dsp:sp>
    <dsp:sp modelId="{3DAE57B0-4386-42CD-B7BF-2EB7D32E6BF2}">
      <dsp:nvSpPr>
        <dsp:cNvPr id="0" name=""/>
        <dsp:cNvSpPr/>
      </dsp:nvSpPr>
      <dsp:spPr>
        <a:xfrm rot="5400000">
          <a:off x="4226064" y="-458221"/>
          <a:ext cx="868001" cy="4418269"/>
        </a:xfrm>
        <a:prstGeom prst="round2SameRect">
          <a:avLst/>
        </a:prstGeom>
        <a:solidFill>
          <a:srgbClr val="FFFFFF">
            <a:alpha val="90000"/>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a:solidFill>
                <a:prstClr val="black">
                  <a:lumMod val="75000"/>
                  <a:lumOff val="25000"/>
                </a:prstClr>
              </a:solidFill>
              <a:latin typeface="Trebuchet MS" panose="020B0603020202020204"/>
              <a:ea typeface="华文新魏" panose="02010800040101010101" pitchFamily="2" charset="-122"/>
              <a:cs typeface="+mn-cs"/>
            </a:rPr>
            <a:t>系统设计与实现</a:t>
          </a:r>
        </a:p>
      </dsp:txBody>
      <dsp:txXfrm rot="-5400000">
        <a:off x="2450930" y="1359285"/>
        <a:ext cx="4375897" cy="783257"/>
      </dsp:txXfrm>
    </dsp:sp>
    <dsp:sp modelId="{E8A2056D-40E3-46C3-8DEB-F711CFFDABE5}">
      <dsp:nvSpPr>
        <dsp:cNvPr id="0" name=""/>
        <dsp:cNvSpPr/>
      </dsp:nvSpPr>
      <dsp:spPr>
        <a:xfrm>
          <a:off x="580759" y="1141507"/>
          <a:ext cx="1323757" cy="1085001"/>
        </a:xfrm>
        <a:prstGeom prst="roundRect">
          <a:avLst/>
        </a:prstGeom>
        <a:solidFill>
          <a:srgbClr val="12C869">
            <a:lumMod val="50000"/>
          </a:srgbClr>
        </a:solidFill>
        <a:ln>
          <a:solidFill>
            <a:srgbClr val="12C869">
              <a:lumMod val="50000"/>
            </a:srgb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solidFill>
                <a:srgbClr val="FFFFFF"/>
              </a:solidFill>
              <a:latin typeface="Calibri"/>
              <a:ea typeface="微软雅黑"/>
              <a:cs typeface="+mn-cs"/>
            </a:rPr>
            <a:t>2</a:t>
          </a:r>
          <a:endParaRPr lang="zh-CN" altLang="en-US" sz="4300" kern="1200" dirty="0">
            <a:solidFill>
              <a:srgbClr val="FFFFFF"/>
            </a:solidFill>
            <a:latin typeface="Calibri"/>
            <a:ea typeface="微软雅黑"/>
            <a:cs typeface="+mn-cs"/>
          </a:endParaRPr>
        </a:p>
      </dsp:txBody>
      <dsp:txXfrm>
        <a:off x="633724" y="1194472"/>
        <a:ext cx="1217827" cy="979071"/>
      </dsp:txXfrm>
    </dsp:sp>
    <dsp:sp modelId="{FFAD5F7D-A880-40A0-AE9E-17C80DAA362D}">
      <dsp:nvSpPr>
        <dsp:cNvPr id="0" name=""/>
        <dsp:cNvSpPr/>
      </dsp:nvSpPr>
      <dsp:spPr>
        <a:xfrm rot="5400000">
          <a:off x="4248357" y="602970"/>
          <a:ext cx="868001" cy="4418269"/>
        </a:xfrm>
        <a:prstGeom prst="round2SameRect">
          <a:avLst/>
        </a:prstGeom>
        <a:solidFill>
          <a:srgbClr val="FFFFFF">
            <a:alpha val="90000"/>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a:solidFill>
                <a:prstClr val="black">
                  <a:lumMod val="75000"/>
                  <a:lumOff val="25000"/>
                </a:prstClr>
              </a:solidFill>
              <a:latin typeface="Trebuchet MS" panose="020B0603020202020204"/>
              <a:ea typeface="华文新魏" panose="02010800040101010101" pitchFamily="2" charset="-122"/>
              <a:cs typeface="+mn-cs"/>
            </a:rPr>
            <a:t>总结</a:t>
          </a:r>
        </a:p>
      </dsp:txBody>
      <dsp:txXfrm rot="-5400000">
        <a:off x="2473223" y="2420476"/>
        <a:ext cx="4375897" cy="783257"/>
      </dsp:txXfrm>
    </dsp:sp>
    <dsp:sp modelId="{5E94653F-6E3A-466B-866E-C0149A07CA40}">
      <dsp:nvSpPr>
        <dsp:cNvPr id="0" name=""/>
        <dsp:cNvSpPr/>
      </dsp:nvSpPr>
      <dsp:spPr>
        <a:xfrm>
          <a:off x="580759" y="2280758"/>
          <a:ext cx="1323757" cy="1085001"/>
        </a:xfrm>
        <a:prstGeom prst="roundRect">
          <a:avLst/>
        </a:prstGeom>
        <a:solidFill>
          <a:srgbClr val="12C869">
            <a:lumMod val="50000"/>
          </a:srgbClr>
        </a:solidFill>
        <a:ln>
          <a:solidFill>
            <a:srgbClr val="12C869">
              <a:lumMod val="50000"/>
            </a:srgb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solidFill>
                <a:srgbClr val="FFFFFF"/>
              </a:solidFill>
              <a:latin typeface="Calibri"/>
              <a:ea typeface="微软雅黑"/>
              <a:cs typeface="+mn-cs"/>
            </a:rPr>
            <a:t>3</a:t>
          </a:r>
          <a:endParaRPr lang="zh-CN" altLang="en-US" sz="4300" kern="1200" dirty="0">
            <a:solidFill>
              <a:srgbClr val="FFFFFF"/>
            </a:solidFill>
            <a:latin typeface="Calibri"/>
            <a:ea typeface="微软雅黑"/>
            <a:cs typeface="+mn-cs"/>
          </a:endParaRPr>
        </a:p>
      </dsp:txBody>
      <dsp:txXfrm>
        <a:off x="633724" y="2333723"/>
        <a:ext cx="1217827" cy="979071"/>
      </dsp:txXfrm>
    </dsp:sp>
    <dsp:sp modelId="{4A256C4D-C145-46CA-A9D9-95A8600A7020}">
      <dsp:nvSpPr>
        <dsp:cNvPr id="0" name=""/>
        <dsp:cNvSpPr/>
      </dsp:nvSpPr>
      <dsp:spPr>
        <a:xfrm rot="5400000">
          <a:off x="4248357" y="1764529"/>
          <a:ext cx="868001" cy="4418269"/>
        </a:xfrm>
        <a:prstGeom prst="round2SameRect">
          <a:avLst/>
        </a:prstGeom>
        <a:solidFill>
          <a:srgbClr val="FFFFFF">
            <a:alpha val="90000"/>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a:solidFill>
                <a:prstClr val="black">
                  <a:lumMod val="75000"/>
                  <a:lumOff val="25000"/>
                </a:prstClr>
              </a:solidFill>
              <a:latin typeface="Trebuchet MS" panose="020B0603020202020204"/>
              <a:ea typeface="华文新魏" panose="02010800040101010101" pitchFamily="2" charset="-122"/>
              <a:cs typeface="+mn-cs"/>
            </a:rPr>
            <a:t>系统展示</a:t>
          </a:r>
        </a:p>
      </dsp:txBody>
      <dsp:txXfrm rot="-5400000">
        <a:off x="2473223" y="3582035"/>
        <a:ext cx="4375897" cy="783257"/>
      </dsp:txXfrm>
    </dsp:sp>
    <dsp:sp modelId="{39A22D0B-8CB7-4C90-A0BE-B94049266003}">
      <dsp:nvSpPr>
        <dsp:cNvPr id="0" name=""/>
        <dsp:cNvSpPr/>
      </dsp:nvSpPr>
      <dsp:spPr>
        <a:xfrm>
          <a:off x="580759" y="3420009"/>
          <a:ext cx="1323757" cy="1085001"/>
        </a:xfrm>
        <a:prstGeom prst="roundRect">
          <a:avLst/>
        </a:prstGeom>
        <a:solidFill>
          <a:srgbClr val="12C869">
            <a:lumMod val="50000"/>
          </a:srgbClr>
        </a:solidFill>
        <a:ln>
          <a:solidFill>
            <a:srgbClr val="12C869">
              <a:lumMod val="50000"/>
            </a:srgb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solidFill>
                <a:srgbClr val="FFFFFF"/>
              </a:solidFill>
              <a:latin typeface="Calibri"/>
              <a:ea typeface="微软雅黑"/>
              <a:cs typeface="+mn-cs"/>
            </a:rPr>
            <a:t>4</a:t>
          </a:r>
          <a:endParaRPr lang="zh-CN" altLang="en-US" sz="4300" kern="1200" dirty="0">
            <a:solidFill>
              <a:srgbClr val="FFFFFF"/>
            </a:solidFill>
            <a:latin typeface="Calibri"/>
            <a:ea typeface="微软雅黑"/>
            <a:cs typeface="+mn-cs"/>
          </a:endParaRPr>
        </a:p>
      </dsp:txBody>
      <dsp:txXfrm>
        <a:off x="633724" y="3472974"/>
        <a:ext cx="1217827" cy="9790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3998F-7CA1-446D-840A-56CE53880B8E}" type="datetimeFigureOut">
              <a:rPr lang="zh-CN" altLang="en-US" smtClean="0"/>
              <a:t>2016/6/5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B3C45-716A-4F11-A551-B2EF586D34FA}" type="slidenum">
              <a:rPr lang="zh-CN" altLang="en-US" smtClean="0"/>
              <a:t>‹#›</a:t>
            </a:fld>
            <a:endParaRPr lang="zh-CN" altLang="en-US"/>
          </a:p>
        </p:txBody>
      </p:sp>
    </p:spTree>
    <p:extLst>
      <p:ext uri="{BB962C8B-B14F-4D97-AF65-F5344CB8AC3E}">
        <p14:creationId xmlns:p14="http://schemas.microsoft.com/office/powerpoint/2010/main" val="8717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FF1A6F-6905-47AA-A5F7-F637B6CC64A4}" type="slidenum">
              <a:rPr lang="zh-CN" altLang="en-US" smtClean="0"/>
              <a:t>1</a:t>
            </a:fld>
            <a:endParaRPr lang="zh-CN" altLang="en-US"/>
          </a:p>
        </p:txBody>
      </p:sp>
    </p:spTree>
    <p:extLst>
      <p:ext uri="{BB962C8B-B14F-4D97-AF65-F5344CB8AC3E}">
        <p14:creationId xmlns:p14="http://schemas.microsoft.com/office/powerpoint/2010/main" val="233143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13</a:t>
            </a:fld>
            <a:endParaRPr lang="zh-CN" altLang="en-US"/>
          </a:p>
        </p:txBody>
      </p:sp>
    </p:spTree>
    <p:extLst>
      <p:ext uri="{BB962C8B-B14F-4D97-AF65-F5344CB8AC3E}">
        <p14:creationId xmlns:p14="http://schemas.microsoft.com/office/powerpoint/2010/main" val="54326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经过实际测试，再加入其它姿势控制前进会在极大的加大控制难度，所以用识别到人体，飞船就会不断前进</a:t>
            </a:r>
            <a:endParaRPr lang="en-US" altLang="zh-CN" dirty="0"/>
          </a:p>
          <a:p>
            <a:r>
              <a:rPr lang="zh-CN" altLang="zh-CN"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小于最小识别角度</a:t>
            </a:r>
            <a:r>
              <a:rPr lang="en-US" altLang="zh-CN" sz="1200" kern="1200" dirty="0">
                <a:solidFill>
                  <a:schemeClr val="tx1"/>
                </a:solidFill>
                <a:effectLst/>
                <a:latin typeface="+mn-lt"/>
                <a:ea typeface="+mn-ea"/>
                <a:cs typeface="+mn-cs"/>
              </a:rPr>
              <a:t>MIN</a:t>
            </a:r>
            <a:r>
              <a:rPr lang="zh-CN" altLang="zh-CN" sz="1200" kern="1200" dirty="0">
                <a:solidFill>
                  <a:schemeClr val="tx1"/>
                </a:solidFill>
                <a:effectLst/>
                <a:latin typeface="+mn-lt"/>
                <a:ea typeface="+mn-ea"/>
                <a:cs typeface="+mn-cs"/>
              </a:rPr>
              <a:t>时判断为无效输入，当角度大于最大识别角度</a:t>
            </a:r>
            <a:r>
              <a:rPr lang="en-US" altLang="zh-CN" sz="1200" kern="1200" dirty="0">
                <a:solidFill>
                  <a:schemeClr val="tx1"/>
                </a:solidFill>
                <a:effectLst/>
                <a:latin typeface="+mn-lt"/>
                <a:ea typeface="+mn-ea"/>
                <a:cs typeface="+mn-cs"/>
              </a:rPr>
              <a:t>MAX</a:t>
            </a:r>
            <a:r>
              <a:rPr lang="zh-CN" altLang="zh-CN" sz="1200" kern="1200" dirty="0">
                <a:solidFill>
                  <a:schemeClr val="tx1"/>
                </a:solidFill>
                <a:effectLst/>
                <a:latin typeface="+mn-lt"/>
                <a:ea typeface="+mn-ea"/>
                <a:cs typeface="+mn-cs"/>
              </a:rPr>
              <a:t>时，将角度设置为最大角度，最后通过最后一步中的公式将角度归一到</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之间，最后得到的</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就是一个</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之间的数。</a:t>
            </a:r>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14</a:t>
            </a:fld>
            <a:endParaRPr lang="zh-CN" altLang="en-US"/>
          </a:p>
        </p:txBody>
      </p:sp>
    </p:spTree>
    <p:extLst>
      <p:ext uri="{BB962C8B-B14F-4D97-AF65-F5344CB8AC3E}">
        <p14:creationId xmlns:p14="http://schemas.microsoft.com/office/powerpoint/2010/main" val="4159527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GetMousePointerEventData</a:t>
            </a:r>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15</a:t>
            </a:fld>
            <a:endParaRPr lang="zh-CN" altLang="en-US"/>
          </a:p>
        </p:txBody>
      </p:sp>
    </p:spTree>
    <p:extLst>
      <p:ext uri="{BB962C8B-B14F-4D97-AF65-F5344CB8AC3E}">
        <p14:creationId xmlns:p14="http://schemas.microsoft.com/office/powerpoint/2010/main" val="3461365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UNET</a:t>
            </a:r>
            <a:r>
              <a:rPr lang="zh-CN" altLang="zh-CN" sz="1200" kern="1200" dirty="0">
                <a:solidFill>
                  <a:schemeClr val="tx1"/>
                </a:solidFill>
                <a:effectLst/>
                <a:latin typeface="+mn-lt"/>
                <a:ea typeface="+mn-ea"/>
                <a:cs typeface="+mn-cs"/>
              </a:rPr>
              <a:t>不用单独开发服务器，</a:t>
            </a:r>
            <a:r>
              <a:rPr lang="zh-CN" altLang="en-US" sz="1200" kern="1200" dirty="0">
                <a:solidFill>
                  <a:schemeClr val="tx1"/>
                </a:solidFill>
                <a:effectLst/>
                <a:latin typeface="+mn-lt"/>
                <a:ea typeface="+mn-ea"/>
                <a:cs typeface="+mn-cs"/>
              </a:rPr>
              <a:t>服务器和客户端共用游戏场景</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UNET</a:t>
            </a:r>
            <a:r>
              <a:rPr lang="zh-CN" altLang="zh-CN" sz="1200" kern="1200" dirty="0">
                <a:solidFill>
                  <a:schemeClr val="tx1"/>
                </a:solidFill>
                <a:effectLst/>
                <a:latin typeface="+mn-lt"/>
                <a:ea typeface="+mn-ea"/>
                <a:cs typeface="+mn-cs"/>
              </a:rPr>
              <a:t>提供了一套网络开发</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开发网络游戏无需关心底层网络</a:t>
            </a:r>
            <a:r>
              <a:rPr lang="zh-CN" altLang="en-US" sz="1200" kern="1200" dirty="0">
                <a:solidFill>
                  <a:schemeClr val="tx1"/>
                </a:solidFill>
                <a:effectLst/>
                <a:latin typeface="+mn-lt"/>
                <a:ea typeface="+mn-ea"/>
                <a:cs typeface="+mn-cs"/>
              </a:rPr>
              <a:t>实现</a:t>
            </a:r>
            <a:r>
              <a:rPr lang="zh-CN" altLang="zh-CN" sz="1200" kern="1200" dirty="0">
                <a:solidFill>
                  <a:schemeClr val="tx1"/>
                </a:solidFill>
                <a:effectLst/>
                <a:latin typeface="+mn-lt"/>
                <a:ea typeface="+mn-ea"/>
                <a:cs typeface="+mn-cs"/>
              </a:rPr>
              <a:t>细节。</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只用写网络事件对应的消息响应函数，处理逻辑即可。例如</a:t>
            </a:r>
            <a:r>
              <a:rPr lang="en-US" altLang="zh-CN" sz="1200" kern="1200" dirty="0" err="1">
                <a:solidFill>
                  <a:schemeClr val="tx1"/>
                </a:solidFill>
                <a:effectLst/>
                <a:latin typeface="+mn-lt"/>
                <a:ea typeface="+mn-ea"/>
                <a:cs typeface="+mn-cs"/>
              </a:rPr>
              <a:t>OnLobbyClientEnter</a:t>
            </a:r>
            <a:r>
              <a:rPr lang="zh-CN" altLang="en-US" sz="1200" kern="1200" dirty="0">
                <a:solidFill>
                  <a:schemeClr val="tx1"/>
                </a:solidFill>
                <a:effectLst/>
                <a:latin typeface="+mn-lt"/>
                <a:ea typeface="+mn-ea"/>
                <a:cs typeface="+mn-cs"/>
              </a:rPr>
              <a:t>函数，</a:t>
            </a:r>
            <a:r>
              <a:rPr lang="en-US" altLang="zh-CN" sz="1200" kern="1200" dirty="0" err="1">
                <a:solidFill>
                  <a:schemeClr val="tx1"/>
                </a:solidFill>
                <a:effectLst/>
                <a:latin typeface="+mn-lt"/>
                <a:ea typeface="+mn-ea"/>
                <a:cs typeface="+mn-cs"/>
              </a:rPr>
              <a:t>OnStartHost</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函数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16</a:t>
            </a:fld>
            <a:endParaRPr lang="zh-CN" altLang="en-US"/>
          </a:p>
        </p:txBody>
      </p:sp>
    </p:spTree>
    <p:extLst>
      <p:ext uri="{BB962C8B-B14F-4D97-AF65-F5344CB8AC3E}">
        <p14:creationId xmlns:p14="http://schemas.microsoft.com/office/powerpoint/2010/main" val="1715584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全网广播</a:t>
            </a:r>
            <a:r>
              <a:rPr lang="zh-CN" altLang="en-US" sz="1200" kern="1200" baseline="0" dirty="0">
                <a:solidFill>
                  <a:schemeClr val="tx1"/>
                </a:solidFill>
                <a:effectLst/>
                <a:latin typeface="+mn-lt"/>
                <a:ea typeface="+mn-ea"/>
                <a:cs typeface="+mn-cs"/>
              </a:rPr>
              <a:t> 向</a:t>
            </a:r>
            <a:r>
              <a:rPr lang="en-US" altLang="zh-CN" sz="1200" kern="1200" baseline="0" dirty="0">
                <a:solidFill>
                  <a:schemeClr val="tx1"/>
                </a:solidFill>
                <a:effectLst/>
                <a:latin typeface="+mn-lt"/>
                <a:ea typeface="+mn-ea"/>
                <a:cs typeface="+mn-cs"/>
              </a:rPr>
              <a:t>255.255.255.255</a:t>
            </a:r>
            <a:r>
              <a:rPr lang="zh-CN" altLang="en-US" sz="1200" kern="1200" baseline="0" dirty="0">
                <a:solidFill>
                  <a:schemeClr val="tx1"/>
                </a:solidFill>
                <a:effectLst/>
                <a:latin typeface="+mn-lt"/>
                <a:ea typeface="+mn-ea"/>
                <a:cs typeface="+mn-cs"/>
              </a:rPr>
              <a:t>地址发送</a:t>
            </a:r>
            <a:r>
              <a:rPr lang="en-US" altLang="zh-CN" sz="1200" kern="1200" baseline="0" dirty="0">
                <a:solidFill>
                  <a:schemeClr val="tx1"/>
                </a:solidFill>
                <a:effectLst/>
                <a:latin typeface="+mn-lt"/>
                <a:ea typeface="+mn-ea"/>
                <a:cs typeface="+mn-cs"/>
              </a:rPr>
              <a:t>UDP</a:t>
            </a:r>
            <a:r>
              <a:rPr lang="zh-CN" altLang="en-US" sz="1200" kern="1200" baseline="0" dirty="0">
                <a:solidFill>
                  <a:schemeClr val="tx1"/>
                </a:solidFill>
                <a:effectLst/>
                <a:latin typeface="+mn-lt"/>
                <a:ea typeface="+mn-ea"/>
                <a:cs typeface="+mn-cs"/>
              </a:rPr>
              <a:t>消息，交换机会将消息转发给局域网中的所有终端</a:t>
            </a:r>
            <a:endParaRPr lang="en-US" altLang="zh-CN" sz="1200" kern="1200" baseline="0" dirty="0">
              <a:solidFill>
                <a:schemeClr val="tx1"/>
              </a:solidFill>
              <a:effectLst/>
              <a:latin typeface="+mn-lt"/>
              <a:ea typeface="+mn-ea"/>
              <a:cs typeface="+mn-cs"/>
            </a:endParaRPr>
          </a:p>
          <a:p>
            <a:r>
              <a:rPr lang="zh-CN" altLang="en-US" sz="1200" kern="1200" baseline="0" dirty="0">
                <a:solidFill>
                  <a:schemeClr val="tx1"/>
                </a:solidFill>
                <a:effectLst/>
                <a:latin typeface="+mn-lt"/>
                <a:ea typeface="+mn-ea"/>
                <a:cs typeface="+mn-cs"/>
              </a:rPr>
              <a:t>当在一个服务器在一段时间内没有再发消息，则认为已进入游戏或房间已不存在。从服务器列表中删除</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17</a:t>
            </a:fld>
            <a:endParaRPr lang="zh-CN" altLang="en-US"/>
          </a:p>
        </p:txBody>
      </p:sp>
    </p:spTree>
    <p:extLst>
      <p:ext uri="{BB962C8B-B14F-4D97-AF65-F5344CB8AC3E}">
        <p14:creationId xmlns:p14="http://schemas.microsoft.com/office/powerpoint/2010/main" val="1734780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如果直接改变物体坐标会导致物体无法与其他刚体正常碰撞。利用刚体组件上则能正常碰撞</a:t>
            </a:r>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18</a:t>
            </a:fld>
            <a:endParaRPr lang="zh-CN" altLang="en-US"/>
          </a:p>
        </p:txBody>
      </p:sp>
    </p:spTree>
    <p:extLst>
      <p:ext uri="{BB962C8B-B14F-4D97-AF65-F5344CB8AC3E}">
        <p14:creationId xmlns:p14="http://schemas.microsoft.com/office/powerpoint/2010/main" val="2609880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20</a:t>
            </a:fld>
            <a:endParaRPr lang="zh-CN" altLang="en-US"/>
          </a:p>
        </p:txBody>
      </p:sp>
    </p:spTree>
    <p:extLst>
      <p:ext uri="{BB962C8B-B14F-4D97-AF65-F5344CB8AC3E}">
        <p14:creationId xmlns:p14="http://schemas.microsoft.com/office/powerpoint/2010/main" val="101624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玩家可在同一局域网下加入其它玩家建立的房间，也可以自己建立房间等待其它玩家的加入，每个房间最多允许</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个人加入，当房间内的所有玩家都已经准备好之后游戏开始。在游戏中，其它玩家都是自己的敌人，玩家的目的控制飞船射击以击落其它玩家的飞船。每个玩家的飞船初始有</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滴血，每被击中一次减少一滴血，当血量为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时飞船被击落，飞船被击落</a:t>
            </a:r>
            <a:r>
              <a:rPr lang="en-US" altLang="zh-CN" sz="1200" kern="1200" dirty="0">
                <a:solidFill>
                  <a:schemeClr val="tx1"/>
                </a:solidFill>
                <a:effectLst/>
                <a:latin typeface="+mn-lt"/>
                <a:ea typeface="+mn-ea"/>
                <a:cs typeface="+mn-cs"/>
              </a:rPr>
              <a:t>5S</a:t>
            </a:r>
            <a:r>
              <a:rPr lang="zh-CN" altLang="zh-CN" sz="1200" kern="1200" dirty="0">
                <a:solidFill>
                  <a:schemeClr val="tx1"/>
                </a:solidFill>
                <a:effectLst/>
                <a:latin typeface="+mn-lt"/>
                <a:ea typeface="+mn-ea"/>
                <a:cs typeface="+mn-cs"/>
              </a:rPr>
              <a:t>后飞船重生。当有玩家总共击落</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艘飞船后，游戏结束。</a:t>
            </a:r>
          </a:p>
          <a:p>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4</a:t>
            </a:fld>
            <a:endParaRPr lang="zh-CN" altLang="en-US"/>
          </a:p>
        </p:txBody>
      </p:sp>
    </p:spTree>
    <p:extLst>
      <p:ext uri="{BB962C8B-B14F-4D97-AF65-F5344CB8AC3E}">
        <p14:creationId xmlns:p14="http://schemas.microsoft.com/office/powerpoint/2010/main" val="93624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游戏，首先进入游戏主界面，可选择游戏设置，建立房间等待其他玩家加入或加入其他玩家创建的房间，进入房间后进入房间信息界面，可以看到当前房间内所有玩家的信息（名字，准备状态），当所有玩家都进入准备状态后，进入游戏场景游戏，这时玩家就可以通过肢体动作控制飞船飞行同其他玩家战斗，当有某个玩家杀敌数达到</a:t>
            </a:r>
            <a:r>
              <a:rPr lang="en-US" altLang="zh-CN" dirty="0"/>
              <a:t>3</a:t>
            </a:r>
            <a:r>
              <a:rPr lang="zh-CN" altLang="en-US" dirty="0"/>
              <a:t>之后，游戏结束弹出游戏结算。整个游戏流程就是这样。</a:t>
            </a:r>
          </a:p>
        </p:txBody>
      </p:sp>
      <p:sp>
        <p:nvSpPr>
          <p:cNvPr id="4" name="灯片编号占位符 3"/>
          <p:cNvSpPr>
            <a:spLocks noGrp="1"/>
          </p:cNvSpPr>
          <p:nvPr>
            <p:ph type="sldNum" sz="quarter" idx="10"/>
          </p:nvPr>
        </p:nvSpPr>
        <p:spPr/>
        <p:txBody>
          <a:bodyPr/>
          <a:lstStyle/>
          <a:p>
            <a:fld id="{D22B3C45-716A-4F11-A551-B2EF586D34FA}" type="slidenum">
              <a:rPr lang="zh-CN" altLang="en-US" smtClean="0"/>
              <a:t>5</a:t>
            </a:fld>
            <a:endParaRPr lang="zh-CN" altLang="en-US"/>
          </a:p>
        </p:txBody>
      </p:sp>
    </p:spTree>
    <p:extLst>
      <p:ext uri="{BB962C8B-B14F-4D97-AF65-F5344CB8AC3E}">
        <p14:creationId xmlns:p14="http://schemas.microsoft.com/office/powerpoint/2010/main" val="154640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游戏主要包含</a:t>
            </a:r>
            <a:r>
              <a:rPr lang="en-US" altLang="zh-CN" dirty="0"/>
              <a:t>5</a:t>
            </a:r>
            <a:r>
              <a:rPr lang="zh-CN" altLang="en-US" dirty="0"/>
              <a:t>大模块</a:t>
            </a:r>
            <a:r>
              <a:rPr lang="zh-CN" altLang="en-US" baseline="0" dirty="0"/>
              <a:t> 。。。。。</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6</a:t>
            </a:fld>
            <a:endParaRPr lang="zh-CN" altLang="en-US"/>
          </a:p>
        </p:txBody>
      </p:sp>
    </p:spTree>
    <p:extLst>
      <p:ext uri="{BB962C8B-B14F-4D97-AF65-F5344CB8AC3E}">
        <p14:creationId xmlns:p14="http://schemas.microsoft.com/office/powerpoint/2010/main" val="62070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7</a:t>
            </a:fld>
            <a:endParaRPr lang="zh-CN" altLang="en-US"/>
          </a:p>
        </p:txBody>
      </p:sp>
    </p:spTree>
    <p:extLst>
      <p:ext uri="{BB962C8B-B14F-4D97-AF65-F5344CB8AC3E}">
        <p14:creationId xmlns:p14="http://schemas.microsoft.com/office/powerpoint/2010/main" val="222884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9</a:t>
            </a:fld>
            <a:endParaRPr lang="zh-CN" altLang="en-US"/>
          </a:p>
        </p:txBody>
      </p:sp>
    </p:spTree>
    <p:extLst>
      <p:ext uri="{BB962C8B-B14F-4D97-AF65-F5344CB8AC3E}">
        <p14:creationId xmlns:p14="http://schemas.microsoft.com/office/powerpoint/2010/main" val="975187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sz="1200" kern="1200" dirty="0">
                <a:solidFill>
                  <a:schemeClr val="tx1"/>
                </a:solidFill>
                <a:effectLst/>
                <a:latin typeface="+mn-lt"/>
                <a:ea typeface="+mn-ea"/>
                <a:cs typeface="+mn-cs"/>
              </a:rPr>
              <a:t>UI </a:t>
            </a:r>
            <a:r>
              <a:rPr lang="zh-CN" altLang="zh-CN" sz="1200" kern="1200" dirty="0">
                <a:solidFill>
                  <a:schemeClr val="tx1"/>
                </a:solidFill>
                <a:effectLst/>
                <a:latin typeface="+mn-lt"/>
                <a:ea typeface="+mn-ea"/>
                <a:cs typeface="+mn-cs"/>
              </a:rPr>
              <a:t>跳转的逻辑</a:t>
            </a:r>
            <a:r>
              <a:rPr lang="zh-CN" altLang="en-US" sz="1200" kern="1200" baseline="0" dirty="0">
                <a:solidFill>
                  <a:schemeClr val="tx1"/>
                </a:solidFill>
                <a:effectLst/>
                <a:latin typeface="+mn-lt"/>
                <a:ea typeface="+mn-ea"/>
                <a:cs typeface="+mn-cs"/>
              </a:rPr>
              <a:t>、各个界面的主要内容</a:t>
            </a:r>
            <a:endParaRPr lang="zh-CN" altLang="en-US"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10</a:t>
            </a:fld>
            <a:endParaRPr lang="zh-CN" altLang="en-US"/>
          </a:p>
        </p:txBody>
      </p:sp>
    </p:spTree>
    <p:extLst>
      <p:ext uri="{BB962C8B-B14F-4D97-AF65-F5344CB8AC3E}">
        <p14:creationId xmlns:p14="http://schemas.microsoft.com/office/powerpoint/2010/main" val="3113327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立体视觉：</a:t>
            </a:r>
            <a:r>
              <a:rPr lang="zh-CN" altLang="zh-CN" sz="1200" kern="1200" dirty="0">
                <a:solidFill>
                  <a:schemeClr val="tx1"/>
                </a:solidFill>
                <a:effectLst/>
                <a:latin typeface="+mn-lt"/>
                <a:ea typeface="+mn-ea"/>
                <a:cs typeface="+mn-cs"/>
              </a:rPr>
              <a:t>两只眼睛从不同的位置和角度注视着物体，左眼看到左侧，右眼看到右侧</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裸眼：</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22B3C45-716A-4F11-A551-B2EF586D34FA}" type="slidenum">
              <a:rPr lang="zh-CN" altLang="en-US" smtClean="0"/>
              <a:t>11</a:t>
            </a:fld>
            <a:endParaRPr lang="zh-CN" altLang="en-US"/>
          </a:p>
        </p:txBody>
      </p:sp>
    </p:spTree>
    <p:extLst>
      <p:ext uri="{BB962C8B-B14F-4D97-AF65-F5344CB8AC3E}">
        <p14:creationId xmlns:p14="http://schemas.microsoft.com/office/powerpoint/2010/main" val="234243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本游戏采用八个摄像机模拟人的左右眼睛，人只有两个眼睛，为何要用八个相机，左右眼可看到八套不同的图片，这样就有八个视点，人在屏幕前略微移动，看到的图像就不同了，增强了立体感</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因为由八幅图交叉排列，实际上连续的八个不同像素代表的是一个位置的像素在不同视点说看的颜色，所以水平上分辨率掉了八倍， 公式中要减去</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cot</a:t>
            </a:r>
            <a:r>
              <a:rPr lang="zh-CN" altLang="en-US" sz="1200" kern="1200" dirty="0">
                <a:solidFill>
                  <a:schemeClr val="tx1"/>
                </a:solidFill>
                <a:effectLst/>
                <a:latin typeface="+mn-lt"/>
                <a:ea typeface="+mn-ea"/>
                <a:cs typeface="+mn-cs"/>
              </a:rPr>
              <a:t>是为了让像素斜着排列，以将降低的分辨率均摊到竖直和水平两个方向</a:t>
            </a:r>
            <a:endParaRPr lang="zh-CN" altLang="en-US" dirty="0"/>
          </a:p>
          <a:p>
            <a:r>
              <a:rPr lang="zh-CN" altLang="en-US" dirty="0"/>
              <a:t>这一部分的算法，至于为何斜着排列图像没有扭曲，猜测是和裸眼屏幕的光学结构有关</a:t>
            </a:r>
            <a:endParaRPr lang="en-US" altLang="zh-CN" dirty="0"/>
          </a:p>
        </p:txBody>
      </p:sp>
      <p:sp>
        <p:nvSpPr>
          <p:cNvPr id="4" name="灯片编号占位符 3"/>
          <p:cNvSpPr>
            <a:spLocks noGrp="1"/>
          </p:cNvSpPr>
          <p:nvPr>
            <p:ph type="sldNum" sz="quarter" idx="10"/>
          </p:nvPr>
        </p:nvSpPr>
        <p:spPr/>
        <p:txBody>
          <a:bodyPr/>
          <a:lstStyle/>
          <a:p>
            <a:fld id="{D22B3C45-716A-4F11-A551-B2EF586D34FA}" type="slidenum">
              <a:rPr lang="zh-CN" altLang="en-US" smtClean="0"/>
              <a:t>12</a:t>
            </a:fld>
            <a:endParaRPr lang="zh-CN" altLang="en-US"/>
          </a:p>
        </p:txBody>
      </p:sp>
    </p:spTree>
    <p:extLst>
      <p:ext uri="{BB962C8B-B14F-4D97-AF65-F5344CB8AC3E}">
        <p14:creationId xmlns:p14="http://schemas.microsoft.com/office/powerpoint/2010/main" val="258838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a:t>单击此处添加标题</a:t>
            </a:r>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p>
        </p:txBody>
      </p:sp>
    </p:spTree>
    <p:extLst>
      <p:ext uri="{BB962C8B-B14F-4D97-AF65-F5344CB8AC3E}">
        <p14:creationId xmlns:p14="http://schemas.microsoft.com/office/powerpoint/2010/main" val="107780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p>
        </p:txBody>
      </p:sp>
    </p:spTree>
    <p:extLst>
      <p:ext uri="{BB962C8B-B14F-4D97-AF65-F5344CB8AC3E}">
        <p14:creationId xmlns:p14="http://schemas.microsoft.com/office/powerpoint/2010/main" val="6796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127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80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9D46330-F2AE-4071-8F04-20A9228A2D13}" type="datetimeFigureOut">
              <a:rPr lang="zh-CN" altLang="en-US" smtClean="0"/>
              <a:t>2016/6/5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A20E29-074C-4E00-97F0-A6A7C9054F61}" type="slidenum">
              <a:rPr lang="zh-CN" altLang="en-US" smtClean="0"/>
              <a:t>‹#›</a:t>
            </a:fld>
            <a:endParaRPr lang="zh-CN" altLang="en-US"/>
          </a:p>
        </p:txBody>
      </p:sp>
    </p:spTree>
    <p:extLst>
      <p:ext uri="{BB962C8B-B14F-4D97-AF65-F5344CB8AC3E}">
        <p14:creationId xmlns:p14="http://schemas.microsoft.com/office/powerpoint/2010/main" val="306596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 id="214748367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9.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9.emf"/><Relationship Id="rId10" Type="http://schemas.openxmlformats.org/officeDocument/2006/relationships/image" Target="../media/image13.png"/><Relationship Id="rId4" Type="http://schemas.openxmlformats.org/officeDocument/2006/relationships/oleObject" Target="../embeddings/oleObject4.bin"/><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1.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6.emf"/><Relationship Id="rId4" Type="http://schemas.openxmlformats.org/officeDocument/2006/relationships/oleObject" Target="../embeddings/oleObject6.bin"/><Relationship Id="rId9"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3.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0.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414384"/>
            <a:ext cx="10381511" cy="3257729"/>
          </a:xfrm>
        </p:spPr>
        <p:style>
          <a:lnRef idx="1">
            <a:schemeClr val="dk1"/>
          </a:lnRef>
          <a:fillRef idx="3">
            <a:schemeClr val="dk1"/>
          </a:fillRef>
          <a:effectRef idx="2">
            <a:schemeClr val="dk1"/>
          </a:effectRef>
          <a:fontRef idx="minor">
            <a:schemeClr val="lt1"/>
          </a:fontRef>
        </p:style>
        <p:txBody>
          <a:bodyPr/>
          <a:lstStyle/>
          <a:p>
            <a:pPr algn="ctr"/>
            <a:r>
              <a:rPr lang="zh-CN" altLang="en-US" dirty="0">
                <a:solidFill>
                  <a:schemeClr val="accent1">
                    <a:lumMod val="50000"/>
                  </a:schemeClr>
                </a:solidFill>
              </a:rPr>
              <a:t>裸眼</a:t>
            </a:r>
            <a:r>
              <a:rPr lang="en-US" altLang="zh-CN" dirty="0">
                <a:solidFill>
                  <a:schemeClr val="accent1">
                    <a:lumMod val="50000"/>
                  </a:schemeClr>
                </a:solidFill>
              </a:rPr>
              <a:t>3D</a:t>
            </a:r>
            <a:r>
              <a:rPr lang="zh-CN" altLang="en-US" dirty="0">
                <a:solidFill>
                  <a:schemeClr val="accent1">
                    <a:lumMod val="50000"/>
                  </a:schemeClr>
                </a:solidFill>
              </a:rPr>
              <a:t>技术</a:t>
            </a:r>
            <a:br>
              <a:rPr lang="en-US" altLang="zh-CN" dirty="0">
                <a:solidFill>
                  <a:schemeClr val="accent1">
                    <a:lumMod val="50000"/>
                  </a:schemeClr>
                </a:solidFill>
              </a:rPr>
            </a:br>
            <a:r>
              <a:rPr lang="zh-CN" altLang="en-US" dirty="0">
                <a:solidFill>
                  <a:schemeClr val="accent1">
                    <a:lumMod val="50000"/>
                  </a:schemeClr>
                </a:solidFill>
              </a:rPr>
              <a:t>在沉浸式体感游戏中的应用研究</a:t>
            </a:r>
          </a:p>
        </p:txBody>
      </p:sp>
      <p:sp>
        <p:nvSpPr>
          <p:cNvPr id="3" name="副标题 2"/>
          <p:cNvSpPr>
            <a:spLocks noGrp="1"/>
          </p:cNvSpPr>
          <p:nvPr>
            <p:ph type="subTitle" idx="1"/>
          </p:nvPr>
        </p:nvSpPr>
        <p:spPr>
          <a:xfrm>
            <a:off x="1449636" y="4342670"/>
            <a:ext cx="7984650" cy="838930"/>
          </a:xfrm>
        </p:spPr>
        <p:txBody>
          <a:bodyPr>
            <a:normAutofit/>
          </a:bodyPr>
          <a:lstStyle/>
          <a:p>
            <a:r>
              <a:rPr lang="zh-CN" altLang="en-US" sz="3600" dirty="0">
                <a:solidFill>
                  <a:prstClr val="black">
                    <a:lumMod val="75000"/>
                    <a:lumOff val="25000"/>
                  </a:prstClr>
                </a:solidFill>
                <a:latin typeface="Trebuchet MS" panose="020B0603020202020204"/>
                <a:ea typeface="华文新魏" panose="02010800040101010101" pitchFamily="2" charset="-122"/>
              </a:rPr>
              <a:t>姓名：周和繁 学号：</a:t>
            </a:r>
            <a:r>
              <a:rPr lang="en-US" altLang="zh-CN" sz="3600" dirty="0">
                <a:solidFill>
                  <a:prstClr val="black">
                    <a:lumMod val="75000"/>
                    <a:lumOff val="25000"/>
                  </a:prstClr>
                </a:solidFill>
                <a:latin typeface="Trebuchet MS" panose="020B0603020202020204"/>
                <a:ea typeface="华文新魏" panose="02010800040101010101" pitchFamily="2" charset="-122"/>
              </a:rPr>
              <a:t>20121241</a:t>
            </a:r>
            <a:endParaRPr lang="zh-CN" altLang="en-US" sz="3600" dirty="0">
              <a:solidFill>
                <a:prstClr val="black">
                  <a:lumMod val="75000"/>
                  <a:lumOff val="25000"/>
                </a:prstClr>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248896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a:p>
            <a:endParaRPr lang="zh-CN" altLang="en-US" sz="3200" b="1"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118586" y="1569144"/>
            <a:ext cx="2358132"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界面模块</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7296151" y="2113696"/>
            <a:ext cx="13734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4524376" y="1794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60369815"/>
              </p:ext>
            </p:extLst>
          </p:nvPr>
        </p:nvGraphicFramePr>
        <p:xfrm>
          <a:off x="4543573" y="1663118"/>
          <a:ext cx="6971997" cy="3917256"/>
        </p:xfrm>
        <a:graphic>
          <a:graphicData uri="http://schemas.openxmlformats.org/presentationml/2006/ole">
            <mc:AlternateContent xmlns:mc="http://schemas.openxmlformats.org/markup-compatibility/2006">
              <mc:Choice xmlns:v="urn:schemas-microsoft-com:vml" Requires="v">
                <p:oleObj spid="_x0000_s4251" name="Visio" r:id="rId4" imgW="8524806" imgH="4791003" progId="Visio.Drawing.15">
                  <p:embed/>
                </p:oleObj>
              </mc:Choice>
              <mc:Fallback>
                <p:oleObj name="Visio" r:id="rId4" imgW="8524806" imgH="479100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573" y="1663118"/>
                        <a:ext cx="6971997" cy="3917256"/>
                      </a:xfrm>
                      <a:prstGeom prst="rect">
                        <a:avLst/>
                      </a:prstGeom>
                      <a:noFill/>
                    </p:spPr>
                  </p:pic>
                </p:oleObj>
              </mc:Fallback>
            </mc:AlternateContent>
          </a:graphicData>
        </a:graphic>
      </p:graphicFrame>
      <p:sp>
        <p:nvSpPr>
          <p:cNvPr id="23" name="矩形 22"/>
          <p:cNvSpPr/>
          <p:nvPr/>
        </p:nvSpPr>
        <p:spPr>
          <a:xfrm>
            <a:off x="1118586" y="2865198"/>
            <a:ext cx="3405789" cy="3430168"/>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采用</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UGUI</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制作</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主要包含</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6</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个界面：</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  游戏设置界面</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  开始菜单 界面</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  房间信息界面</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  玩家列表界面</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  运行主界面</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  游戏结算界面</a:t>
            </a:r>
          </a:p>
        </p:txBody>
      </p:sp>
      <p:sp>
        <p:nvSpPr>
          <p:cNvPr id="24" name="椭圆 23"/>
          <p:cNvSpPr/>
          <p:nvPr/>
        </p:nvSpPr>
        <p:spPr>
          <a:xfrm>
            <a:off x="849627" y="2971463"/>
            <a:ext cx="264149" cy="264149"/>
          </a:xfrm>
          <a:prstGeom prst="ellipse">
            <a:avLst/>
          </a:prstGeom>
          <a:solidFill>
            <a:schemeClr val="accent1">
              <a:lumMod val="75000"/>
            </a:schemeClr>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52032" y="3782406"/>
            <a:ext cx="264149" cy="264149"/>
          </a:xfrm>
          <a:prstGeom prst="ellipse">
            <a:avLst/>
          </a:prstGeom>
          <a:solidFill>
            <a:schemeClr val="accent1">
              <a:lumMod val="75000"/>
            </a:schemeClr>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0492055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800100" y="1731652"/>
            <a:ext cx="2358132"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裸眼原理</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7296151" y="2113696"/>
            <a:ext cx="13734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3" name="图片 22"/>
          <p:cNvPicPr>
            <a:picLocks noChangeAspect="1"/>
          </p:cNvPicPr>
          <p:nvPr/>
        </p:nvPicPr>
        <p:blipFill>
          <a:blip r:embed="rId3"/>
          <a:stretch>
            <a:fillRect/>
          </a:stretch>
        </p:blipFill>
        <p:spPr>
          <a:xfrm>
            <a:off x="3926793" y="2617436"/>
            <a:ext cx="4393895" cy="3544047"/>
          </a:xfrm>
          <a:prstGeom prst="rect">
            <a:avLst/>
          </a:prstGeom>
        </p:spPr>
      </p:pic>
      <p:pic>
        <p:nvPicPr>
          <p:cNvPr id="24" name="图片 23"/>
          <p:cNvPicPr>
            <a:picLocks noChangeAspect="1"/>
          </p:cNvPicPr>
          <p:nvPr/>
        </p:nvPicPr>
        <p:blipFill>
          <a:blip r:embed="rId4"/>
          <a:stretch>
            <a:fillRect/>
          </a:stretch>
        </p:blipFill>
        <p:spPr>
          <a:xfrm>
            <a:off x="3390359" y="2519215"/>
            <a:ext cx="4791075" cy="4060704"/>
          </a:xfrm>
          <a:prstGeom prst="rect">
            <a:avLst/>
          </a:prstGeom>
        </p:spPr>
      </p:pic>
      <p:pic>
        <p:nvPicPr>
          <p:cNvPr id="25" name="图片 24"/>
          <p:cNvPicPr>
            <a:picLocks noChangeAspect="1"/>
          </p:cNvPicPr>
          <p:nvPr/>
        </p:nvPicPr>
        <p:blipFill>
          <a:blip r:embed="rId5"/>
          <a:stretch>
            <a:fillRect/>
          </a:stretch>
        </p:blipFill>
        <p:spPr>
          <a:xfrm>
            <a:off x="8324847" y="2903141"/>
            <a:ext cx="3360450" cy="2881167"/>
          </a:xfrm>
          <a:prstGeom prst="rect">
            <a:avLst/>
          </a:prstGeom>
        </p:spPr>
      </p:pic>
      <p:sp>
        <p:nvSpPr>
          <p:cNvPr id="26" name="右箭头 25"/>
          <p:cNvSpPr/>
          <p:nvPr/>
        </p:nvSpPr>
        <p:spPr>
          <a:xfrm>
            <a:off x="8195719" y="4491008"/>
            <a:ext cx="53229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3536268" y="1722024"/>
            <a:ext cx="6304961" cy="789445"/>
          </a:xfrm>
          <a:prstGeom prst="rect">
            <a:avLst/>
          </a:prstGeom>
        </p:spPr>
        <p:txBody>
          <a:bodyPr wrap="square" lIns="68570" tIns="34289" rIns="68570" bIns="34289">
            <a:spAutoFit/>
          </a:bodyPr>
          <a:lstStyle/>
          <a:p>
            <a:pPr defTabSz="685681">
              <a:lnSpc>
                <a:spcPct val="130000"/>
              </a:lnSpc>
            </a:pPr>
            <a:r>
              <a:rPr lang="zh-CN" altLang="en-US" dirty="0"/>
              <a:t>基于人的视觉系统原理，</a:t>
            </a:r>
            <a:r>
              <a:rPr lang="zh-CN" altLang="zh-CN" dirty="0"/>
              <a:t>通过使用光学器件在显示屏幕上改变双眼视图的走向，使人的双眼能分别看到对应的立体视图。</a:t>
            </a: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52435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p:txBody>
      </p:sp>
      <p:sp>
        <p:nvSpPr>
          <p:cNvPr id="16" name="矩形 15"/>
          <p:cNvSpPr/>
          <p:nvPr/>
        </p:nvSpPr>
        <p:spPr>
          <a:xfrm>
            <a:off x="620983" y="2933879"/>
            <a:ext cx="4809661" cy="709423"/>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采用</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8</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个相机获取八个不同位置的图像</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5765181" y="828251"/>
            <a:ext cx="151820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428161170"/>
              </p:ext>
            </p:extLst>
          </p:nvPr>
        </p:nvGraphicFramePr>
        <p:xfrm>
          <a:off x="5765180" y="828252"/>
          <a:ext cx="5516349" cy="4303818"/>
        </p:xfrm>
        <a:graphic>
          <a:graphicData uri="http://schemas.openxmlformats.org/presentationml/2006/ole">
            <mc:AlternateContent xmlns:mc="http://schemas.openxmlformats.org/markup-compatibility/2006">
              <mc:Choice xmlns:v="urn:schemas-microsoft-com:vml" Requires="v">
                <p:oleObj spid="_x0000_s5426" name="Visio" r:id="rId4" imgW="5343536" imgH="4162549" progId="Visio.Drawing.15">
                  <p:embed/>
                </p:oleObj>
              </mc:Choice>
              <mc:Fallback>
                <p:oleObj name="Visio" r:id="rId4" imgW="5343536" imgH="416254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180" y="828252"/>
                        <a:ext cx="5516349" cy="4303818"/>
                      </a:xfrm>
                      <a:prstGeom prst="rect">
                        <a:avLst/>
                      </a:prstGeom>
                      <a:noFill/>
                    </p:spPr>
                  </p:pic>
                </p:oleObj>
              </mc:Fallback>
            </mc:AlternateContent>
          </a:graphicData>
        </a:graphic>
      </p:graphicFrame>
      <p:sp>
        <p:nvSpPr>
          <p:cNvPr id="4" name="Rectangle 5"/>
          <p:cNvSpPr>
            <a:spLocks noChangeArrowheads="1"/>
          </p:cNvSpPr>
          <p:nvPr/>
        </p:nvSpPr>
        <p:spPr bwMode="auto">
          <a:xfrm>
            <a:off x="7589520" y="411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11439006"/>
              </p:ext>
            </p:extLst>
          </p:nvPr>
        </p:nvGraphicFramePr>
        <p:xfrm>
          <a:off x="8063679" y="3649610"/>
          <a:ext cx="2668766" cy="2903519"/>
        </p:xfrm>
        <a:graphic>
          <a:graphicData uri="http://schemas.openxmlformats.org/presentationml/2006/ole">
            <mc:AlternateContent xmlns:mc="http://schemas.openxmlformats.org/markup-compatibility/2006">
              <mc:Choice xmlns:v="urn:schemas-microsoft-com:vml" Requires="v">
                <p:oleObj spid="_x0000_s5427" name="Visio" r:id="rId6" imgW="2847803" imgH="3095579" progId="Visio.Drawing.15">
                  <p:embed/>
                </p:oleObj>
              </mc:Choice>
              <mc:Fallback>
                <p:oleObj name="Visio" r:id="rId6" imgW="2847803" imgH="3095579" progId="Visio.Drawing.15">
                  <p:embed/>
                  <p:pic>
                    <p:nvPicPr>
                      <p:cNvPr id="0" name="Object 4"/>
                      <p:cNvPicPr>
                        <a:picLocks noChangeAspect="1" noChangeArrowheads="1"/>
                      </p:cNvPicPr>
                      <p:nvPr/>
                    </p:nvPicPr>
                    <p:blipFill>
                      <a:blip r:embed="rId7"/>
                      <a:srcRect/>
                      <a:stretch>
                        <a:fillRect/>
                      </a:stretch>
                    </p:blipFill>
                    <p:spPr bwMode="auto">
                      <a:xfrm>
                        <a:off x="8063679" y="3649610"/>
                        <a:ext cx="2668766" cy="2903519"/>
                      </a:xfrm>
                      <a:prstGeom prst="rect">
                        <a:avLst/>
                      </a:prstGeom>
                      <a:noFill/>
                    </p:spPr>
                  </p:pic>
                </p:oleObj>
              </mc:Fallback>
            </mc:AlternateContent>
          </a:graphicData>
        </a:graphic>
      </p:graphicFrame>
      <p:sp>
        <p:nvSpPr>
          <p:cNvPr id="11" name="矩形 10"/>
          <p:cNvSpPr/>
          <p:nvPr/>
        </p:nvSpPr>
        <p:spPr>
          <a:xfrm>
            <a:off x="667681" y="1361622"/>
            <a:ext cx="2358132"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裸眼实现</a:t>
            </a:r>
          </a:p>
        </p:txBody>
      </p:sp>
      <p:sp>
        <p:nvSpPr>
          <p:cNvPr id="12" name="矩形 11"/>
          <p:cNvSpPr/>
          <p:nvPr/>
        </p:nvSpPr>
        <p:spPr>
          <a:xfrm>
            <a:off x="620982" y="3840110"/>
            <a:ext cx="4809661" cy="1509642"/>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利用着色器将</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8</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张图片的每一列像素交叉排列，交织出能在裸眼屏幕上产生裸眼效果的裸眼图像</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矩形 12"/>
          <p:cNvSpPr/>
          <p:nvPr/>
        </p:nvSpPr>
        <p:spPr>
          <a:xfrm>
            <a:off x="620982" y="2539702"/>
            <a:ext cx="273943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源图像获取</a:t>
            </a:r>
          </a:p>
        </p:txBody>
      </p:sp>
      <p:sp>
        <p:nvSpPr>
          <p:cNvPr id="17" name="矩形 16"/>
          <p:cNvSpPr/>
          <p:nvPr/>
        </p:nvSpPr>
        <p:spPr>
          <a:xfrm>
            <a:off x="620981" y="3459110"/>
            <a:ext cx="273943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裸眼图像合成</a:t>
            </a:r>
          </a:p>
        </p:txBody>
      </p:sp>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39838" y="764445"/>
            <a:ext cx="2241728" cy="1310039"/>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30890" y="2554235"/>
            <a:ext cx="2262188" cy="1285875"/>
          </a:xfrm>
          <a:prstGeom prst="rect">
            <a:avLst/>
          </a:prstGeom>
        </p:spPr>
      </p:pic>
      <p:sp>
        <p:nvSpPr>
          <p:cNvPr id="20" name="文本框 19"/>
          <p:cNvSpPr txBox="1"/>
          <p:nvPr/>
        </p:nvSpPr>
        <p:spPr>
          <a:xfrm>
            <a:off x="6346675" y="2057559"/>
            <a:ext cx="1187155" cy="400110"/>
          </a:xfrm>
          <a:prstGeom prst="rect">
            <a:avLst/>
          </a:prstGeom>
          <a:noFill/>
        </p:spPr>
        <p:txBody>
          <a:bodyPr wrap="square" rtlCol="0">
            <a:spAutoFit/>
          </a:bodyPr>
          <a:lstStyle/>
          <a:p>
            <a:r>
              <a:rPr lang="zh-CN" altLang="en-US" sz="2000" dirty="0"/>
              <a:t>。。。</a:t>
            </a:r>
          </a:p>
        </p:txBody>
      </p:sp>
      <p:pic>
        <p:nvPicPr>
          <p:cNvPr id="21" name="图片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9915" y="1285039"/>
            <a:ext cx="3317988" cy="2013859"/>
          </a:xfrm>
          <a:prstGeom prst="rect">
            <a:avLst/>
          </a:prstGeom>
        </p:spPr>
      </p:pic>
      <p:sp>
        <p:nvSpPr>
          <p:cNvPr id="22" name="右箭头 21"/>
          <p:cNvSpPr/>
          <p:nvPr/>
        </p:nvSpPr>
        <p:spPr>
          <a:xfrm>
            <a:off x="7966710" y="2120850"/>
            <a:ext cx="488394" cy="3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600676" y="5132070"/>
            <a:ext cx="3093770"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显示切换</a:t>
            </a:r>
          </a:p>
        </p:txBody>
      </p:sp>
      <p:sp>
        <p:nvSpPr>
          <p:cNvPr id="24" name="矩形 23"/>
          <p:cNvSpPr/>
          <p:nvPr/>
        </p:nvSpPr>
        <p:spPr>
          <a:xfrm>
            <a:off x="600676" y="5546560"/>
            <a:ext cx="4809661" cy="1109532"/>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关闭其他</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7</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个相机，将剩下的一个未关闭相机获取到的图像直接显示到屏幕上</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1949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20" grpId="0"/>
      <p:bldP spid="22" grpId="0" animBg="1"/>
      <p:bldP spid="23"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p:txBody>
      </p:sp>
      <p:sp>
        <p:nvSpPr>
          <p:cNvPr id="13" name="矩形 12"/>
          <p:cNvSpPr/>
          <p:nvPr/>
        </p:nvSpPr>
        <p:spPr>
          <a:xfrm>
            <a:off x="1118586" y="2865198"/>
            <a:ext cx="5110763" cy="2549927"/>
          </a:xfrm>
          <a:prstGeom prst="rect">
            <a:avLst/>
          </a:prstGeom>
        </p:spPr>
        <p:txBody>
          <a:bodyPr wrap="square" lIns="68570" tIns="34289" rIns="68570" bIns="34289">
            <a:spAutoFit/>
          </a:bodyPr>
          <a:lstStyle/>
          <a:p>
            <a:pPr defTabSz="685681">
              <a:lnSpc>
                <a:spcPct val="130000"/>
              </a:lnSpc>
            </a:pPr>
            <a:r>
              <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rPr>
              <a:t>骨骼追踪流程</a:t>
            </a:r>
            <a:endParaRPr lang="en-US" altLang="zh-CN" sz="24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1.</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红外摄像头获取到深度图</a:t>
            </a:r>
          </a:p>
          <a:p>
            <a:pPr defTabSz="685681">
              <a:lnSpc>
                <a:spcPct val="130000"/>
              </a:lnSpc>
            </a:pP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2.</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通过深度图识别出骨骼点</a:t>
            </a:r>
          </a:p>
          <a:p>
            <a:pPr defTabSz="685681">
              <a:lnSpc>
                <a:spcPct val="130000"/>
              </a:lnSpc>
            </a:pP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3.</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计算骨骼点坐标</a:t>
            </a:r>
          </a:p>
          <a:p>
            <a:pPr defTabSz="685681">
              <a:lnSpc>
                <a:spcPct val="130000"/>
              </a:lnSpc>
            </a:pP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4.</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不断迭代，实时追踪骨骼点</a:t>
            </a:r>
          </a:p>
          <a:p>
            <a:pPr defTabSz="685681">
              <a:lnSpc>
                <a:spcPct val="130000"/>
              </a:lnSpc>
            </a:pPr>
            <a:endPar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118586" y="1569144"/>
            <a:ext cx="2358132"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Kinect</a:t>
            </a:r>
            <a:r>
              <a:rPr lang="zh-CN" altLang="en-US" sz="2800" b="1" dirty="0"/>
              <a:t>原理</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7296151" y="2113696"/>
            <a:ext cx="13734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980" y="3033995"/>
            <a:ext cx="3322022" cy="2511449"/>
          </a:xfrm>
          <a:prstGeom prst="rect">
            <a:avLst/>
          </a:prstGeom>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4846" y="2771263"/>
            <a:ext cx="2807973" cy="3065421"/>
          </a:xfrm>
          <a:prstGeom prst="rect">
            <a:avLst/>
          </a:prstGeom>
        </p:spPr>
      </p:pic>
    </p:spTree>
    <p:extLst>
      <p:ext uri="{BB962C8B-B14F-4D97-AF65-F5344CB8AC3E}">
        <p14:creationId xmlns:p14="http://schemas.microsoft.com/office/powerpoint/2010/main" val="20561635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p:txBody>
      </p:sp>
      <p:sp>
        <p:nvSpPr>
          <p:cNvPr id="13" name="矩形 12"/>
          <p:cNvSpPr/>
          <p:nvPr/>
        </p:nvSpPr>
        <p:spPr>
          <a:xfrm>
            <a:off x="933553" y="5076529"/>
            <a:ext cx="5110763" cy="1669686"/>
          </a:xfrm>
          <a:prstGeom prst="rect">
            <a:avLst/>
          </a:prstGeom>
        </p:spPr>
        <p:txBody>
          <a:bodyPr wrap="square" lIns="68570" tIns="34289" rIns="68570" bIns="34289">
            <a:spAutoFit/>
          </a:bodyPr>
          <a:lstStyle/>
          <a:p>
            <a:pPr defTabSz="685681">
              <a:lnSpc>
                <a:spcPct val="130000"/>
              </a:lnSpc>
            </a:pPr>
            <a:r>
              <a:rPr lang="el-GR" altLang="zh-CN" sz="1600" dirty="0">
                <a:solidFill>
                  <a:prstClr val="black">
                    <a:lumMod val="75000"/>
                    <a:lumOff val="25000"/>
                  </a:prstClr>
                </a:solidFill>
                <a:latin typeface="微软雅黑" panose="020B0503020204020204" pitchFamily="34" charset="-122"/>
                <a:ea typeface="微软雅黑" panose="020B0503020204020204" pitchFamily="34" charset="-122"/>
              </a:rPr>
              <a:t>Θ</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：双手与水平面的所呈角度</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Min</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：最小识别角度</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Max</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：最大识别角度</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V</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：最终结果，</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0-1</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的数，当角度越大</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v</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约接近</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1</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，达到双手越倾斜转向越快的效果</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118586" y="1569144"/>
            <a:ext cx="2358132"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体感实现</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7296151" y="2113696"/>
            <a:ext cx="13734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202636349"/>
              </p:ext>
            </p:extLst>
          </p:nvPr>
        </p:nvGraphicFramePr>
        <p:xfrm>
          <a:off x="5466890" y="1363179"/>
          <a:ext cx="1582057" cy="4359072"/>
        </p:xfrm>
        <a:graphic>
          <a:graphicData uri="http://schemas.openxmlformats.org/presentationml/2006/ole">
            <mc:AlternateContent xmlns:mc="http://schemas.openxmlformats.org/markup-compatibility/2006">
              <mc:Choice xmlns:v="urn:schemas-microsoft-com:vml" Requires="v">
                <p:oleObj spid="_x0000_s7580" name="Visio" r:id="rId4" imgW="1504811" imgH="4143238" progId="Visio.Drawing.15">
                  <p:embed/>
                </p:oleObj>
              </mc:Choice>
              <mc:Fallback>
                <p:oleObj name="Visio" r:id="rId4" imgW="1504811" imgH="4143238" progId="Visio.Drawing.15">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6890" y="1363179"/>
                        <a:ext cx="1582057" cy="4359072"/>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805827532"/>
              </p:ext>
            </p:extLst>
          </p:nvPr>
        </p:nvGraphicFramePr>
        <p:xfrm>
          <a:off x="7657655" y="1492783"/>
          <a:ext cx="3710208" cy="4099864"/>
        </p:xfrm>
        <a:graphic>
          <a:graphicData uri="http://schemas.openxmlformats.org/presentationml/2006/ole">
            <mc:AlternateContent xmlns:mc="http://schemas.openxmlformats.org/markup-compatibility/2006">
              <mc:Choice xmlns:v="urn:schemas-microsoft-com:vml" Requires="v">
                <p:oleObj spid="_x0000_s7581" name="Visio" r:id="rId6" imgW="4257840" imgH="4705337" progId="Visio.Drawing.15">
                  <p:embed/>
                </p:oleObj>
              </mc:Choice>
              <mc:Fallback>
                <p:oleObj name="Visio" r:id="rId6" imgW="4257840" imgH="4705337" progId="Visio.Drawing.15">
                  <p:embed/>
                  <p:pic>
                    <p:nvPicPr>
                      <p:cNvPr id="1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7655" y="1492783"/>
                        <a:ext cx="3710208" cy="4099864"/>
                      </a:xfrm>
                      <a:prstGeom prst="rect">
                        <a:avLst/>
                      </a:prstGeom>
                      <a:noFill/>
                    </p:spPr>
                  </p:pic>
                </p:oleObj>
              </mc:Fallback>
            </mc:AlternateContent>
          </a:graphicData>
        </a:graphic>
      </p:graphicFrame>
      <p:sp>
        <p:nvSpPr>
          <p:cNvPr id="27" name="矩形 26"/>
          <p:cNvSpPr/>
          <p:nvPr/>
        </p:nvSpPr>
        <p:spPr>
          <a:xfrm>
            <a:off x="921614" y="2682416"/>
            <a:ext cx="2752075" cy="616248"/>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体感姿势设计</a:t>
            </a:r>
          </a:p>
        </p:txBody>
      </p:sp>
      <p:sp>
        <p:nvSpPr>
          <p:cNvPr id="28" name="矩形 27"/>
          <p:cNvSpPr/>
          <p:nvPr/>
        </p:nvSpPr>
        <p:spPr>
          <a:xfrm>
            <a:off x="921613" y="4484239"/>
            <a:ext cx="2752075" cy="616248"/>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体感姿势识别</a:t>
            </a:r>
          </a:p>
        </p:txBody>
      </p:sp>
      <p:graphicFrame>
        <p:nvGraphicFramePr>
          <p:cNvPr id="29" name="对象 28"/>
          <p:cNvGraphicFramePr>
            <a:graphicFrameLocks noChangeAspect="1"/>
          </p:cNvGraphicFramePr>
          <p:nvPr>
            <p:extLst>
              <p:ext uri="{D42A27DB-BD31-4B8C-83A1-F6EECF244321}">
                <p14:modId xmlns:p14="http://schemas.microsoft.com/office/powerpoint/2010/main" val="1239910818"/>
              </p:ext>
            </p:extLst>
          </p:nvPr>
        </p:nvGraphicFramePr>
        <p:xfrm>
          <a:off x="6449835" y="1397899"/>
          <a:ext cx="2981670" cy="4804749"/>
        </p:xfrm>
        <a:graphic>
          <a:graphicData uri="http://schemas.openxmlformats.org/presentationml/2006/ole">
            <mc:AlternateContent xmlns:mc="http://schemas.openxmlformats.org/markup-compatibility/2006">
              <mc:Choice xmlns:v="urn:schemas-microsoft-com:vml" Requires="v">
                <p:oleObj spid="_x0000_s7582" name="Visio" r:id="rId8" imgW="2562075" imgH="4143238" progId="Visio.Drawing.15">
                  <p:embed/>
                </p:oleObj>
              </mc:Choice>
              <mc:Fallback>
                <p:oleObj name="Visio" r:id="rId8" imgW="2562075" imgH="4143238" progId="Visio.Drawing.15">
                  <p:embed/>
                  <p:pic>
                    <p:nvPicPr>
                      <p:cNvPr id="5"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9835" y="1397899"/>
                        <a:ext cx="2981670" cy="4804749"/>
                      </a:xfrm>
                      <a:prstGeom prst="rect">
                        <a:avLst/>
                      </a:prstGeom>
                      <a:noFill/>
                    </p:spPr>
                  </p:pic>
                </p:oleObj>
              </mc:Fallback>
            </mc:AlternateContent>
          </a:graphicData>
        </a:graphic>
      </p:graphicFrame>
      <p:sp>
        <p:nvSpPr>
          <p:cNvPr id="30" name="矩形 29"/>
          <p:cNvSpPr/>
          <p:nvPr/>
        </p:nvSpPr>
        <p:spPr>
          <a:xfrm>
            <a:off x="847599" y="3315091"/>
            <a:ext cx="5484621" cy="1029511"/>
          </a:xfrm>
          <a:prstGeom prst="rect">
            <a:avLst/>
          </a:prstGeom>
        </p:spPr>
        <p:txBody>
          <a:bodyPr wrap="square" lIns="68570" tIns="34289" rIns="68570" bIns="34289">
            <a:spAutoFit/>
          </a:bodyPr>
          <a:lstStyle/>
          <a:p>
            <a:pPr defTabSz="685681">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通过身体前倾或者后仰控制飞船的俯仰角</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zh-CN" sz="1600" dirty="0">
                <a:solidFill>
                  <a:prstClr val="black">
                    <a:lumMod val="75000"/>
                    <a:lumOff val="25000"/>
                  </a:prstClr>
                </a:solidFill>
                <a:latin typeface="微软雅黑" panose="020B0503020204020204" pitchFamily="34" charset="-122"/>
                <a:ea typeface="微软雅黑" panose="020B0503020204020204" pitchFamily="34" charset="-122"/>
              </a:rPr>
              <a:t>双手与水平面保持一定的角度来控制飞船的左右</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偏转</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左右任意一只手握拳控制飞船射击</a:t>
            </a:r>
          </a:p>
        </p:txBody>
      </p:sp>
    </p:spTree>
    <p:extLst>
      <p:ext uri="{BB962C8B-B14F-4D97-AF65-F5344CB8AC3E}">
        <p14:creationId xmlns:p14="http://schemas.microsoft.com/office/powerpoint/2010/main" val="13210608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921614" y="1486987"/>
            <a:ext cx="3387496"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UI</a:t>
            </a:r>
            <a:r>
              <a:rPr lang="zh-CN" altLang="en-US" sz="2800" b="1" dirty="0"/>
              <a:t>体感交互</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7296151" y="2113696"/>
            <a:ext cx="13734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921614" y="2700884"/>
            <a:ext cx="5570626" cy="2974658"/>
          </a:xfrm>
          <a:prstGeom prst="rect">
            <a:avLst/>
          </a:prstGeom>
        </p:spPr>
        <p:txBody>
          <a:bodyPr wrap="square" lIns="68570" tIns="34289" rIns="68570" bIns="34289">
            <a:spAutoFit/>
          </a:bodyPr>
          <a:lstStyle/>
          <a:p>
            <a:pPr>
              <a:lnSpc>
                <a:spcPct val="15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根据玩家左手或右手位置模拟鼠标</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点击：悬浮在按钮上保持</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3S</a:t>
            </a:r>
          </a:p>
          <a:p>
            <a:pPr>
              <a:lnSpc>
                <a:spcPct val="15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触发点击事件：接入</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UGUI</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的</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UI</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事件系统，继承</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Unity</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的标准输入模块类</a:t>
            </a:r>
            <a:r>
              <a:rPr lang="en-US" altLang="zh-CN" sz="1600" dirty="0" err="1">
                <a:solidFill>
                  <a:prstClr val="black">
                    <a:lumMod val="75000"/>
                    <a:lumOff val="25000"/>
                  </a:prstClr>
                </a:solidFill>
                <a:latin typeface="微软雅黑" panose="020B0503020204020204" pitchFamily="34" charset="-122"/>
                <a:ea typeface="微软雅黑" panose="020B0503020204020204" pitchFamily="34" charset="-122"/>
              </a:rPr>
              <a:t>StandaloneInputModule</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，通过在鼠标位置发送射线获取到点击的按钮，并调用按钮上的标准消息处理函数，直接能复用为鼠标写的效应函数。也实现了体感和传统鼠标的无缝切换。</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902836" y="2227891"/>
            <a:ext cx="4649126" cy="3078320"/>
          </a:xfrm>
          <a:prstGeom prst="rect">
            <a:avLst/>
          </a:prstGeom>
        </p:spPr>
      </p:pic>
    </p:spTree>
    <p:extLst>
      <p:ext uri="{BB962C8B-B14F-4D97-AF65-F5344CB8AC3E}">
        <p14:creationId xmlns:p14="http://schemas.microsoft.com/office/powerpoint/2010/main" val="406228808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921614" y="1128615"/>
            <a:ext cx="2358132"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网络联机模块</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7296151" y="2113696"/>
            <a:ext cx="13734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7" name="矩形 26"/>
          <p:cNvSpPr/>
          <p:nvPr/>
        </p:nvSpPr>
        <p:spPr>
          <a:xfrm>
            <a:off x="898754" y="2053766"/>
            <a:ext cx="2752075" cy="616248"/>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UNET</a:t>
            </a:r>
            <a:r>
              <a:rPr lang="zh-CN" altLang="en-US" sz="2800" b="1" dirty="0"/>
              <a:t>介绍</a:t>
            </a:r>
          </a:p>
        </p:txBody>
      </p:sp>
      <p:sp>
        <p:nvSpPr>
          <p:cNvPr id="30" name="矩形 29"/>
          <p:cNvSpPr/>
          <p:nvPr/>
        </p:nvSpPr>
        <p:spPr>
          <a:xfrm>
            <a:off x="898754" y="2722021"/>
            <a:ext cx="5484621" cy="2112884"/>
          </a:xfrm>
          <a:prstGeom prst="rect">
            <a:avLst/>
          </a:prstGeom>
        </p:spPr>
        <p:txBody>
          <a:bodyPr wrap="square" lIns="68570" tIns="34289" rIns="68570" bIns="34289">
            <a:spAutoFit/>
          </a:bodyPr>
          <a:lstStyle/>
          <a:p>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Unity</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在</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5.1</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中推出的网络引擎模块，主要功能：</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1</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、通用高性能序列化与分布式状态管理</a:t>
            </a:r>
          </a:p>
          <a:p>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、物体位置、动画同步</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3</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、创建基础的网络服务器</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客户端接口</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4</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、通过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IP</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地址和端口客户端可直接连接到服务器创建的房       间</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2718620121"/>
              </p:ext>
            </p:extLst>
          </p:nvPr>
        </p:nvGraphicFramePr>
        <p:xfrm>
          <a:off x="5846575" y="3556411"/>
          <a:ext cx="4956544" cy="2773437"/>
        </p:xfrm>
        <a:graphic>
          <a:graphicData uri="http://schemas.openxmlformats.org/presentationml/2006/ole">
            <mc:AlternateContent xmlns:mc="http://schemas.openxmlformats.org/markup-compatibility/2006">
              <mc:Choice xmlns:v="urn:schemas-microsoft-com:vml" Requires="v">
                <p:oleObj spid="_x0000_s8446" name="Visio" r:id="rId4" imgW="6229504" imgH="3476514" progId="Visio.Drawing.15">
                  <p:embed/>
                </p:oleObj>
              </mc:Choice>
              <mc:Fallback>
                <p:oleObj name="Visio" r:id="rId4" imgW="6229504" imgH="3476514" progId="Visio.Drawing.15">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6575" y="3556411"/>
                        <a:ext cx="4956544" cy="2773437"/>
                      </a:xfrm>
                      <a:prstGeom prst="rect">
                        <a:avLst/>
                      </a:prstGeom>
                      <a:noFill/>
                      <a:ln>
                        <a:noFill/>
                      </a:ln>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956326307"/>
              </p:ext>
            </p:extLst>
          </p:nvPr>
        </p:nvGraphicFramePr>
        <p:xfrm>
          <a:off x="5708998" y="790670"/>
          <a:ext cx="5231697" cy="2412472"/>
        </p:xfrm>
        <a:graphic>
          <a:graphicData uri="http://schemas.openxmlformats.org/presentationml/2006/ole">
            <mc:AlternateContent xmlns:mc="http://schemas.openxmlformats.org/markup-compatibility/2006">
              <mc:Choice xmlns:v="urn:schemas-microsoft-com:vml" Requires="v">
                <p:oleObj spid="_x0000_s8447" name="Visio" r:id="rId6" imgW="5210149" imgH="2400417" progId="Visio.Drawing.15">
                  <p:embed/>
                </p:oleObj>
              </mc:Choice>
              <mc:Fallback>
                <p:oleObj name="Visio" r:id="rId6" imgW="5210149" imgH="2400417" progId="Visio.Drawing.15">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8998" y="790670"/>
                        <a:ext cx="5231697" cy="2412472"/>
                      </a:xfrm>
                      <a:prstGeom prst="rect">
                        <a:avLst/>
                      </a:prstGeom>
                      <a:noFill/>
                    </p:spPr>
                  </p:pic>
                </p:oleObj>
              </mc:Fallback>
            </mc:AlternateContent>
          </a:graphicData>
        </a:graphic>
      </p:graphicFrame>
      <p:sp>
        <p:nvSpPr>
          <p:cNvPr id="31" name="矩形 30"/>
          <p:cNvSpPr/>
          <p:nvPr/>
        </p:nvSpPr>
        <p:spPr>
          <a:xfrm>
            <a:off x="888644" y="4516885"/>
            <a:ext cx="2752075" cy="616248"/>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联机实现</a:t>
            </a:r>
          </a:p>
        </p:txBody>
      </p:sp>
      <p:sp>
        <p:nvSpPr>
          <p:cNvPr id="32" name="矩形 31"/>
          <p:cNvSpPr/>
          <p:nvPr/>
        </p:nvSpPr>
        <p:spPr>
          <a:xfrm>
            <a:off x="869049" y="5221441"/>
            <a:ext cx="4977526" cy="1374220"/>
          </a:xfrm>
          <a:prstGeom prst="rect">
            <a:avLst/>
          </a:prstGeom>
        </p:spPr>
        <p:txBody>
          <a:bodyPr wrap="square" lIns="68570" tIns="34289" rIns="68570" bIns="34289">
            <a:spAutoFit/>
          </a:bodyPr>
          <a:lstStyle/>
          <a:p>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通过继承</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UNET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提供的两个个关键类：</a:t>
            </a:r>
            <a:r>
              <a:rPr lang="en-US" altLang="zh-CN" sz="1600" dirty="0" err="1">
                <a:solidFill>
                  <a:prstClr val="black">
                    <a:lumMod val="75000"/>
                    <a:lumOff val="25000"/>
                  </a:prstClr>
                </a:solidFill>
                <a:latin typeface="微软雅黑" panose="020B0503020204020204" pitchFamily="34" charset="-122"/>
                <a:ea typeface="微软雅黑" panose="020B0503020204020204" pitchFamily="34" charset="-122"/>
              </a:rPr>
              <a:t>NetworkLobbyManager</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en-US" altLang="zh-CN" sz="1600" dirty="0" err="1">
                <a:solidFill>
                  <a:prstClr val="black">
                    <a:lumMod val="75000"/>
                    <a:lumOff val="25000"/>
                  </a:prstClr>
                </a:solidFill>
                <a:latin typeface="微软雅黑" panose="020B0503020204020204" pitchFamily="34" charset="-122"/>
                <a:ea typeface="微软雅黑" panose="020B0503020204020204" pitchFamily="34" charset="-122"/>
              </a:rPr>
              <a:t>NetworkLobbyPlayer</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并实现消息响应回调函数</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实现创建房间，加入房间，准备等网络相关功能</a:t>
            </a:r>
          </a:p>
          <a:p>
            <a:pPr defTabSz="685681">
              <a:lnSpc>
                <a:spcPct val="130000"/>
              </a:lnSpc>
            </a:pP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8"/>
          <a:stretch>
            <a:fillRect/>
          </a:stretch>
        </p:blipFill>
        <p:spPr>
          <a:xfrm>
            <a:off x="5812627" y="229429"/>
            <a:ext cx="6000000" cy="6628571"/>
          </a:xfrm>
          <a:prstGeom prst="rect">
            <a:avLst/>
          </a:prstGeom>
        </p:spPr>
      </p:pic>
    </p:spTree>
    <p:extLst>
      <p:ext uri="{BB962C8B-B14F-4D97-AF65-F5344CB8AC3E}">
        <p14:creationId xmlns:p14="http://schemas.microsoft.com/office/powerpoint/2010/main" val="4601437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921614" y="1486987"/>
            <a:ext cx="3387496"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UDP</a:t>
            </a:r>
            <a:r>
              <a:rPr lang="zh-CN" altLang="en-US" sz="2800" b="1" dirty="0"/>
              <a:t>局域网广播实现</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7296151" y="2113696"/>
            <a:ext cx="13734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921614" y="2700884"/>
            <a:ext cx="9113926" cy="2605327"/>
          </a:xfrm>
          <a:prstGeom prst="rect">
            <a:avLst/>
          </a:prstGeom>
        </p:spPr>
        <p:txBody>
          <a:bodyPr wrap="square" lIns="68570" tIns="34289" rIns="68570" bIns="34289">
            <a:spAutoFit/>
          </a:bodyPr>
          <a:lstStyle/>
          <a:p>
            <a:pPr>
              <a:lnSpc>
                <a:spcPct val="150000"/>
              </a:lnSpc>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问题：</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UNET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提供的局域网连接方式是客户端通过传入服务器的</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IP</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地址和端口，和服务器建立</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TCP</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连接，但是在局域网内，玩家可能并</a:t>
            </a:r>
            <a:r>
              <a:rPr lang="zh-CN" altLang="en-US" sz="1600" b="1" dirty="0">
                <a:solidFill>
                  <a:schemeClr val="accent1">
                    <a:lumMod val="50000"/>
                  </a:schemeClr>
                </a:solidFill>
                <a:latin typeface="微软雅黑" panose="020B0503020204020204" pitchFamily="34" charset="-122"/>
                <a:ea typeface="微软雅黑" panose="020B0503020204020204" pitchFamily="34" charset="-122"/>
              </a:rPr>
              <a:t>不知道服务器的</a:t>
            </a:r>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IP</a:t>
            </a:r>
          </a:p>
          <a:p>
            <a:pPr>
              <a:lnSpc>
                <a:spcPct val="150000"/>
              </a:lnSpc>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解决方法：</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创建了房间等待其他玩家加入时，不断全局域网</a:t>
            </a:r>
            <a:r>
              <a:rPr lang="zh-CN" altLang="en-US" sz="1600" b="1" dirty="0">
                <a:solidFill>
                  <a:schemeClr val="accent1">
                    <a:lumMod val="50000"/>
                  </a:schemeClr>
                </a:solidFill>
                <a:latin typeface="微软雅黑" panose="020B0503020204020204" pitchFamily="34" charset="-122"/>
                <a:ea typeface="微软雅黑" panose="020B0503020204020204" pitchFamily="34" charset="-122"/>
              </a:rPr>
              <a:t>广播带有服务器信息的消息</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直到进入游戏场景，其他玩家打开服务器列表则程序开启广播监听，根据接收到的服务器信息维护一个服务器列表供玩家选择。</a:t>
            </a:r>
          </a:p>
          <a:p>
            <a:pPr defTabSz="685681">
              <a:lnSpc>
                <a:spcPct val="130000"/>
              </a:lnSpc>
            </a:pP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96299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921614" y="1486987"/>
            <a:ext cx="3387496"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游戏逻辑实现</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7296151" y="2113696"/>
            <a:ext cx="13734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3609093" y="2445496"/>
            <a:ext cx="6720840" cy="2235995"/>
          </a:xfrm>
          <a:prstGeom prst="rect">
            <a:avLst/>
          </a:prstGeom>
        </p:spPr>
        <p:txBody>
          <a:bodyPr wrap="square" lIns="68570" tIns="34289" rIns="68570" bIns="34289">
            <a:spAutoFit/>
          </a:bodyPr>
          <a:lstStyle/>
          <a:p>
            <a:pPr>
              <a:lnSpc>
                <a:spcPct val="150000"/>
              </a:lnSpc>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前进</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：利用物体刚体组件的移动函数，使物体朝自身坐标系的</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Z</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轴（正前方）方向移动。</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旋转</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：通过玩家输入和当前物体的欧拉角计算出旋转后</a:t>
            </a:r>
            <a:r>
              <a:rPr lang="zh-CN" altLang="en-US" sz="1600" b="1" dirty="0">
                <a:solidFill>
                  <a:schemeClr val="accent1">
                    <a:lumMod val="50000"/>
                  </a:schemeClr>
                </a:solidFill>
                <a:latin typeface="微软雅黑" panose="020B0503020204020204" pitchFamily="34" charset="-122"/>
                <a:ea typeface="微软雅黑" panose="020B0503020204020204" pitchFamily="34" charset="-122"/>
              </a:rPr>
              <a:t>欧拉角</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，根据欧拉角构造表示旋转的四元数，直接给物体的旋转属性赋值。</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同步：网络模块同步改变后的位置和旋转给其他客户端的该物体。</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矩形 13"/>
          <p:cNvSpPr/>
          <p:nvPr/>
        </p:nvSpPr>
        <p:spPr>
          <a:xfrm>
            <a:off x="921615" y="2567634"/>
            <a:ext cx="2130196" cy="347016"/>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a:t>
            </a:r>
            <a:r>
              <a:rPr lang="zh-CN" altLang="en-US" sz="2000" b="1" dirty="0"/>
              <a:t>飞船飞行</a:t>
            </a:r>
          </a:p>
        </p:txBody>
      </p:sp>
      <p:sp>
        <p:nvSpPr>
          <p:cNvPr id="23" name="矩形 22"/>
          <p:cNvSpPr/>
          <p:nvPr/>
        </p:nvSpPr>
        <p:spPr>
          <a:xfrm>
            <a:off x="921614" y="4681491"/>
            <a:ext cx="2130196" cy="347016"/>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2.</a:t>
            </a:r>
            <a:r>
              <a:rPr lang="zh-CN" altLang="en-US" sz="2000" b="1" dirty="0"/>
              <a:t>射击</a:t>
            </a:r>
          </a:p>
        </p:txBody>
      </p:sp>
      <p:sp>
        <p:nvSpPr>
          <p:cNvPr id="24" name="矩形 23"/>
          <p:cNvSpPr/>
          <p:nvPr/>
        </p:nvSpPr>
        <p:spPr>
          <a:xfrm>
            <a:off x="921614" y="5675195"/>
            <a:ext cx="2130196" cy="347016"/>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3.</a:t>
            </a:r>
            <a:r>
              <a:rPr lang="zh-CN" altLang="en-US" sz="2000" b="1" dirty="0"/>
              <a:t>伤害计算</a:t>
            </a:r>
          </a:p>
        </p:txBody>
      </p:sp>
      <p:sp>
        <p:nvSpPr>
          <p:cNvPr id="25" name="矩形 24"/>
          <p:cNvSpPr/>
          <p:nvPr/>
        </p:nvSpPr>
        <p:spPr>
          <a:xfrm>
            <a:off x="3609093" y="4396222"/>
            <a:ext cx="6720840" cy="1127999"/>
          </a:xfrm>
          <a:prstGeom prst="rect">
            <a:avLst/>
          </a:prstGeom>
        </p:spPr>
        <p:txBody>
          <a:bodyPr wrap="square" lIns="68570" tIns="34289" rIns="68570" bIns="34289">
            <a:spAutoFit/>
          </a:bodyPr>
          <a:lstStyle/>
          <a:p>
            <a:pPr>
              <a:lnSpc>
                <a:spcPct val="15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客户端给服务器发送射击消息，服务器转发所有客户端。客户端收到消息后，实例化子弹。子弹实例化后不断向前飞行</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6" name="矩形 25"/>
          <p:cNvSpPr/>
          <p:nvPr/>
        </p:nvSpPr>
        <p:spPr>
          <a:xfrm>
            <a:off x="3609093" y="5372680"/>
            <a:ext cx="6720840" cy="709423"/>
          </a:xfrm>
          <a:prstGeom prst="rect">
            <a:avLst/>
          </a:prstGeom>
        </p:spPr>
        <p:txBody>
          <a:bodyPr wrap="square" lIns="68570" tIns="34289" rIns="68570" bIns="34289">
            <a:spAutoFit/>
          </a:bodyPr>
          <a:lstStyle/>
          <a:p>
            <a:pPr defTabSz="685681">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子弹碰到飞船后，调用服务器的伤害计算函数，服务器将计算结果同步给所有客户端。客户端直接计算伤害容易造成多个客户端计算结果不一致。</a:t>
            </a:r>
          </a:p>
        </p:txBody>
      </p:sp>
    </p:spTree>
    <p:extLst>
      <p:ext uri="{BB962C8B-B14F-4D97-AF65-F5344CB8AC3E}">
        <p14:creationId xmlns:p14="http://schemas.microsoft.com/office/powerpoint/2010/main" val="217504848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52978" y="3035876"/>
            <a:ext cx="2236510" cy="707886"/>
          </a:xfrm>
          <a:prstGeom prst="rect">
            <a:avLst/>
          </a:prstGeom>
        </p:spPr>
        <p:txBody>
          <a:bodyPr wrap="none">
            <a:spAutoFit/>
          </a:bodyPr>
          <a:lstStyle/>
          <a:p>
            <a:pPr algn="ctr"/>
            <a:r>
              <a:rPr kumimoji="1" lang="zh-CN" altLang="en-US" sz="4000" b="1" dirty="0">
                <a:solidFill>
                  <a:schemeClr val="bg1"/>
                </a:solidFill>
              </a:rPr>
              <a:t>三、总结</a:t>
            </a:r>
            <a:endParaRPr kumimoji="1" lang="en-US" altLang="zh-CN" sz="4000" b="1" dirty="0">
              <a:solidFill>
                <a:schemeClr val="bg1"/>
              </a:solidFill>
            </a:endParaRPr>
          </a:p>
        </p:txBody>
      </p:sp>
      <p:sp>
        <p:nvSpPr>
          <p:cNvPr id="18" name="矩形 17"/>
          <p:cNvSpPr/>
          <p:nvPr/>
        </p:nvSpPr>
        <p:spPr>
          <a:xfrm>
            <a:off x="251520" y="501137"/>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71070107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内容占位符 12"/>
          <p:cNvGraphicFramePr>
            <a:graphicFrameLocks/>
          </p:cNvGraphicFramePr>
          <p:nvPr>
            <p:extLst>
              <p:ext uri="{D42A27DB-BD31-4B8C-83A1-F6EECF244321}">
                <p14:modId xmlns:p14="http://schemas.microsoft.com/office/powerpoint/2010/main" val="2772896494"/>
              </p:ext>
            </p:extLst>
          </p:nvPr>
        </p:nvGraphicFramePr>
        <p:xfrm>
          <a:off x="1910845" y="1170519"/>
          <a:ext cx="6903546" cy="4507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78796"/>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总结</a:t>
            </a:r>
          </a:p>
        </p:txBody>
      </p:sp>
      <p:sp>
        <p:nvSpPr>
          <p:cNvPr id="6" name="矩形 5"/>
          <p:cNvSpPr/>
          <p:nvPr/>
        </p:nvSpPr>
        <p:spPr>
          <a:xfrm>
            <a:off x="1485900" y="1419349"/>
            <a:ext cx="1866900" cy="61333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创新点</a:t>
            </a:r>
          </a:p>
        </p:txBody>
      </p:sp>
      <p:sp>
        <p:nvSpPr>
          <p:cNvPr id="7" name="矩形 6"/>
          <p:cNvSpPr/>
          <p:nvPr/>
        </p:nvSpPr>
        <p:spPr>
          <a:xfrm>
            <a:off x="1485900" y="2289903"/>
            <a:ext cx="8907037" cy="1029511"/>
          </a:xfrm>
          <a:prstGeom prst="rect">
            <a:avLst/>
          </a:prstGeom>
        </p:spPr>
        <p:txBody>
          <a:bodyPr wrap="square" lIns="68570" tIns="34289" rIns="68570" bIns="34289">
            <a:spAutoFit/>
          </a:bodyPr>
          <a:lstStyle/>
          <a:p>
            <a:pPr defTabSz="685681">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将裸眼</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3D</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显示技术运用到非接触式体感游戏，通过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Kinect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实现自然体感输入控制，三维游戏场景通过裸眼</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3D</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屏幕呈现，在</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Unity3D</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实现了局域网联机飞行设计游戏，为传统的游戏产业创造沉浸感强烈的互动游戏体验。</a:t>
            </a:r>
          </a:p>
        </p:txBody>
      </p:sp>
      <p:sp>
        <p:nvSpPr>
          <p:cNvPr id="8" name="矩形 7"/>
          <p:cNvSpPr/>
          <p:nvPr/>
        </p:nvSpPr>
        <p:spPr>
          <a:xfrm>
            <a:off x="1485900" y="3789672"/>
            <a:ext cx="1866900" cy="613335"/>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不足</a:t>
            </a:r>
          </a:p>
        </p:txBody>
      </p:sp>
      <p:sp>
        <p:nvSpPr>
          <p:cNvPr id="9" name="矩形 8"/>
          <p:cNvSpPr/>
          <p:nvPr/>
        </p:nvSpPr>
        <p:spPr>
          <a:xfrm>
            <a:off x="1553615" y="4651564"/>
            <a:ext cx="8839322" cy="1669686"/>
          </a:xfrm>
          <a:prstGeom prst="rect">
            <a:avLst/>
          </a:prstGeom>
        </p:spPr>
        <p:txBody>
          <a:bodyPr wrap="square" lIns="68570" tIns="34289" rIns="68570" bIns="34289">
            <a:spAutoFit/>
          </a:bodyPr>
          <a:lstStyle/>
          <a:p>
            <a:pPr defTabSz="685681">
              <a:lnSpc>
                <a:spcPct val="130000"/>
              </a:lnSpc>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1. </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没有实现单人玩法，只有对战玩法，玩法上有所欠缺；</a:t>
            </a:r>
          </a:p>
          <a:p>
            <a:pPr defTabSz="685681">
              <a:lnSpc>
                <a:spcPct val="130000"/>
              </a:lnSpc>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 </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裸眼效果不理想，缺乏硬件知识，无法改进裸眼算法；</a:t>
            </a:r>
          </a:p>
          <a:p>
            <a:pPr defTabSz="685681">
              <a:lnSpc>
                <a:spcPct val="130000"/>
              </a:lnSpc>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3. </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游戏开发经验不足，</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C#</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还欠深入学习，代码构建上不够合理，很多类耦合度较高，不容易扩展和维护； </a:t>
            </a:r>
          </a:p>
          <a:p>
            <a:pPr defTabSz="685681">
              <a:lnSpc>
                <a:spcPct val="130000"/>
              </a:lnSpc>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4. </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对于设计模式的使用不够熟练，类的设计结构还不够合理。 </a:t>
            </a:r>
          </a:p>
        </p:txBody>
      </p:sp>
    </p:spTree>
    <p:extLst>
      <p:ext uri="{BB962C8B-B14F-4D97-AF65-F5344CB8AC3E}">
        <p14:creationId xmlns:p14="http://schemas.microsoft.com/office/powerpoint/2010/main" val="2043023713"/>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40016" y="3035876"/>
            <a:ext cx="3262433" cy="707886"/>
          </a:xfrm>
          <a:prstGeom prst="rect">
            <a:avLst/>
          </a:prstGeom>
        </p:spPr>
        <p:txBody>
          <a:bodyPr wrap="none">
            <a:spAutoFit/>
          </a:bodyPr>
          <a:lstStyle/>
          <a:p>
            <a:pPr algn="ctr"/>
            <a:r>
              <a:rPr kumimoji="1" lang="zh-CN" altLang="en-US" sz="4000" b="1" dirty="0">
                <a:solidFill>
                  <a:schemeClr val="bg1"/>
                </a:solidFill>
              </a:rPr>
              <a:t>四、视频演示</a:t>
            </a:r>
            <a:endParaRPr kumimoji="1" lang="en-US" altLang="zh-CN" sz="4000" b="1" dirty="0">
              <a:solidFill>
                <a:schemeClr val="bg1"/>
              </a:solidFill>
            </a:endParaRPr>
          </a:p>
        </p:txBody>
      </p:sp>
      <p:sp>
        <p:nvSpPr>
          <p:cNvPr id="18" name="矩形 17"/>
          <p:cNvSpPr/>
          <p:nvPr/>
        </p:nvSpPr>
        <p:spPr>
          <a:xfrm>
            <a:off x="251520" y="501137"/>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798158044"/>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8154" y="2511771"/>
            <a:ext cx="1691489" cy="1323439"/>
          </a:xfrm>
          <a:prstGeom prst="rect">
            <a:avLst/>
          </a:prstGeom>
        </p:spPr>
        <p:txBody>
          <a:bodyPr wrap="none">
            <a:spAutoFit/>
          </a:bodyPr>
          <a:lstStyle/>
          <a:p>
            <a:pPr algn="ctr"/>
            <a:r>
              <a:rPr kumimoji="1" lang="en-US" altLang="zh-CN" sz="4000" b="1" dirty="0">
                <a:solidFill>
                  <a:schemeClr val="bg1"/>
                </a:solidFill>
              </a:rPr>
              <a:t>THANK</a:t>
            </a:r>
          </a:p>
          <a:p>
            <a:pPr algn="ctr"/>
            <a:r>
              <a:rPr kumimoji="1" lang="en-US" altLang="zh-CN" sz="4000" b="1" dirty="0">
                <a:solidFill>
                  <a:schemeClr val="bg1"/>
                </a:solidFill>
              </a:rPr>
              <a:t>YOU</a:t>
            </a:r>
          </a:p>
        </p:txBody>
      </p:sp>
      <p:sp>
        <p:nvSpPr>
          <p:cNvPr id="18" name="矩形 17"/>
          <p:cNvSpPr/>
          <p:nvPr/>
        </p:nvSpPr>
        <p:spPr>
          <a:xfrm>
            <a:off x="251520" y="501137"/>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193218718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40019" y="3035876"/>
            <a:ext cx="3262433" cy="707886"/>
          </a:xfrm>
          <a:prstGeom prst="rect">
            <a:avLst/>
          </a:prstGeom>
        </p:spPr>
        <p:txBody>
          <a:bodyPr wrap="none">
            <a:spAutoFit/>
          </a:bodyPr>
          <a:lstStyle/>
          <a:p>
            <a:pPr algn="ctr"/>
            <a:r>
              <a:rPr kumimoji="1" lang="zh-CN" altLang="en-US" sz="4000" b="1" dirty="0">
                <a:solidFill>
                  <a:schemeClr val="bg1"/>
                </a:solidFill>
              </a:rPr>
              <a:t>一、需求分析</a:t>
            </a:r>
            <a:endParaRPr kumimoji="1" lang="en-US" altLang="zh-CN" sz="4000" b="1" dirty="0">
              <a:solidFill>
                <a:schemeClr val="bg1"/>
              </a:solidFill>
            </a:endParaRPr>
          </a:p>
        </p:txBody>
      </p:sp>
      <p:sp>
        <p:nvSpPr>
          <p:cNvPr id="18" name="矩形 17"/>
          <p:cNvSpPr/>
          <p:nvPr/>
        </p:nvSpPr>
        <p:spPr>
          <a:xfrm>
            <a:off x="251520" y="501137"/>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397397641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需求分析</a:t>
            </a:r>
          </a:p>
        </p:txBody>
      </p:sp>
      <p:sp>
        <p:nvSpPr>
          <p:cNvPr id="13" name="矩形 12"/>
          <p:cNvSpPr/>
          <p:nvPr/>
        </p:nvSpPr>
        <p:spPr>
          <a:xfrm>
            <a:off x="1118586" y="2865198"/>
            <a:ext cx="5110763" cy="2469905"/>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实现了一款支持</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裸眼</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3D</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显示</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和</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体感控制</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的局域网</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联机</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飞行射击</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游戏</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，游戏游戏采用个人竞技模式，即其他所有的玩家都是自己的敌人，在游戏中玩家要通过肢体动作操作自己的飞船避过障碍物和其他玩家的激光炮，还要找到机会发射激光炮击落其他玩家的飞船。</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734248" y="1566940"/>
            <a:ext cx="2358132"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游戏简介</a:t>
            </a:r>
          </a:p>
        </p:txBody>
      </p:sp>
      <p:pic>
        <p:nvPicPr>
          <p:cNvPr id="23" name="图片 22" descr="%53E4J`ODX[8H~L8HE8]B6K"/>
          <p:cNvPicPr/>
          <p:nvPr/>
        </p:nvPicPr>
        <p:blipFill>
          <a:blip r:embed="rId3">
            <a:extLst>
              <a:ext uri="{28A0092B-C50C-407E-A947-70E740481C1C}">
                <a14:useLocalDpi xmlns:a14="http://schemas.microsoft.com/office/drawing/2010/main" val="0"/>
              </a:ext>
            </a:extLst>
          </a:blip>
          <a:srcRect/>
          <a:stretch>
            <a:fillRect/>
          </a:stretch>
        </p:blipFill>
        <p:spPr bwMode="auto">
          <a:xfrm>
            <a:off x="6363075" y="2570898"/>
            <a:ext cx="4600100" cy="2703746"/>
          </a:xfrm>
          <a:prstGeom prst="rect">
            <a:avLst/>
          </a:prstGeom>
          <a:noFill/>
          <a:ln>
            <a:noFill/>
          </a:ln>
        </p:spPr>
      </p:pic>
    </p:spTree>
    <p:extLst>
      <p:ext uri="{BB962C8B-B14F-4D97-AF65-F5344CB8AC3E}">
        <p14:creationId xmlns:p14="http://schemas.microsoft.com/office/powerpoint/2010/main" val="226864161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需求分析</a:t>
            </a:r>
          </a:p>
        </p:txBody>
      </p:sp>
      <p:sp>
        <p:nvSpPr>
          <p:cNvPr id="13" name="矩形 12"/>
          <p:cNvSpPr/>
          <p:nvPr/>
        </p:nvSpPr>
        <p:spPr>
          <a:xfrm>
            <a:off x="1118586" y="2865198"/>
            <a:ext cx="5110763" cy="869467"/>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玩家组队进入游戏场景，通过预定义的姿势控制飞船飞行和射击。</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118586" y="1569144"/>
            <a:ext cx="2358132"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系统总体流程</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nvGraphicFramePr>
        <p:xfrm>
          <a:off x="6969512" y="677378"/>
          <a:ext cx="3797547" cy="5914014"/>
        </p:xfrm>
        <a:graphic>
          <a:graphicData uri="http://schemas.openxmlformats.org/presentationml/2006/ole">
            <mc:AlternateContent xmlns:mc="http://schemas.openxmlformats.org/markup-compatibility/2006">
              <mc:Choice xmlns:v="urn:schemas-microsoft-com:vml" Requires="v">
                <p:oleObj spid="_x0000_s3228" name="Visio" r:id="rId4" imgW="5105546" imgH="7934332" progId="Visio.Drawing.15">
                  <p:embed/>
                </p:oleObj>
              </mc:Choice>
              <mc:Fallback>
                <p:oleObj name="Visio" r:id="rId4" imgW="5105546" imgH="7934332" progId="Visio.Drawing.15">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512" y="677378"/>
                        <a:ext cx="3797547" cy="5914014"/>
                      </a:xfrm>
                      <a:prstGeom prst="rect">
                        <a:avLst/>
                      </a:prstGeom>
                      <a:noFill/>
                    </p:spPr>
                  </p:pic>
                </p:oleObj>
              </mc:Fallback>
            </mc:AlternateContent>
          </a:graphicData>
        </a:graphic>
      </p:graphicFrame>
    </p:spTree>
    <p:extLst>
      <p:ext uri="{BB962C8B-B14F-4D97-AF65-F5344CB8AC3E}">
        <p14:creationId xmlns:p14="http://schemas.microsoft.com/office/powerpoint/2010/main" val="307100766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需求分析</a:t>
            </a:r>
          </a:p>
        </p:txBody>
      </p:sp>
      <p:sp>
        <p:nvSpPr>
          <p:cNvPr id="23" name="矩形 22"/>
          <p:cNvSpPr/>
          <p:nvPr/>
        </p:nvSpPr>
        <p:spPr>
          <a:xfrm>
            <a:off x="523311" y="1812869"/>
            <a:ext cx="2686831" cy="66151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主要功能</a:t>
            </a:r>
          </a:p>
        </p:txBody>
      </p:sp>
      <p:sp>
        <p:nvSpPr>
          <p:cNvPr id="2" name="Rectangle 2"/>
          <p:cNvSpPr>
            <a:spLocks noChangeArrowheads="1"/>
          </p:cNvSpPr>
          <p:nvPr/>
        </p:nvSpPr>
        <p:spPr bwMode="auto">
          <a:xfrm>
            <a:off x="1059366" y="954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矩形 37"/>
          <p:cNvSpPr/>
          <p:nvPr/>
        </p:nvSpPr>
        <p:spPr>
          <a:xfrm>
            <a:off x="523311" y="2876350"/>
            <a:ext cx="5110763" cy="2870014"/>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游戏主要包含</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5</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大模块</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1.</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裸眼模块</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2.</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体感交互模块</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3.</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网络模块</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4.</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游戏逻辑模块</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5.</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界面模块</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4493381" y="543840"/>
            <a:ext cx="5323969" cy="5654900"/>
          </a:xfrm>
          <a:prstGeom prst="rect">
            <a:avLst/>
          </a:prstGeom>
        </p:spPr>
      </p:pic>
    </p:spTree>
    <p:extLst>
      <p:ext uri="{BB962C8B-B14F-4D97-AF65-F5344CB8AC3E}">
        <p14:creationId xmlns:p14="http://schemas.microsoft.com/office/powerpoint/2010/main" val="87911621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需求分析</a:t>
            </a:r>
          </a:p>
        </p:txBody>
      </p:sp>
      <p:sp>
        <p:nvSpPr>
          <p:cNvPr id="6" name="矩形 5"/>
          <p:cNvSpPr/>
          <p:nvPr/>
        </p:nvSpPr>
        <p:spPr>
          <a:xfrm>
            <a:off x="1216241" y="2155979"/>
            <a:ext cx="2752075" cy="613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1.</a:t>
            </a:r>
            <a:r>
              <a:rPr lang="zh-CN" altLang="en-US" sz="2800" b="1" dirty="0"/>
              <a:t>裸眼</a:t>
            </a:r>
            <a:r>
              <a:rPr lang="en-US" altLang="zh-CN" sz="2800" b="1" dirty="0"/>
              <a:t>3D</a:t>
            </a:r>
            <a:endParaRPr lang="zh-CN" altLang="en-US" sz="2800" b="1" dirty="0"/>
          </a:p>
        </p:txBody>
      </p:sp>
      <p:sp>
        <p:nvSpPr>
          <p:cNvPr id="7" name="矩形 6"/>
          <p:cNvSpPr/>
          <p:nvPr/>
        </p:nvSpPr>
        <p:spPr>
          <a:xfrm>
            <a:off x="4331748" y="2155979"/>
            <a:ext cx="5358662" cy="709423"/>
          </a:xfrm>
          <a:prstGeom prst="rect">
            <a:avLst/>
          </a:prstGeom>
        </p:spPr>
        <p:txBody>
          <a:bodyPr wrap="square" lIns="68570" tIns="34289" rIns="68570" bIns="34289">
            <a:spAutoFit/>
          </a:bodyPr>
          <a:lstStyle/>
          <a:p>
            <a:pPr defTabSz="685681">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通过特殊的裸眼屏幕，用户不需要任何辅助设备就能看到立体效果</a:t>
            </a:r>
          </a:p>
        </p:txBody>
      </p:sp>
      <p:sp>
        <p:nvSpPr>
          <p:cNvPr id="8" name="矩形 7"/>
          <p:cNvSpPr/>
          <p:nvPr/>
        </p:nvSpPr>
        <p:spPr>
          <a:xfrm>
            <a:off x="1216242" y="3244899"/>
            <a:ext cx="2752075" cy="616248"/>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r>
              <a:rPr lang="zh-CN" altLang="en-US" sz="2800" b="1" dirty="0"/>
              <a:t>体感控制</a:t>
            </a:r>
          </a:p>
        </p:txBody>
      </p:sp>
      <p:sp>
        <p:nvSpPr>
          <p:cNvPr id="10" name="矩形 9"/>
          <p:cNvSpPr/>
          <p:nvPr/>
        </p:nvSpPr>
        <p:spPr>
          <a:xfrm>
            <a:off x="1216242" y="5207643"/>
            <a:ext cx="2752076" cy="579045"/>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4.</a:t>
            </a:r>
            <a:r>
              <a:rPr lang="zh-CN" altLang="en-US" sz="2400" b="1" dirty="0"/>
              <a:t>局域网联机</a:t>
            </a:r>
          </a:p>
        </p:txBody>
      </p:sp>
      <p:sp>
        <p:nvSpPr>
          <p:cNvPr id="23" name="矩形 22"/>
          <p:cNvSpPr/>
          <p:nvPr/>
        </p:nvSpPr>
        <p:spPr>
          <a:xfrm>
            <a:off x="5374092" y="954225"/>
            <a:ext cx="2686831" cy="66151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主要技术点</a:t>
            </a:r>
          </a:p>
        </p:txBody>
      </p:sp>
      <p:sp>
        <p:nvSpPr>
          <p:cNvPr id="12" name="矩形 11"/>
          <p:cNvSpPr/>
          <p:nvPr/>
        </p:nvSpPr>
        <p:spPr>
          <a:xfrm>
            <a:off x="4331748" y="5308026"/>
            <a:ext cx="5358662" cy="389335"/>
          </a:xfrm>
          <a:prstGeom prst="rect">
            <a:avLst/>
          </a:prstGeom>
        </p:spPr>
        <p:txBody>
          <a:bodyPr wrap="square" lIns="68570" tIns="34289" rIns="68570" bIns="34289">
            <a:spAutoFit/>
          </a:bodyPr>
          <a:lstStyle/>
          <a:p>
            <a:pPr defTabSz="685681">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使用</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Unity</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的</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UNET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网络引擎实现局域网联机</a:t>
            </a:r>
          </a:p>
        </p:txBody>
      </p:sp>
      <p:sp>
        <p:nvSpPr>
          <p:cNvPr id="13" name="矩形 12"/>
          <p:cNvSpPr/>
          <p:nvPr/>
        </p:nvSpPr>
        <p:spPr>
          <a:xfrm>
            <a:off x="4331748" y="3198311"/>
            <a:ext cx="5358662" cy="1029511"/>
          </a:xfrm>
          <a:prstGeom prst="rect">
            <a:avLst/>
          </a:prstGeom>
        </p:spPr>
        <p:txBody>
          <a:bodyPr wrap="square" lIns="68570" tIns="34289" rIns="68570" bIns="34289">
            <a:spAutoFit/>
          </a:bodyPr>
          <a:lstStyle/>
          <a:p>
            <a:pPr defTabSz="685681">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通过体感设备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Kinect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获取到人体关节点数据，游戏通过关节点数据分析玩家姿态。达到玩家以身体姿态操作游戏的目的</a:t>
            </a:r>
          </a:p>
        </p:txBody>
      </p:sp>
      <p:sp>
        <p:nvSpPr>
          <p:cNvPr id="14" name="矩形 13"/>
          <p:cNvSpPr/>
          <p:nvPr/>
        </p:nvSpPr>
        <p:spPr>
          <a:xfrm>
            <a:off x="1216242" y="4289585"/>
            <a:ext cx="2752075" cy="61624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3.3D</a:t>
            </a:r>
            <a:r>
              <a:rPr lang="zh-CN" altLang="en-US" sz="2800" b="1" dirty="0"/>
              <a:t>游戏制作</a:t>
            </a:r>
          </a:p>
        </p:txBody>
      </p:sp>
      <p:sp>
        <p:nvSpPr>
          <p:cNvPr id="15" name="矩形 14"/>
          <p:cNvSpPr/>
          <p:nvPr/>
        </p:nvSpPr>
        <p:spPr>
          <a:xfrm>
            <a:off x="4331748" y="4410262"/>
            <a:ext cx="5358662" cy="389335"/>
          </a:xfrm>
          <a:prstGeom prst="rect">
            <a:avLst/>
          </a:prstGeom>
        </p:spPr>
        <p:txBody>
          <a:bodyPr wrap="square" lIns="68570" tIns="34289" rIns="68570" bIns="34289">
            <a:spAutoFit/>
          </a:bodyPr>
          <a:lstStyle/>
          <a:p>
            <a:pPr defTabSz="685681">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使用多平台的综合型游戏开发工具</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Unity</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实现</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3D</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射击游戏</a:t>
            </a:r>
          </a:p>
        </p:txBody>
      </p:sp>
    </p:spTree>
    <p:extLst>
      <p:ext uri="{BB962C8B-B14F-4D97-AF65-F5344CB8AC3E}">
        <p14:creationId xmlns:p14="http://schemas.microsoft.com/office/powerpoint/2010/main" val="7703588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40018" y="3035876"/>
            <a:ext cx="3262433" cy="707886"/>
          </a:xfrm>
          <a:prstGeom prst="rect">
            <a:avLst/>
          </a:prstGeom>
        </p:spPr>
        <p:txBody>
          <a:bodyPr wrap="none">
            <a:spAutoFit/>
          </a:bodyPr>
          <a:lstStyle/>
          <a:p>
            <a:pPr algn="ctr"/>
            <a:r>
              <a:rPr kumimoji="1" lang="zh-CN" altLang="en-US" sz="4000" b="1" dirty="0">
                <a:solidFill>
                  <a:schemeClr val="bg1"/>
                </a:solidFill>
              </a:rPr>
              <a:t>二、系统设计</a:t>
            </a:r>
            <a:endParaRPr kumimoji="1" lang="en-US" altLang="zh-CN" sz="4000" b="1" dirty="0">
              <a:solidFill>
                <a:schemeClr val="bg1"/>
              </a:solidFill>
            </a:endParaRPr>
          </a:p>
        </p:txBody>
      </p:sp>
      <p:sp>
        <p:nvSpPr>
          <p:cNvPr id="18" name="矩形 17"/>
          <p:cNvSpPr/>
          <p:nvPr/>
        </p:nvSpPr>
        <p:spPr>
          <a:xfrm>
            <a:off x="251520" y="501137"/>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291593191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9723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系统设计与实现</a:t>
            </a:r>
          </a:p>
        </p:txBody>
      </p:sp>
      <p:sp>
        <p:nvSpPr>
          <p:cNvPr id="13" name="矩形 12"/>
          <p:cNvSpPr/>
          <p:nvPr/>
        </p:nvSpPr>
        <p:spPr>
          <a:xfrm>
            <a:off x="1118586" y="2865198"/>
            <a:ext cx="5110763" cy="1669686"/>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本系统的总体设计结构主要分为三层</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       应用层：实现游戏基本功能</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       网络层：负责网络通信</a:t>
            </a:r>
            <a:endPar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硬件接口层：玩家姿态识别，裸眼图像合成</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118586" y="1569144"/>
            <a:ext cx="2358132" cy="8555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系统框架</a:t>
            </a:r>
          </a:p>
        </p:txBody>
      </p:sp>
      <p:sp>
        <p:nvSpPr>
          <p:cNvPr id="2" name="Rectangle 2"/>
          <p:cNvSpPr>
            <a:spLocks noChangeArrowheads="1"/>
          </p:cNvSpPr>
          <p:nvPr/>
        </p:nvSpPr>
        <p:spPr bwMode="auto">
          <a:xfrm>
            <a:off x="6969513" y="677377"/>
            <a:ext cx="154804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7296151" y="2113696"/>
            <a:ext cx="13734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69626529"/>
              </p:ext>
            </p:extLst>
          </p:nvPr>
        </p:nvGraphicFramePr>
        <p:xfrm>
          <a:off x="7296150" y="2113697"/>
          <a:ext cx="3562349" cy="4345637"/>
        </p:xfrm>
        <a:graphic>
          <a:graphicData uri="http://schemas.openxmlformats.org/presentationml/2006/ole">
            <mc:AlternateContent xmlns:mc="http://schemas.openxmlformats.org/markup-compatibility/2006">
              <mc:Choice xmlns:v="urn:schemas-microsoft-com:vml" Requires="v">
                <p:oleObj spid="_x0000_s2208" name="Visio" r:id="rId4" imgW="4095670" imgH="4991126" progId="Visio.Drawing.15">
                  <p:embed/>
                </p:oleObj>
              </mc:Choice>
              <mc:Fallback>
                <p:oleObj name="Visio" r:id="rId4" imgW="4095670" imgH="4991126"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150" y="2113697"/>
                        <a:ext cx="3562349" cy="4345637"/>
                      </a:xfrm>
                      <a:prstGeom prst="rect">
                        <a:avLst/>
                      </a:prstGeom>
                      <a:noFill/>
                    </p:spPr>
                  </p:pic>
                </p:oleObj>
              </mc:Fallback>
            </mc:AlternateContent>
          </a:graphicData>
        </a:graphic>
      </p:graphicFrame>
    </p:spTree>
    <p:extLst>
      <p:ext uri="{BB962C8B-B14F-4D97-AF65-F5344CB8AC3E}">
        <p14:creationId xmlns:p14="http://schemas.microsoft.com/office/powerpoint/2010/main" val="694816451"/>
      </p:ext>
    </p:extLst>
  </p:cSld>
  <p:clrMapOvr>
    <a:masterClrMapping/>
  </p:clrMapOvr>
  <p:transition spd="med">
    <p:pull/>
  </p:transition>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2243</Words>
  <Application>Microsoft Office PowerPoint</Application>
  <PresentationFormat>宽屏</PresentationFormat>
  <Paragraphs>206</Paragraphs>
  <Slides>22</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等线</vt:lpstr>
      <vt:lpstr>华文新魏</vt:lpstr>
      <vt:lpstr>微软雅黑</vt:lpstr>
      <vt:lpstr>Arial</vt:lpstr>
      <vt:lpstr>Calibri</vt:lpstr>
      <vt:lpstr>Calibri Light</vt:lpstr>
      <vt:lpstr>Trebuchet MS</vt:lpstr>
      <vt:lpstr>第一PPT模板网：www.1ppt.com</vt:lpstr>
      <vt:lpstr>Visio</vt:lpstr>
      <vt:lpstr>裸眼3D技术 在沉浸式体感游戏中的应用研究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Administrator</cp:lastModifiedBy>
  <cp:revision>211</cp:revision>
  <dcterms:created xsi:type="dcterms:W3CDTF">2015-08-05T01:47:03Z</dcterms:created>
  <dcterms:modified xsi:type="dcterms:W3CDTF">2016-06-05T02:29:32Z</dcterms:modified>
</cp:coreProperties>
</file>