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4"/>
  </p:notesMasterIdLst>
  <p:handoutMasterIdLst>
    <p:handoutMasterId r:id="rId65"/>
  </p:handoutMasterIdLst>
  <p:sldIdLst>
    <p:sldId id="462" r:id="rId8"/>
    <p:sldId id="1361" r:id="rId9"/>
    <p:sldId id="1303" r:id="rId10"/>
    <p:sldId id="1353" r:id="rId11"/>
    <p:sldId id="1302" r:id="rId12"/>
    <p:sldId id="1365" r:id="rId13"/>
    <p:sldId id="1359" r:id="rId14"/>
    <p:sldId id="424" r:id="rId15"/>
    <p:sldId id="1332" r:id="rId16"/>
    <p:sldId id="1401" r:id="rId17"/>
    <p:sldId id="1377" r:id="rId18"/>
    <p:sldId id="1362" r:id="rId19"/>
    <p:sldId id="1356" r:id="rId20"/>
    <p:sldId id="1368" r:id="rId21"/>
    <p:sldId id="1367" r:id="rId22"/>
    <p:sldId id="1253" r:id="rId23"/>
    <p:sldId id="1351" r:id="rId24"/>
    <p:sldId id="1422" r:id="rId25"/>
    <p:sldId id="1350" r:id="rId26"/>
    <p:sldId id="556" r:id="rId27"/>
    <p:sldId id="1420" r:id="rId28"/>
    <p:sldId id="1390" r:id="rId29"/>
    <p:sldId id="1337" r:id="rId30"/>
    <p:sldId id="1363" r:id="rId31"/>
    <p:sldId id="1339" r:id="rId32"/>
    <p:sldId id="1338" r:id="rId33"/>
    <p:sldId id="1395" r:id="rId34"/>
    <p:sldId id="1341" r:id="rId35"/>
    <p:sldId id="1418" r:id="rId36"/>
    <p:sldId id="1342" r:id="rId37"/>
    <p:sldId id="1402" r:id="rId38"/>
    <p:sldId id="557" r:id="rId39"/>
    <p:sldId id="1411" r:id="rId40"/>
    <p:sldId id="1410" r:id="rId41"/>
    <p:sldId id="1415" r:id="rId42"/>
    <p:sldId id="1416" r:id="rId43"/>
    <p:sldId id="1417" r:id="rId44"/>
    <p:sldId id="1406" r:id="rId45"/>
    <p:sldId id="1413" r:id="rId46"/>
    <p:sldId id="1405" r:id="rId47"/>
    <p:sldId id="1424" r:id="rId48"/>
    <p:sldId id="1348" r:id="rId49"/>
    <p:sldId id="1373" r:id="rId50"/>
    <p:sldId id="1292" r:id="rId51"/>
    <p:sldId id="1375" r:id="rId52"/>
    <p:sldId id="1262" r:id="rId53"/>
    <p:sldId id="1425" r:id="rId54"/>
    <p:sldId id="1426" r:id="rId55"/>
    <p:sldId id="1427" r:id="rId56"/>
    <p:sldId id="1429" r:id="rId57"/>
    <p:sldId id="1428" r:id="rId58"/>
    <p:sldId id="1403" r:id="rId59"/>
    <p:sldId id="1404" r:id="rId60"/>
    <p:sldId id="779" r:id="rId61"/>
    <p:sldId id="355" r:id="rId62"/>
    <p:sldId id="264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7" autoAdjust="0"/>
    <p:restoredTop sz="95852" autoAdjust="0"/>
  </p:normalViewPr>
  <p:slideViewPr>
    <p:cSldViewPr snapToGrid="0">
      <p:cViewPr varScale="1">
        <p:scale>
          <a:sx n="95" d="100"/>
          <a:sy n="95" d="100"/>
        </p:scale>
        <p:origin x="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59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3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92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7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5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5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13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51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44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51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E9BDAD78-03D9-4C4B-9F61-82DAE695D5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238D09C4-7712-4693-BFAF-9D66F2491E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CBCA2111-1237-4991-ACA8-2E907C569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CE53488-3FB3-4732-B5CF-0C61C3F8CADD}" type="slidenum">
              <a:rPr lang="zh-CN" altLang="en-US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5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9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92640F84-972D-4C24-842F-4D6ED292B5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C3296A0D-8A36-48AE-9323-E715773735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类的定义步骤</a:t>
            </a:r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81FA5323-5533-4BBB-9E5E-FD42985DA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76277D9-1155-4BE9-ACB1-515DA36AB534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92640F84-972D-4C24-842F-4D6ED292B5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C3296A0D-8A36-48AE-9323-E715773735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类的定义步骤</a:t>
            </a:r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81FA5323-5533-4BBB-9E5E-FD42985DA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76277D9-1155-4BE9-ACB1-515DA36AB534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2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2B098C5-C35F-4B0A-8456-00DAC6940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A4E7DAF7-3287-4126-A2B0-C8BDEB7EA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接下来，我们学习类的定义，学完了类的定义后，要求大家能够自己完成一个类的定义。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在讲解类的定义之前，我们先说一下，类的重要性：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程序的基本组成单位。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也就是说，我们在讲解面向对象的时候，类是我们最基本的组成元素，我们必须先写一个类，才能有对象。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到底什么是类呢？我们前面说过，类是对现实生活中一类具有共同属性和行为的事物的抽象，确定对象将会拥有的属性和行为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对象有什么，我们用属性来表示，对象可以干什么，我们用行为来表示。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也就是说我们在定义一个类的时候主要由两方面组成。属性和行为。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在这里顺带说一下，代码中属性和行为是通过成员变量和成员方法来体现的。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110D907-BA6A-44D0-8BAE-D1ADB831C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02EE6F-0FC6-49DA-82E3-43AFADF87D3F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9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4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3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8611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519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2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A294A6-3C41-40A5-81CA-6821CF2BCE0B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2" r:id="rId16"/>
    <p:sldLayoutId id="2147483716" r:id="rId17"/>
    <p:sldLayoutId id="2147483717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25" y="2327019"/>
            <a:ext cx="10541000" cy="1158875"/>
          </a:xfrm>
        </p:spPr>
        <p:txBody>
          <a:bodyPr/>
          <a:lstStyle/>
          <a:p>
            <a:r>
              <a:rPr kumimoji="1" lang="zh-CN" altLang="en-US" dirty="0"/>
              <a:t>面向对象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3BAB4-84F7-44E6-819F-1CD93782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100" y="3746269"/>
            <a:ext cx="3203250" cy="5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053D4C-E6E6-459A-A38E-A6171BF6E6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练习时间（</a:t>
            </a:r>
            <a:r>
              <a:rPr lang="en-US" altLang="zh-CN" dirty="0"/>
              <a:t>10</a:t>
            </a:r>
            <a:r>
              <a:rPr lang="zh-CN" altLang="en-US" dirty="0"/>
              <a:t>分钟）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CDCC4-A955-47F4-9C04-D1BAAE413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828469"/>
            <a:ext cx="921423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请同学们模仿汽车类，自己定义一个学生类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随便定义</a:t>
            </a:r>
            <a:r>
              <a:rPr lang="en-US" altLang="zh-CN" sz="1800" dirty="0"/>
              <a:t>2</a:t>
            </a:r>
            <a:r>
              <a:rPr lang="zh-CN" altLang="en-US" sz="1800" dirty="0"/>
              <a:t>个属性，</a:t>
            </a:r>
            <a:r>
              <a:rPr lang="en-US" altLang="zh-CN" sz="1800" dirty="0"/>
              <a:t>2</a:t>
            </a:r>
            <a:r>
              <a:rPr lang="zh-CN" altLang="en-US" sz="1800" dirty="0"/>
              <a:t>个行为。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并创建</a:t>
            </a:r>
            <a:r>
              <a:rPr lang="en-US" altLang="zh-CN" sz="1800" dirty="0"/>
              <a:t>2</a:t>
            </a:r>
            <a:r>
              <a:rPr lang="zh-CN" altLang="en-US" sz="1800" dirty="0"/>
              <a:t>个学生对象，分别访问属性和行为。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7E19CF-EB6C-420B-8DA7-59BAA199A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14" y="3069906"/>
            <a:ext cx="3542968" cy="35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5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1092" y="461107"/>
            <a:ext cx="4808323" cy="5637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定义类，创建对象并使用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定义类的几个补充注意事项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0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DAF9860-EA32-4141-9C7A-E377F30A7248}"/>
              </a:ext>
            </a:extLst>
          </p:cNvPr>
          <p:cNvSpPr txBox="1"/>
          <p:nvPr/>
        </p:nvSpPr>
        <p:spPr>
          <a:xfrm>
            <a:off x="806214" y="1151196"/>
            <a:ext cx="3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定义类的补充注意事项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431958-9769-49E8-A053-E176C9ED004B}"/>
              </a:ext>
            </a:extLst>
          </p:cNvPr>
          <p:cNvSpPr txBox="1"/>
          <p:nvPr/>
        </p:nvSpPr>
        <p:spPr>
          <a:xfrm>
            <a:off x="806214" y="1596055"/>
            <a:ext cx="9480786" cy="17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类名首字母建议大写，且有意义，满足“驼峰模式”。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文件中可以定义多个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类，但只能一个类是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修饰，而且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修饰的类名必须成为代码文件名。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实际开发中建议还是一个文件定义一个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类。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成员变量的完整定义格式是：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数据类型 变量名称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初始化值；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一般无需指定初始化值，存在默认值。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B1A19F6-E655-4111-8D4C-0A5526136A15}"/>
              </a:ext>
            </a:extLst>
          </p:cNvPr>
          <p:cNvSpPr txBox="1"/>
          <p:nvPr/>
        </p:nvSpPr>
        <p:spPr bwMode="auto">
          <a:xfrm>
            <a:off x="1235886" y="3636934"/>
            <a:ext cx="2291797" cy="260430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5EDD5-F4B3-4E65-BD8C-FEDC10CA13B3}"/>
              </a:ext>
            </a:extLst>
          </p:cNvPr>
          <p:cNvSpPr txBox="1"/>
          <p:nvPr/>
        </p:nvSpPr>
        <p:spPr>
          <a:xfrm>
            <a:off x="1443704" y="4159932"/>
            <a:ext cx="2291797" cy="57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height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765CDE-F6B9-418B-8A4A-123BABF328BD}"/>
              </a:ext>
            </a:extLst>
          </p:cNvPr>
          <p:cNvSpPr txBox="1"/>
          <p:nvPr/>
        </p:nvSpPr>
        <p:spPr>
          <a:xfrm>
            <a:off x="1361180" y="4002451"/>
            <a:ext cx="1750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属性 </a:t>
            </a:r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成员变量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BB7BF1-2BDC-4627-9E4D-3CEA570694BE}"/>
              </a:ext>
            </a:extLst>
          </p:cNvPr>
          <p:cNvSpPr txBox="1"/>
          <p:nvPr/>
        </p:nvSpPr>
        <p:spPr>
          <a:xfrm>
            <a:off x="1399294" y="4770873"/>
            <a:ext cx="13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行为（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B943A6-F6E2-4347-8052-A54345E4FE46}"/>
              </a:ext>
            </a:extLst>
          </p:cNvPr>
          <p:cNvSpPr txBox="1"/>
          <p:nvPr/>
        </p:nvSpPr>
        <p:spPr>
          <a:xfrm>
            <a:off x="1441165" y="4945642"/>
            <a:ext cx="176602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study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run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5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692191" y="1271344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成员变量的默认值规则</a:t>
            </a:r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31EAF541-CA79-4F72-B1AD-BE5E19609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95904"/>
              </p:ext>
            </p:extLst>
          </p:nvPr>
        </p:nvGraphicFramePr>
        <p:xfrm>
          <a:off x="767255" y="1914657"/>
          <a:ext cx="6001408" cy="3197366"/>
        </p:xfrm>
        <a:graphic>
          <a:graphicData uri="http://schemas.openxmlformats.org/drawingml/2006/table">
            <a:tbl>
              <a:tblPr/>
              <a:tblGrid>
                <a:gridCol w="1497238">
                  <a:extLst>
                    <a:ext uri="{9D8B030D-6E8A-4147-A177-3AD203B41FA5}">
                      <a16:colId xmlns:a16="http://schemas.microsoft.com/office/drawing/2014/main" val="1317796171"/>
                    </a:ext>
                  </a:extLst>
                </a:gridCol>
                <a:gridCol w="3569664">
                  <a:extLst>
                    <a:ext uri="{9D8B030D-6E8A-4147-A177-3AD203B41FA5}">
                      <a16:colId xmlns:a16="http://schemas.microsoft.com/office/drawing/2014/main" val="69480976"/>
                    </a:ext>
                  </a:extLst>
                </a:gridCol>
                <a:gridCol w="934506">
                  <a:extLst>
                    <a:ext uri="{9D8B030D-6E8A-4147-A177-3AD203B41FA5}">
                      <a16:colId xmlns:a16="http://schemas.microsoft.com/office/drawing/2014/main" val="1189803003"/>
                    </a:ext>
                  </a:extLst>
                </a:gridCol>
              </a:tblGrid>
              <a:tr h="619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明细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42233"/>
                  </a:ext>
                </a:extLst>
              </a:tr>
              <a:tr h="595909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基本类型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99415"/>
                  </a:ext>
                </a:extLst>
              </a:tr>
              <a:tr h="595909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整数常量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0.0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36620"/>
                  </a:ext>
                </a:extLst>
              </a:tr>
              <a:tr h="592335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09409"/>
                  </a:ext>
                </a:extLst>
              </a:tr>
              <a:tr h="5959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引用类型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类、接口、数组、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5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14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382764" y="996595"/>
            <a:ext cx="7424235" cy="445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定义类有哪些建议，有什么需要注意的？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成员变量的格式是什么样的，有什么特点？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D992438-7377-4653-8E4E-1C07889FD033}"/>
              </a:ext>
            </a:extLst>
          </p:cNvPr>
          <p:cNvSpPr txBox="1"/>
          <p:nvPr/>
        </p:nvSpPr>
        <p:spPr>
          <a:xfrm>
            <a:off x="4711539" y="3999575"/>
            <a:ext cx="5793551" cy="13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成员变量的完整格式是：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数据类型 变量名称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初始化值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 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一般无需为成员变量指定初始化值，存在默认值。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655FC87-6CB5-4F94-ABDA-9EE128043C32}"/>
              </a:ext>
            </a:extLst>
          </p:cNvPr>
          <p:cNvSpPr txBox="1"/>
          <p:nvPr/>
        </p:nvSpPr>
        <p:spPr>
          <a:xfrm>
            <a:off x="4711539" y="1588485"/>
            <a:ext cx="7201937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类名首字母建议大写、英文、有意义，满足驼峰模式，不能用关键字，满足标志符规定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一个代码文件中可以定义多个类，但是只能一个类是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修饰的，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修饰的类名必须是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代码的文件名称。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5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7138" y="500185"/>
            <a:ext cx="4601828" cy="5457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对象在内存中的运行机制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多个对象的内存图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两个变量指向同一个对象内存图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38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714F1C-F2D0-4852-8C29-92798C912509}"/>
              </a:ext>
            </a:extLst>
          </p:cNvPr>
          <p:cNvSpPr txBox="1"/>
          <p:nvPr/>
        </p:nvSpPr>
        <p:spPr>
          <a:xfrm>
            <a:off x="5499109" y="856984"/>
            <a:ext cx="2027092" cy="18697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628012" y="979580"/>
            <a:ext cx="216208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两个对象内存图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8253862" y="1833602"/>
            <a:ext cx="3768394" cy="2761385"/>
            <a:chOff x="6552698" y="1032717"/>
            <a:chExt cx="2398614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6941" y="4039259"/>
              <a:ext cx="936625" cy="44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5595248" y="3138775"/>
            <a:ext cx="2447507" cy="3458875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733" y="4319004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E4DDCDCE-DAC0-414D-B26E-45BBD632C329}"/>
              </a:ext>
            </a:extLst>
          </p:cNvPr>
          <p:cNvSpPr txBox="1"/>
          <p:nvPr/>
        </p:nvSpPr>
        <p:spPr>
          <a:xfrm>
            <a:off x="8709618" y="4947931"/>
            <a:ext cx="1099419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5920900" y="3519768"/>
            <a:ext cx="1845881" cy="240065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E496E966-9C62-4C0C-A22D-6222A50FD1EE}"/>
              </a:ext>
            </a:extLst>
          </p:cNvPr>
          <p:cNvSpPr txBox="1"/>
          <p:nvPr/>
        </p:nvSpPr>
        <p:spPr>
          <a:xfrm>
            <a:off x="9875521" y="4952523"/>
            <a:ext cx="2062900" cy="101566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:start()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run()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8453406" y="2207106"/>
            <a:ext cx="1567033" cy="18116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8412610" y="191968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119d7047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10A880-4DF3-4979-BF1C-D0E1DB6143CB}"/>
              </a:ext>
            </a:extLst>
          </p:cNvPr>
          <p:cNvCxnSpPr>
            <a:cxnSpLocks/>
          </p:cNvCxnSpPr>
          <p:nvPr/>
        </p:nvCxnSpPr>
        <p:spPr>
          <a:xfrm>
            <a:off x="8453406" y="3651207"/>
            <a:ext cx="1567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B7A2838-DDF5-4B7C-A2D8-988B8C53673B}"/>
              </a:ext>
            </a:extLst>
          </p:cNvPr>
          <p:cNvSpPr txBox="1"/>
          <p:nvPr/>
        </p:nvSpPr>
        <p:spPr>
          <a:xfrm>
            <a:off x="8453406" y="371096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4869AFB-8EFC-487C-A3B7-E1B03323CDE0}"/>
              </a:ext>
            </a:extLst>
          </p:cNvPr>
          <p:cNvSpPr txBox="1"/>
          <p:nvPr/>
        </p:nvSpPr>
        <p:spPr>
          <a:xfrm>
            <a:off x="10296633" y="189208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7b23ec81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279DA9E4-17F3-41B0-A635-935A3A6B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58" y="1576268"/>
            <a:ext cx="5124437" cy="193899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成员变量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属性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行为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启动了！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run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价格是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的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跑的快！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DEDAC62-6912-47E2-B3E6-B3A066C6C30B}"/>
              </a:ext>
            </a:extLst>
          </p:cNvPr>
          <p:cNvSpPr txBox="1"/>
          <p:nvPr/>
        </p:nvSpPr>
        <p:spPr>
          <a:xfrm>
            <a:off x="256345" y="3615080"/>
            <a:ext cx="4814155" cy="31624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Car();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奔驰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39.78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.start();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.run();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Car();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宝马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lang="en-US" altLang="zh-CN" sz="105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.start();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.run();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2A7B5B-FEE2-4211-83E4-0351B6CE1078}"/>
              </a:ext>
            </a:extLst>
          </p:cNvPr>
          <p:cNvSpPr/>
          <p:nvPr/>
        </p:nvSpPr>
        <p:spPr>
          <a:xfrm>
            <a:off x="256344" y="3998177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AC4835-458B-4531-A6EE-18B0D3625FB4}"/>
              </a:ext>
            </a:extLst>
          </p:cNvPr>
          <p:cNvSpPr txBox="1"/>
          <p:nvPr/>
        </p:nvSpPr>
        <p:spPr>
          <a:xfrm>
            <a:off x="5942263" y="3809319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   c1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19643-02C2-493F-926C-BE1038D4BC1A}"/>
              </a:ext>
            </a:extLst>
          </p:cNvPr>
          <p:cNvSpPr/>
          <p:nvPr/>
        </p:nvSpPr>
        <p:spPr>
          <a:xfrm>
            <a:off x="6022312" y="407169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B72E095-73B1-4055-8F10-9C1A1B527009}"/>
              </a:ext>
            </a:extLst>
          </p:cNvPr>
          <p:cNvSpPr txBox="1"/>
          <p:nvPr/>
        </p:nvSpPr>
        <p:spPr>
          <a:xfrm>
            <a:off x="8506896" y="2295707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47CD7E-1FF6-4A2C-99D1-10128F6AAAB6}"/>
              </a:ext>
            </a:extLst>
          </p:cNvPr>
          <p:cNvSpPr/>
          <p:nvPr/>
        </p:nvSpPr>
        <p:spPr>
          <a:xfrm>
            <a:off x="8527187" y="250133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735BA1-0166-4D67-884D-25C35420EA8A}"/>
              </a:ext>
            </a:extLst>
          </p:cNvPr>
          <p:cNvSpPr txBox="1"/>
          <p:nvPr/>
        </p:nvSpPr>
        <p:spPr>
          <a:xfrm>
            <a:off x="8453406" y="2895070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D079816-36A7-4B8E-A0A0-B3AF5906CF51}"/>
              </a:ext>
            </a:extLst>
          </p:cNvPr>
          <p:cNvSpPr/>
          <p:nvPr/>
        </p:nvSpPr>
        <p:spPr>
          <a:xfrm>
            <a:off x="8542394" y="314362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5865622" y="3214294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DE2609B-B05F-4533-B0A6-13B64CA8341E}"/>
              </a:ext>
            </a:extLst>
          </p:cNvPr>
          <p:cNvSpPr txBox="1"/>
          <p:nvPr/>
        </p:nvSpPr>
        <p:spPr>
          <a:xfrm>
            <a:off x="8615847" y="2539413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A9A4B90-A490-4AA2-AA4A-9D9159E44DAF}"/>
              </a:ext>
            </a:extLst>
          </p:cNvPr>
          <p:cNvSpPr txBox="1"/>
          <p:nvPr/>
        </p:nvSpPr>
        <p:spPr>
          <a:xfrm>
            <a:off x="8615847" y="32006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FCC048-BB7D-4212-B790-7B61BE4B6E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96956" y="4490041"/>
            <a:ext cx="1842951" cy="859219"/>
          </a:xfrm>
          <a:prstGeom prst="bentConnector3">
            <a:avLst>
              <a:gd name="adj1" fmla="val 44362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B41CD85-F58E-4CD0-81AD-79E0E4751994}"/>
              </a:ext>
            </a:extLst>
          </p:cNvPr>
          <p:cNvCxnSpPr>
            <a:cxnSpLocks/>
          </p:cNvCxnSpPr>
          <p:nvPr/>
        </p:nvCxnSpPr>
        <p:spPr>
          <a:xfrm flipV="1">
            <a:off x="6652824" y="2219835"/>
            <a:ext cx="1780290" cy="1673822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793AB2A-E917-4BC5-9C93-5766335DCF00}"/>
              </a:ext>
            </a:extLst>
          </p:cNvPr>
          <p:cNvSpPr/>
          <p:nvPr/>
        </p:nvSpPr>
        <p:spPr>
          <a:xfrm>
            <a:off x="263283" y="4151100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5F8B349-4FCE-429B-8E4D-D70E3CDC6DD8}"/>
              </a:ext>
            </a:extLst>
          </p:cNvPr>
          <p:cNvSpPr txBox="1"/>
          <p:nvPr/>
        </p:nvSpPr>
        <p:spPr>
          <a:xfrm>
            <a:off x="8607642" y="254534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奔驰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F661FD6-6D80-4BEB-B447-EC8ADDFA3A78}"/>
              </a:ext>
            </a:extLst>
          </p:cNvPr>
          <p:cNvSpPr/>
          <p:nvPr/>
        </p:nvSpPr>
        <p:spPr>
          <a:xfrm>
            <a:off x="270221" y="4303504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086106B-32AF-401D-A4BD-CE83BDC4B597}"/>
              </a:ext>
            </a:extLst>
          </p:cNvPr>
          <p:cNvSpPr txBox="1"/>
          <p:nvPr/>
        </p:nvSpPr>
        <p:spPr>
          <a:xfrm>
            <a:off x="8591646" y="318745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39.7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5E6D30B-634B-49DC-9A7E-781A03C95637}"/>
              </a:ext>
            </a:extLst>
          </p:cNvPr>
          <p:cNvSpPr/>
          <p:nvPr/>
        </p:nvSpPr>
        <p:spPr>
          <a:xfrm>
            <a:off x="256344" y="4461982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BDA622C-01F9-4728-8DA0-2CF9C7BD5162}"/>
              </a:ext>
            </a:extLst>
          </p:cNvPr>
          <p:cNvSpPr/>
          <p:nvPr/>
        </p:nvSpPr>
        <p:spPr>
          <a:xfrm>
            <a:off x="270221" y="4614905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71CDC9A-EB94-4C7E-A75D-59175EAD29CB}"/>
              </a:ext>
            </a:extLst>
          </p:cNvPr>
          <p:cNvSpPr/>
          <p:nvPr/>
        </p:nvSpPr>
        <p:spPr>
          <a:xfrm>
            <a:off x="273417" y="4773902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47D4C26-C11F-4A27-96A8-F7724C010CC7}"/>
              </a:ext>
            </a:extLst>
          </p:cNvPr>
          <p:cNvSpPr/>
          <p:nvPr/>
        </p:nvSpPr>
        <p:spPr>
          <a:xfrm>
            <a:off x="260204" y="4926306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26BFAE5-CD21-430A-A557-1658618F0D96}"/>
              </a:ext>
            </a:extLst>
          </p:cNvPr>
          <p:cNvSpPr/>
          <p:nvPr/>
        </p:nvSpPr>
        <p:spPr>
          <a:xfrm>
            <a:off x="264881" y="5244152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AC6627B-2407-42A0-814F-AE876E221E60}"/>
              </a:ext>
            </a:extLst>
          </p:cNvPr>
          <p:cNvSpPr txBox="1"/>
          <p:nvPr/>
        </p:nvSpPr>
        <p:spPr>
          <a:xfrm>
            <a:off x="5962586" y="4663927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   c2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E07DED4-2681-4726-BC73-5F9FB25B509D}"/>
              </a:ext>
            </a:extLst>
          </p:cNvPr>
          <p:cNvSpPr/>
          <p:nvPr/>
        </p:nvSpPr>
        <p:spPr>
          <a:xfrm>
            <a:off x="6042635" y="492630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F2C620D-EBA9-42F5-AC99-DB73C2C3CB2B}"/>
              </a:ext>
            </a:extLst>
          </p:cNvPr>
          <p:cNvSpPr/>
          <p:nvPr/>
        </p:nvSpPr>
        <p:spPr>
          <a:xfrm>
            <a:off x="10277459" y="2196896"/>
            <a:ext cx="1567033" cy="18116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8A35851-89E9-439E-9963-521A36C2F7AF}"/>
              </a:ext>
            </a:extLst>
          </p:cNvPr>
          <p:cNvCxnSpPr>
            <a:cxnSpLocks/>
          </p:cNvCxnSpPr>
          <p:nvPr/>
        </p:nvCxnSpPr>
        <p:spPr>
          <a:xfrm>
            <a:off x="10277459" y="3640997"/>
            <a:ext cx="1567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03E121A-F7F0-48E0-948F-7D28DF9B1372}"/>
              </a:ext>
            </a:extLst>
          </p:cNvPr>
          <p:cNvSpPr txBox="1"/>
          <p:nvPr/>
        </p:nvSpPr>
        <p:spPr>
          <a:xfrm>
            <a:off x="10277459" y="370075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5E2EDB3-8EBB-4BD2-A8A6-7371E606F34A}"/>
              </a:ext>
            </a:extLst>
          </p:cNvPr>
          <p:cNvSpPr txBox="1"/>
          <p:nvPr/>
        </p:nvSpPr>
        <p:spPr>
          <a:xfrm>
            <a:off x="10330949" y="2285497"/>
            <a:ext cx="893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EE145FC-9256-458C-A61F-5ED196E5963C}"/>
              </a:ext>
            </a:extLst>
          </p:cNvPr>
          <p:cNvSpPr/>
          <p:nvPr/>
        </p:nvSpPr>
        <p:spPr>
          <a:xfrm>
            <a:off x="10351240" y="249112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8DDBC24-2121-48B6-9857-120149E2E95A}"/>
              </a:ext>
            </a:extLst>
          </p:cNvPr>
          <p:cNvSpPr txBox="1"/>
          <p:nvPr/>
        </p:nvSpPr>
        <p:spPr>
          <a:xfrm>
            <a:off x="10277459" y="2884860"/>
            <a:ext cx="1069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6620CAA-5B6A-426C-ABDD-2EE57A0F384E}"/>
              </a:ext>
            </a:extLst>
          </p:cNvPr>
          <p:cNvCxnSpPr>
            <a:cxnSpLocks/>
          </p:cNvCxnSpPr>
          <p:nvPr/>
        </p:nvCxnSpPr>
        <p:spPr>
          <a:xfrm rot="5400000">
            <a:off x="9833248" y="4676936"/>
            <a:ext cx="1768599" cy="390656"/>
          </a:xfrm>
          <a:prstGeom prst="bentConnector3">
            <a:avLst>
              <a:gd name="adj1" fmla="val 50000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D922B86-81BD-4AC1-9B93-970AA03B11DE}"/>
              </a:ext>
            </a:extLst>
          </p:cNvPr>
          <p:cNvSpPr txBox="1"/>
          <p:nvPr/>
        </p:nvSpPr>
        <p:spPr>
          <a:xfrm>
            <a:off x="10431695" y="253513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E8318EA-9896-4B97-93F8-8D5A8A7F2FA4}"/>
              </a:ext>
            </a:extLst>
          </p:cNvPr>
          <p:cNvSpPr txBox="1"/>
          <p:nvPr/>
        </p:nvSpPr>
        <p:spPr>
          <a:xfrm>
            <a:off x="10415699" y="317724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0.0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68582B8-E99B-4F2D-A703-C0A39B99CD81}"/>
              </a:ext>
            </a:extLst>
          </p:cNvPr>
          <p:cNvSpPr/>
          <p:nvPr/>
        </p:nvSpPr>
        <p:spPr>
          <a:xfrm>
            <a:off x="10324377" y="3149955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37535C11-485D-4173-98B0-C2D27758F469}"/>
              </a:ext>
            </a:extLst>
          </p:cNvPr>
          <p:cNvCxnSpPr>
            <a:cxnSpLocks/>
          </p:cNvCxnSpPr>
          <p:nvPr/>
        </p:nvCxnSpPr>
        <p:spPr>
          <a:xfrm flipV="1">
            <a:off x="6673115" y="2196679"/>
            <a:ext cx="3623154" cy="2539040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163A726F-9582-41D6-99FD-03B342615C65}"/>
              </a:ext>
            </a:extLst>
          </p:cNvPr>
          <p:cNvSpPr/>
          <p:nvPr/>
        </p:nvSpPr>
        <p:spPr>
          <a:xfrm>
            <a:off x="258058" y="5390630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EF458FC-FA3A-4B0A-8401-9B24794BD012}"/>
              </a:ext>
            </a:extLst>
          </p:cNvPr>
          <p:cNvSpPr txBox="1"/>
          <p:nvPr/>
        </p:nvSpPr>
        <p:spPr>
          <a:xfrm>
            <a:off x="10410109" y="2552597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宝马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023139E-4AC0-471D-91A4-CD3FC685B4F3}"/>
              </a:ext>
            </a:extLst>
          </p:cNvPr>
          <p:cNvSpPr/>
          <p:nvPr/>
        </p:nvSpPr>
        <p:spPr>
          <a:xfrm>
            <a:off x="264880" y="5571525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1752FA9-A938-4158-AB23-0AFBBC70CAF9}"/>
              </a:ext>
            </a:extLst>
          </p:cNvPr>
          <p:cNvSpPr txBox="1"/>
          <p:nvPr/>
        </p:nvSpPr>
        <p:spPr>
          <a:xfrm>
            <a:off x="10381634" y="3182893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38.98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BC3C76C-8B83-492A-B07E-8CC97C729F4E}"/>
              </a:ext>
            </a:extLst>
          </p:cNvPr>
          <p:cNvSpPr/>
          <p:nvPr/>
        </p:nvSpPr>
        <p:spPr>
          <a:xfrm>
            <a:off x="250082" y="5758320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9804030-5DFA-450E-B668-D9D38F3CAE15}"/>
              </a:ext>
            </a:extLst>
          </p:cNvPr>
          <p:cNvSpPr/>
          <p:nvPr/>
        </p:nvSpPr>
        <p:spPr>
          <a:xfrm>
            <a:off x="257020" y="5941148"/>
            <a:ext cx="4814155" cy="15127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B731C4-E90E-4B93-B04F-4EB730CDFECD}"/>
              </a:ext>
            </a:extLst>
          </p:cNvPr>
          <p:cNvSpPr/>
          <p:nvPr/>
        </p:nvSpPr>
        <p:spPr>
          <a:xfrm>
            <a:off x="263282" y="6085473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149EA30-B923-47C0-937E-D9F6D648F9C7}"/>
              </a:ext>
            </a:extLst>
          </p:cNvPr>
          <p:cNvSpPr/>
          <p:nvPr/>
        </p:nvSpPr>
        <p:spPr>
          <a:xfrm>
            <a:off x="263282" y="6257243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CE3918-5FC0-442D-813B-89AB65BCBC66}"/>
              </a:ext>
            </a:extLst>
          </p:cNvPr>
          <p:cNvSpPr txBox="1"/>
          <p:nvPr/>
        </p:nvSpPr>
        <p:spPr>
          <a:xfrm>
            <a:off x="5478501" y="863990"/>
            <a:ext cx="1963281" cy="1734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奔驰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39.78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奔驰启动了！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价格为：39.78的奔驰跑的好快！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宝马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宝马启动了！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价格是：3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8的宝马跑的好快！</a:t>
            </a:r>
          </a:p>
        </p:txBody>
      </p:sp>
    </p:spTree>
    <p:extLst>
      <p:ext uri="{BB962C8B-B14F-4D97-AF65-F5344CB8AC3E}">
        <p14:creationId xmlns:p14="http://schemas.microsoft.com/office/powerpoint/2010/main" val="14294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18776 0.323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34231 0.44445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22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45" grpId="0" animBg="1"/>
      <p:bldP spid="46" grpId="0" animBg="1"/>
      <p:bldP spid="8" grpId="0" animBg="1"/>
      <p:bldP spid="14" grpId="0"/>
      <p:bldP spid="14" grpId="1"/>
      <p:bldP spid="43" grpId="0"/>
      <p:bldP spid="74" grpId="0"/>
      <p:bldP spid="74" grpId="1"/>
      <p:bldP spid="83" grpId="0" animBg="1"/>
      <p:bldP spid="83" grpId="1" animBg="1"/>
      <p:bldP spid="49" grpId="0"/>
      <p:bldP spid="50" grpId="0" animBg="1"/>
      <p:bldP spid="88" grpId="0"/>
      <p:bldP spid="89" grpId="0" animBg="1"/>
      <p:bldP spid="90" grpId="0"/>
      <p:bldP spid="91" grpId="0" animBg="1"/>
      <p:bldP spid="96" grpId="0"/>
      <p:bldP spid="99" grpId="0"/>
      <p:bldP spid="99" grpId="1"/>
      <p:bldP spid="100" grpId="0"/>
      <p:bldP spid="100" grpId="1"/>
      <p:bldP spid="113" grpId="0" animBg="1"/>
      <p:bldP spid="113" grpId="1" animBg="1"/>
      <p:bldP spid="134" grpId="0"/>
      <p:bldP spid="135" grpId="0" animBg="1"/>
      <p:bldP spid="135" grpId="1" animBg="1"/>
      <p:bldP spid="136" grpId="0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4" grpId="0" animBg="1"/>
      <p:bldP spid="144" grpId="1" animBg="1"/>
      <p:bldP spid="145" grpId="0"/>
      <p:bldP spid="146" grpId="0" animBg="1"/>
      <p:bldP spid="147" grpId="0" animBg="1"/>
      <p:bldP spid="149" grpId="0"/>
      <p:bldP spid="150" grpId="0"/>
      <p:bldP spid="151" grpId="0" animBg="1"/>
      <p:bldP spid="152" grpId="0"/>
      <p:bldP spid="154" grpId="0"/>
      <p:bldP spid="154" grpId="1"/>
      <p:bldP spid="155" grpId="0"/>
      <p:bldP spid="155" grpId="1"/>
      <p:bldP spid="156" grpId="0" animBg="1"/>
      <p:bldP spid="159" grpId="0" animBg="1"/>
      <p:bldP spid="159" grpId="1" animBg="1"/>
      <p:bldP spid="161" grpId="0"/>
      <p:bldP spid="162" grpId="0" animBg="1"/>
      <p:bldP spid="162" grpId="1" animBg="1"/>
      <p:bldP spid="163" grpId="0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842344" y="850790"/>
            <a:ext cx="7050583" cy="430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对象到底是放在哪个位置的？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堆内存中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Car c = new Car();  c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变量名中存储的是什么？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存储的是对象在堆内存中的地址。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成员变量（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）的数据放在哪里，存在于哪个位置？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对象中，存在于堆内存中。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3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7138" y="500185"/>
            <a:ext cx="4601828" cy="5457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对象在内存中的运行机制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多个对象的内存图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两个变量指向同一个对象内存图</a:t>
            </a: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67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159088" y="959258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两个变量指向同一个对象内存图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8253862" y="1833602"/>
            <a:ext cx="3768394" cy="2761385"/>
            <a:chOff x="6552698" y="1032717"/>
            <a:chExt cx="2398614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6941" y="4039259"/>
              <a:ext cx="936625" cy="44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5595248" y="3138775"/>
            <a:ext cx="2447507" cy="3458875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805" y="4371023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E4DDCDCE-DAC0-414D-B26E-45BBD632C329}"/>
              </a:ext>
            </a:extLst>
          </p:cNvPr>
          <p:cNvSpPr txBox="1"/>
          <p:nvPr/>
        </p:nvSpPr>
        <p:spPr>
          <a:xfrm>
            <a:off x="8402197" y="4949899"/>
            <a:ext cx="1099419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5920900" y="3519768"/>
            <a:ext cx="1845881" cy="240065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E496E966-9C62-4C0C-A22D-6222A50FD1EE}"/>
              </a:ext>
            </a:extLst>
          </p:cNvPr>
          <p:cNvSpPr txBox="1"/>
          <p:nvPr/>
        </p:nvSpPr>
        <p:spPr>
          <a:xfrm>
            <a:off x="9610553" y="4952523"/>
            <a:ext cx="2327868" cy="101566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sex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hobby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:study()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8453406" y="2207106"/>
            <a:ext cx="3268256" cy="18116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8412610" y="191968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10A880-4DF3-4979-BF1C-D0E1DB6143CB}"/>
              </a:ext>
            </a:extLst>
          </p:cNvPr>
          <p:cNvCxnSpPr>
            <a:cxnSpLocks/>
          </p:cNvCxnSpPr>
          <p:nvPr/>
        </p:nvCxnSpPr>
        <p:spPr>
          <a:xfrm>
            <a:off x="8453406" y="3651207"/>
            <a:ext cx="32612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B7A2838-DDF5-4B7C-A2D8-988B8C53673B}"/>
              </a:ext>
            </a:extLst>
          </p:cNvPr>
          <p:cNvSpPr txBox="1"/>
          <p:nvPr/>
        </p:nvSpPr>
        <p:spPr>
          <a:xfrm>
            <a:off x="8453406" y="371096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成员方法的引用地址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279DA9E4-17F3-41B0-A635-935A3A6B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59" y="1730156"/>
            <a:ext cx="4319946" cy="163121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char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sex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</a:t>
            </a: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zh-CN" altLang="zh-CN" sz="10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study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0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名称：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性别：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sex</a:t>
            </a:r>
            <a:b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的学生：开始学习了！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DEDAC62-6912-47E2-B3E6-B3A066C6C30B}"/>
              </a:ext>
            </a:extLst>
          </p:cNvPr>
          <p:cNvSpPr txBox="1"/>
          <p:nvPr/>
        </p:nvSpPr>
        <p:spPr>
          <a:xfrm>
            <a:off x="256346" y="3615080"/>
            <a:ext cx="3851842" cy="30008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class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Test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static void </a:t>
            </a:r>
            <a:r>
              <a:rPr lang="zh-CN" altLang="zh-CN" sz="1050" dirty="0">
                <a:solidFill>
                  <a:srgbClr val="00627A"/>
                </a:solidFill>
                <a:latin typeface="Arial Unicode MS"/>
                <a:ea typeface="JetBrains Mono"/>
              </a:rPr>
              <a:t>main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[] args) 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Student();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sex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游戏、睡觉、听课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变量赋值给学生类型的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b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爱提问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sex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2A7B5B-FEE2-4211-83E4-0351B6CE1078}"/>
              </a:ext>
            </a:extLst>
          </p:cNvPr>
          <p:cNvSpPr/>
          <p:nvPr/>
        </p:nvSpPr>
        <p:spPr>
          <a:xfrm>
            <a:off x="256345" y="3998177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AC4835-458B-4531-A6EE-18B0D3625FB4}"/>
              </a:ext>
            </a:extLst>
          </p:cNvPr>
          <p:cNvSpPr txBox="1"/>
          <p:nvPr/>
        </p:nvSpPr>
        <p:spPr>
          <a:xfrm>
            <a:off x="5942263" y="380931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s1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19643-02C2-493F-926C-BE1038D4BC1A}"/>
              </a:ext>
            </a:extLst>
          </p:cNvPr>
          <p:cNvSpPr/>
          <p:nvPr/>
        </p:nvSpPr>
        <p:spPr>
          <a:xfrm>
            <a:off x="6022312" y="407169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B72E095-73B1-4055-8F10-9C1A1B527009}"/>
              </a:ext>
            </a:extLst>
          </p:cNvPr>
          <p:cNvSpPr txBox="1"/>
          <p:nvPr/>
        </p:nvSpPr>
        <p:spPr>
          <a:xfrm>
            <a:off x="8506896" y="2295707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47CD7E-1FF6-4A2C-99D1-10128F6AAAB6}"/>
              </a:ext>
            </a:extLst>
          </p:cNvPr>
          <p:cNvSpPr/>
          <p:nvPr/>
        </p:nvSpPr>
        <p:spPr>
          <a:xfrm>
            <a:off x="8527187" y="250133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735BA1-0166-4D67-884D-25C35420EA8A}"/>
              </a:ext>
            </a:extLst>
          </p:cNvPr>
          <p:cNvSpPr txBox="1"/>
          <p:nvPr/>
        </p:nvSpPr>
        <p:spPr>
          <a:xfrm>
            <a:off x="8453406" y="289507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har </a:t>
            </a:r>
            <a:r>
              <a:rPr lang="en-US" altLang="zh-CN" sz="105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sex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D079816-36A7-4B8E-A0A0-B3AF5906CF51}"/>
              </a:ext>
            </a:extLst>
          </p:cNvPr>
          <p:cNvSpPr/>
          <p:nvPr/>
        </p:nvSpPr>
        <p:spPr>
          <a:xfrm>
            <a:off x="8542394" y="314362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5865622" y="3214294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DE2609B-B05F-4533-B0A6-13B64CA8341E}"/>
              </a:ext>
            </a:extLst>
          </p:cNvPr>
          <p:cNvSpPr txBox="1"/>
          <p:nvPr/>
        </p:nvSpPr>
        <p:spPr>
          <a:xfrm>
            <a:off x="8632201" y="25228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A9A4B90-A490-4AA2-AA4A-9D9159E44DAF}"/>
              </a:ext>
            </a:extLst>
          </p:cNvPr>
          <p:cNvSpPr txBox="1"/>
          <p:nvPr/>
        </p:nvSpPr>
        <p:spPr>
          <a:xfrm>
            <a:off x="8615847" y="32006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FCC048-BB7D-4212-B790-7B61BE4B6E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7210" y="4419786"/>
            <a:ext cx="1701059" cy="857835"/>
          </a:xfrm>
          <a:prstGeom prst="bentConnector3">
            <a:avLst>
              <a:gd name="adj1" fmla="val 50000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B41CD85-F58E-4CD0-81AD-79E0E4751994}"/>
              </a:ext>
            </a:extLst>
          </p:cNvPr>
          <p:cNvCxnSpPr>
            <a:cxnSpLocks/>
          </p:cNvCxnSpPr>
          <p:nvPr/>
        </p:nvCxnSpPr>
        <p:spPr>
          <a:xfrm flipV="1">
            <a:off x="6652824" y="2219835"/>
            <a:ext cx="1780290" cy="1673822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793AB2A-E917-4BC5-9C93-5766335DCF00}"/>
              </a:ext>
            </a:extLst>
          </p:cNvPr>
          <p:cNvSpPr/>
          <p:nvPr/>
        </p:nvSpPr>
        <p:spPr>
          <a:xfrm>
            <a:off x="263284" y="4151100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5F8B349-4FCE-429B-8E4D-D70E3CDC6DD8}"/>
              </a:ext>
            </a:extLst>
          </p:cNvPr>
          <p:cNvSpPr txBox="1"/>
          <p:nvPr/>
        </p:nvSpPr>
        <p:spPr>
          <a:xfrm>
            <a:off x="8579237" y="2513115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小明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F661FD6-6D80-4BEB-B447-EC8ADDFA3A78}"/>
              </a:ext>
            </a:extLst>
          </p:cNvPr>
          <p:cNvSpPr/>
          <p:nvPr/>
        </p:nvSpPr>
        <p:spPr>
          <a:xfrm>
            <a:off x="270222" y="4303504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086106B-32AF-401D-A4BD-CE83BDC4B597}"/>
              </a:ext>
            </a:extLst>
          </p:cNvPr>
          <p:cNvSpPr txBox="1"/>
          <p:nvPr/>
        </p:nvSpPr>
        <p:spPr>
          <a:xfrm>
            <a:off x="8753176" y="318745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</a:rPr>
              <a:t>男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5E6D30B-634B-49DC-9A7E-781A03C95637}"/>
              </a:ext>
            </a:extLst>
          </p:cNvPr>
          <p:cNvSpPr/>
          <p:nvPr/>
        </p:nvSpPr>
        <p:spPr>
          <a:xfrm>
            <a:off x="256345" y="445477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BDA622C-01F9-4728-8DA0-2CF9C7BD5162}"/>
              </a:ext>
            </a:extLst>
          </p:cNvPr>
          <p:cNvSpPr/>
          <p:nvPr/>
        </p:nvSpPr>
        <p:spPr>
          <a:xfrm>
            <a:off x="270222" y="461490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47D4C26-C11F-4A27-96A8-F7724C010CC7}"/>
              </a:ext>
            </a:extLst>
          </p:cNvPr>
          <p:cNvSpPr/>
          <p:nvPr/>
        </p:nvSpPr>
        <p:spPr>
          <a:xfrm>
            <a:off x="263284" y="508673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26BFAE5-CD21-430A-A557-1658618F0D96}"/>
              </a:ext>
            </a:extLst>
          </p:cNvPr>
          <p:cNvSpPr/>
          <p:nvPr/>
        </p:nvSpPr>
        <p:spPr>
          <a:xfrm>
            <a:off x="264882" y="524415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AC6627B-2407-42A0-814F-AE876E221E60}"/>
              </a:ext>
            </a:extLst>
          </p:cNvPr>
          <p:cNvSpPr txBox="1"/>
          <p:nvPr/>
        </p:nvSpPr>
        <p:spPr>
          <a:xfrm>
            <a:off x="5962586" y="4663927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E07DED4-2681-4726-BC73-5F9FB25B509D}"/>
              </a:ext>
            </a:extLst>
          </p:cNvPr>
          <p:cNvSpPr/>
          <p:nvPr/>
        </p:nvSpPr>
        <p:spPr>
          <a:xfrm>
            <a:off x="6042635" y="492630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023139E-4AC0-471D-91A4-CD3FC685B4F3}"/>
              </a:ext>
            </a:extLst>
          </p:cNvPr>
          <p:cNvSpPr/>
          <p:nvPr/>
        </p:nvSpPr>
        <p:spPr>
          <a:xfrm>
            <a:off x="264881" y="5571525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BC3C76C-8B83-492A-B07E-8CC97C729F4E}"/>
              </a:ext>
            </a:extLst>
          </p:cNvPr>
          <p:cNvSpPr/>
          <p:nvPr/>
        </p:nvSpPr>
        <p:spPr>
          <a:xfrm>
            <a:off x="263284" y="5757379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9804030-5DFA-450E-B668-D9D38F3CAE15}"/>
              </a:ext>
            </a:extLst>
          </p:cNvPr>
          <p:cNvSpPr/>
          <p:nvPr/>
        </p:nvSpPr>
        <p:spPr>
          <a:xfrm>
            <a:off x="257021" y="5941148"/>
            <a:ext cx="3843308" cy="14952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B731C4-E90E-4B93-B04F-4EB730CDFECD}"/>
              </a:ext>
            </a:extLst>
          </p:cNvPr>
          <p:cNvSpPr/>
          <p:nvPr/>
        </p:nvSpPr>
        <p:spPr>
          <a:xfrm>
            <a:off x="251148" y="6091536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CE3918-5FC0-442D-813B-89AB65BCBC66}"/>
              </a:ext>
            </a:extLst>
          </p:cNvPr>
          <p:cNvSpPr txBox="1"/>
          <p:nvPr/>
        </p:nvSpPr>
        <p:spPr>
          <a:xfrm>
            <a:off x="4630378" y="900348"/>
            <a:ext cx="4508695" cy="122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名称：小明，性别：男，爱好：游戏、睡觉、听课的学生：开始学习了！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endParaRPr lang="en-US" altLang="zh-CN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爱提问</a:t>
            </a:r>
            <a:endParaRPr lang="en-US" altLang="zh-CN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名称：小明，性别：男，爱好：爱提问的学生：开始学习了</a:t>
            </a:r>
            <a:r>
              <a:rPr lang="en-US" altLang="zh-CN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endParaRPr lang="zh-CN" altLang="en-US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CCCBA2E-18B6-4D08-A4CB-9B857BAB13CF}"/>
              </a:ext>
            </a:extLst>
          </p:cNvPr>
          <p:cNvSpPr txBox="1"/>
          <p:nvPr/>
        </p:nvSpPr>
        <p:spPr>
          <a:xfrm>
            <a:off x="10327890" y="2300159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hobby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2778E2F-200E-4FE4-AA78-6A0E032BC9CA}"/>
              </a:ext>
            </a:extLst>
          </p:cNvPr>
          <p:cNvSpPr/>
          <p:nvPr/>
        </p:nvSpPr>
        <p:spPr>
          <a:xfrm>
            <a:off x="10215753" y="2522049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2C21D40-6647-48E9-98A1-3EA528E3B705}"/>
              </a:ext>
            </a:extLst>
          </p:cNvPr>
          <p:cNvSpPr txBox="1"/>
          <p:nvPr/>
        </p:nvSpPr>
        <p:spPr>
          <a:xfrm>
            <a:off x="10301740" y="255913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C11B353-9017-4492-8651-8A329074CDE0}"/>
              </a:ext>
            </a:extLst>
          </p:cNvPr>
          <p:cNvSpPr txBox="1"/>
          <p:nvPr/>
        </p:nvSpPr>
        <p:spPr>
          <a:xfrm>
            <a:off x="10195215" y="2554075"/>
            <a:ext cx="151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游戏、睡觉、听课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61A9B29-01CC-4C98-8142-D2AE26739FFE}"/>
              </a:ext>
            </a:extLst>
          </p:cNvPr>
          <p:cNvSpPr txBox="1"/>
          <p:nvPr/>
        </p:nvSpPr>
        <p:spPr>
          <a:xfrm>
            <a:off x="10392813" y="2584168"/>
            <a:ext cx="151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爱提问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B54170-36A1-40CB-86F5-1528D636FD61}"/>
              </a:ext>
            </a:extLst>
          </p:cNvPr>
          <p:cNvSpPr txBox="1"/>
          <p:nvPr/>
        </p:nvSpPr>
        <p:spPr>
          <a:xfrm>
            <a:off x="6152921" y="411006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3A9018B-24BC-474E-9040-57107912E16E}"/>
              </a:ext>
            </a:extLst>
          </p:cNvPr>
          <p:cNvCxnSpPr>
            <a:cxnSpLocks/>
          </p:cNvCxnSpPr>
          <p:nvPr/>
        </p:nvCxnSpPr>
        <p:spPr>
          <a:xfrm flipV="1">
            <a:off x="6795350" y="2279372"/>
            <a:ext cx="1652178" cy="2535486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18776 0.3233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273 0.121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" grpId="0" animBg="1"/>
      <p:bldP spid="14" grpId="0"/>
      <p:bldP spid="14" grpId="1"/>
      <p:bldP spid="43" grpId="0"/>
      <p:bldP spid="33" grpId="0" animBg="1"/>
      <p:bldP spid="81" grpId="0" animBg="1"/>
      <p:bldP spid="83" grpId="0" animBg="1"/>
      <p:bldP spid="83" grpId="1" animBg="1"/>
      <p:bldP spid="49" grpId="0"/>
      <p:bldP spid="50" grpId="0" animBg="1"/>
      <p:bldP spid="88" grpId="0"/>
      <p:bldP spid="89" grpId="0" animBg="1"/>
      <p:bldP spid="90" grpId="0"/>
      <p:bldP spid="91" grpId="0" animBg="1"/>
      <p:bldP spid="96" grpId="0"/>
      <p:bldP spid="99" grpId="0"/>
      <p:bldP spid="99" grpId="1"/>
      <p:bldP spid="100" grpId="0"/>
      <p:bldP spid="100" grpId="1"/>
      <p:bldP spid="113" grpId="0" animBg="1"/>
      <p:bldP spid="113" grpId="1" animBg="1"/>
      <p:bldP spid="134" grpId="0"/>
      <p:bldP spid="135" grpId="0" animBg="1"/>
      <p:bldP spid="135" grpId="1" animBg="1"/>
      <p:bldP spid="136" grpId="0"/>
      <p:bldP spid="137" grpId="0" animBg="1"/>
      <p:bldP spid="137" grpId="1" animBg="1"/>
      <p:bldP spid="138" grpId="0" animBg="1"/>
      <p:bldP spid="138" grpId="1" animBg="1"/>
      <p:bldP spid="140" grpId="0" animBg="1"/>
      <p:bldP spid="140" grpId="1" animBg="1"/>
      <p:bldP spid="144" grpId="0" animBg="1"/>
      <p:bldP spid="144" grpId="1" animBg="1"/>
      <p:bldP spid="145" grpId="0"/>
      <p:bldP spid="146" grpId="0" animBg="1"/>
      <p:bldP spid="162" grpId="0" animBg="1"/>
      <p:bldP spid="162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72" grpId="0"/>
      <p:bldP spid="73" grpId="0" animBg="1"/>
      <p:bldP spid="75" grpId="0"/>
      <p:bldP spid="75" grpId="1"/>
      <p:bldP spid="76" grpId="0"/>
      <p:bldP spid="76" grpId="1"/>
      <p:bldP spid="77" grpId="0"/>
      <p:bldP spid="79" grpId="0"/>
      <p:bldP spid="7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4BE68B9-B016-482A-9B89-C7B530A5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77" y="1539632"/>
            <a:ext cx="6726267" cy="37044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809220-B283-49A8-8E86-6EC2814731D6}"/>
              </a:ext>
            </a:extLst>
          </p:cNvPr>
          <p:cNvSpPr txBox="1"/>
          <p:nvPr/>
        </p:nvSpPr>
        <p:spPr>
          <a:xfrm>
            <a:off x="5475026" y="2037371"/>
            <a:ext cx="4277048" cy="15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面向：找、拿。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对象：东西。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面向对象编程：找或拿东西过来编程。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E74DF0-16DE-4C08-8352-AC16798C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" y="1446406"/>
            <a:ext cx="4134964" cy="55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A77515-9264-456F-8A49-73EA2F3F9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9" y="2361643"/>
            <a:ext cx="2520462" cy="25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1DD50-B4C7-4B36-A001-FEC8673ADBCD}"/>
              </a:ext>
            </a:extLst>
          </p:cNvPr>
          <p:cNvSpPr txBox="1"/>
          <p:nvPr/>
        </p:nvSpPr>
        <p:spPr>
          <a:xfrm>
            <a:off x="979944" y="136522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垃圾回收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BFD93-F0F1-4201-B15D-DFF9144C24F2}"/>
              </a:ext>
            </a:extLst>
          </p:cNvPr>
          <p:cNvSpPr txBox="1"/>
          <p:nvPr/>
        </p:nvSpPr>
        <p:spPr>
          <a:xfrm>
            <a:off x="979944" y="1824129"/>
            <a:ext cx="10350500" cy="611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9824" indent="-359824">
              <a:lnSpc>
                <a:spcPct val="2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注意：当堆内存中的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，没有被任何变量引用（指向）时，就会被判定为内存中的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“垃圾”。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159088" y="959258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两个变量指向同一个对象内存图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8253862" y="1833602"/>
            <a:ext cx="3768394" cy="2761385"/>
            <a:chOff x="6552698" y="1032717"/>
            <a:chExt cx="2398614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6941" y="4039259"/>
              <a:ext cx="936625" cy="44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5558165" y="3135893"/>
            <a:ext cx="2447507" cy="3458875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805" y="4371023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E4DDCDCE-DAC0-414D-B26E-45BBD632C329}"/>
              </a:ext>
            </a:extLst>
          </p:cNvPr>
          <p:cNvSpPr txBox="1"/>
          <p:nvPr/>
        </p:nvSpPr>
        <p:spPr>
          <a:xfrm>
            <a:off x="8402197" y="4949899"/>
            <a:ext cx="1099419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5920900" y="3519768"/>
            <a:ext cx="1845881" cy="240065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E496E966-9C62-4C0C-A22D-6222A50FD1EE}"/>
              </a:ext>
            </a:extLst>
          </p:cNvPr>
          <p:cNvSpPr txBox="1"/>
          <p:nvPr/>
        </p:nvSpPr>
        <p:spPr>
          <a:xfrm>
            <a:off x="9610553" y="4952523"/>
            <a:ext cx="2327868" cy="101566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sex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hobby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:study()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8453406" y="2207106"/>
            <a:ext cx="3268256" cy="18116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8412610" y="191968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10A880-4DF3-4979-BF1C-D0E1DB6143CB}"/>
              </a:ext>
            </a:extLst>
          </p:cNvPr>
          <p:cNvCxnSpPr>
            <a:cxnSpLocks/>
          </p:cNvCxnSpPr>
          <p:nvPr/>
        </p:nvCxnSpPr>
        <p:spPr>
          <a:xfrm>
            <a:off x="8453406" y="3651207"/>
            <a:ext cx="32612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B7A2838-DDF5-4B7C-A2D8-988B8C53673B}"/>
              </a:ext>
            </a:extLst>
          </p:cNvPr>
          <p:cNvSpPr txBox="1"/>
          <p:nvPr/>
        </p:nvSpPr>
        <p:spPr>
          <a:xfrm>
            <a:off x="8453406" y="371096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279DA9E4-17F3-41B0-A635-935A3A6B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59" y="1730156"/>
            <a:ext cx="4319946" cy="163121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char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sex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</a:t>
            </a: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zh-CN" altLang="zh-CN" sz="10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study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0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名称：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性别：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sex</a:t>
            </a:r>
            <a:b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的学生：开始学习了！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DEDAC62-6912-47E2-B3E6-B3A066C6C30B}"/>
              </a:ext>
            </a:extLst>
          </p:cNvPr>
          <p:cNvSpPr txBox="1"/>
          <p:nvPr/>
        </p:nvSpPr>
        <p:spPr>
          <a:xfrm>
            <a:off x="256346" y="3615080"/>
            <a:ext cx="3851842" cy="30008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class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Test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static void </a:t>
            </a:r>
            <a:r>
              <a:rPr lang="zh-CN" altLang="zh-CN" sz="1050" dirty="0">
                <a:solidFill>
                  <a:srgbClr val="00627A"/>
                </a:solidFill>
                <a:latin typeface="Arial Unicode MS"/>
                <a:ea typeface="JetBrains Mono"/>
              </a:rPr>
              <a:t>main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[] args) 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Student();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sex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游戏、睡觉、听课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变量赋值给学生类型的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b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爱提问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sex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2A7B5B-FEE2-4211-83E4-0351B6CE1078}"/>
              </a:ext>
            </a:extLst>
          </p:cNvPr>
          <p:cNvSpPr/>
          <p:nvPr/>
        </p:nvSpPr>
        <p:spPr>
          <a:xfrm>
            <a:off x="256345" y="3998177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AC4835-458B-4531-A6EE-18B0D3625FB4}"/>
              </a:ext>
            </a:extLst>
          </p:cNvPr>
          <p:cNvSpPr txBox="1"/>
          <p:nvPr/>
        </p:nvSpPr>
        <p:spPr>
          <a:xfrm>
            <a:off x="5942263" y="380931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s1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19643-02C2-493F-926C-BE1038D4BC1A}"/>
              </a:ext>
            </a:extLst>
          </p:cNvPr>
          <p:cNvSpPr/>
          <p:nvPr/>
        </p:nvSpPr>
        <p:spPr>
          <a:xfrm>
            <a:off x="6022312" y="407169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B72E095-73B1-4055-8F10-9C1A1B527009}"/>
              </a:ext>
            </a:extLst>
          </p:cNvPr>
          <p:cNvSpPr txBox="1"/>
          <p:nvPr/>
        </p:nvSpPr>
        <p:spPr>
          <a:xfrm>
            <a:off x="8506896" y="2295707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47CD7E-1FF6-4A2C-99D1-10128F6AAAB6}"/>
              </a:ext>
            </a:extLst>
          </p:cNvPr>
          <p:cNvSpPr/>
          <p:nvPr/>
        </p:nvSpPr>
        <p:spPr>
          <a:xfrm>
            <a:off x="8527187" y="250133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735BA1-0166-4D67-884D-25C35420EA8A}"/>
              </a:ext>
            </a:extLst>
          </p:cNvPr>
          <p:cNvSpPr txBox="1"/>
          <p:nvPr/>
        </p:nvSpPr>
        <p:spPr>
          <a:xfrm>
            <a:off x="8453406" y="289507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har </a:t>
            </a:r>
            <a:r>
              <a:rPr lang="en-US" altLang="zh-CN" sz="105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sex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D079816-36A7-4B8E-A0A0-B3AF5906CF51}"/>
              </a:ext>
            </a:extLst>
          </p:cNvPr>
          <p:cNvSpPr/>
          <p:nvPr/>
        </p:nvSpPr>
        <p:spPr>
          <a:xfrm>
            <a:off x="8542394" y="314362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5865622" y="3214294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main…</a:t>
            </a: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FCC048-BB7D-4212-B790-7B61BE4B6E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7210" y="4419786"/>
            <a:ext cx="1701059" cy="857835"/>
          </a:xfrm>
          <a:prstGeom prst="bentConnector3">
            <a:avLst>
              <a:gd name="adj1" fmla="val 50000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B41CD85-F58E-4CD0-81AD-79E0E4751994}"/>
              </a:ext>
            </a:extLst>
          </p:cNvPr>
          <p:cNvCxnSpPr>
            <a:cxnSpLocks/>
          </p:cNvCxnSpPr>
          <p:nvPr/>
        </p:nvCxnSpPr>
        <p:spPr>
          <a:xfrm flipV="1">
            <a:off x="6652824" y="2219835"/>
            <a:ext cx="1780290" cy="1673822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793AB2A-E917-4BC5-9C93-5766335DCF00}"/>
              </a:ext>
            </a:extLst>
          </p:cNvPr>
          <p:cNvSpPr/>
          <p:nvPr/>
        </p:nvSpPr>
        <p:spPr>
          <a:xfrm>
            <a:off x="263284" y="4151100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5F8B349-4FCE-429B-8E4D-D70E3CDC6DD8}"/>
              </a:ext>
            </a:extLst>
          </p:cNvPr>
          <p:cNvSpPr txBox="1"/>
          <p:nvPr/>
        </p:nvSpPr>
        <p:spPr>
          <a:xfrm>
            <a:off x="8689364" y="25771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小明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F661FD6-6D80-4BEB-B447-EC8ADDFA3A78}"/>
              </a:ext>
            </a:extLst>
          </p:cNvPr>
          <p:cNvSpPr/>
          <p:nvPr/>
        </p:nvSpPr>
        <p:spPr>
          <a:xfrm>
            <a:off x="270222" y="4303504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086106B-32AF-401D-A4BD-CE83BDC4B597}"/>
              </a:ext>
            </a:extLst>
          </p:cNvPr>
          <p:cNvSpPr txBox="1"/>
          <p:nvPr/>
        </p:nvSpPr>
        <p:spPr>
          <a:xfrm>
            <a:off x="8753176" y="318745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</a:rPr>
              <a:t>男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5E6D30B-634B-49DC-9A7E-781A03C95637}"/>
              </a:ext>
            </a:extLst>
          </p:cNvPr>
          <p:cNvSpPr/>
          <p:nvPr/>
        </p:nvSpPr>
        <p:spPr>
          <a:xfrm>
            <a:off x="256345" y="445477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BDA622C-01F9-4728-8DA0-2CF9C7BD5162}"/>
              </a:ext>
            </a:extLst>
          </p:cNvPr>
          <p:cNvSpPr/>
          <p:nvPr/>
        </p:nvSpPr>
        <p:spPr>
          <a:xfrm>
            <a:off x="270222" y="461490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47D4C26-C11F-4A27-96A8-F7724C010CC7}"/>
              </a:ext>
            </a:extLst>
          </p:cNvPr>
          <p:cNvSpPr/>
          <p:nvPr/>
        </p:nvSpPr>
        <p:spPr>
          <a:xfrm>
            <a:off x="263284" y="508673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26BFAE5-CD21-430A-A557-1658618F0D96}"/>
              </a:ext>
            </a:extLst>
          </p:cNvPr>
          <p:cNvSpPr/>
          <p:nvPr/>
        </p:nvSpPr>
        <p:spPr>
          <a:xfrm>
            <a:off x="264882" y="524415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AC6627B-2407-42A0-814F-AE876E221E60}"/>
              </a:ext>
            </a:extLst>
          </p:cNvPr>
          <p:cNvSpPr txBox="1"/>
          <p:nvPr/>
        </p:nvSpPr>
        <p:spPr>
          <a:xfrm>
            <a:off x="5962586" y="4663927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E07DED4-2681-4726-BC73-5F9FB25B509D}"/>
              </a:ext>
            </a:extLst>
          </p:cNvPr>
          <p:cNvSpPr/>
          <p:nvPr/>
        </p:nvSpPr>
        <p:spPr>
          <a:xfrm>
            <a:off x="6042635" y="492630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023139E-4AC0-471D-91A4-CD3FC685B4F3}"/>
              </a:ext>
            </a:extLst>
          </p:cNvPr>
          <p:cNvSpPr/>
          <p:nvPr/>
        </p:nvSpPr>
        <p:spPr>
          <a:xfrm>
            <a:off x="264881" y="5571525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BC3C76C-8B83-492A-B07E-8CC97C729F4E}"/>
              </a:ext>
            </a:extLst>
          </p:cNvPr>
          <p:cNvSpPr/>
          <p:nvPr/>
        </p:nvSpPr>
        <p:spPr>
          <a:xfrm>
            <a:off x="263284" y="5757379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9804030-5DFA-450E-B668-D9D38F3CAE15}"/>
              </a:ext>
            </a:extLst>
          </p:cNvPr>
          <p:cNvSpPr/>
          <p:nvPr/>
        </p:nvSpPr>
        <p:spPr>
          <a:xfrm>
            <a:off x="257021" y="5941148"/>
            <a:ext cx="3843308" cy="14952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B731C4-E90E-4B93-B04F-4EB730CDFECD}"/>
              </a:ext>
            </a:extLst>
          </p:cNvPr>
          <p:cNvSpPr/>
          <p:nvPr/>
        </p:nvSpPr>
        <p:spPr>
          <a:xfrm>
            <a:off x="251148" y="6091536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CE3918-5FC0-442D-813B-89AB65BCBC66}"/>
              </a:ext>
            </a:extLst>
          </p:cNvPr>
          <p:cNvSpPr txBox="1"/>
          <p:nvPr/>
        </p:nvSpPr>
        <p:spPr>
          <a:xfrm>
            <a:off x="4630378" y="900348"/>
            <a:ext cx="4508695" cy="122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</a:t>
            </a: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，性别：</a:t>
            </a: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，爱好：</a:t>
            </a: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游戏、睡觉、听课</a:t>
            </a: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的学生：开始学习了！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endParaRPr lang="en-US" altLang="zh-CN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爱提问</a:t>
            </a:r>
            <a:endParaRPr lang="en-US" altLang="zh-CN" sz="1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名称：小明，性别：男，爱好：</a:t>
            </a:r>
            <a:r>
              <a:rPr lang="zh-CN" altLang="en-US" sz="1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爱提问</a:t>
            </a: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的学生：开始学习了</a:t>
            </a:r>
            <a:r>
              <a:rPr lang="en-US" altLang="zh-CN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endParaRPr lang="zh-CN" altLang="en-US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CCCBA2E-18B6-4D08-A4CB-9B857BAB13CF}"/>
              </a:ext>
            </a:extLst>
          </p:cNvPr>
          <p:cNvSpPr txBox="1"/>
          <p:nvPr/>
        </p:nvSpPr>
        <p:spPr>
          <a:xfrm>
            <a:off x="10327890" y="2300159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hobby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2778E2F-200E-4FE4-AA78-6A0E032BC9CA}"/>
              </a:ext>
            </a:extLst>
          </p:cNvPr>
          <p:cNvSpPr/>
          <p:nvPr/>
        </p:nvSpPr>
        <p:spPr>
          <a:xfrm>
            <a:off x="10215753" y="2522049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C11B353-9017-4492-8651-8A329074CDE0}"/>
              </a:ext>
            </a:extLst>
          </p:cNvPr>
          <p:cNvSpPr txBox="1"/>
          <p:nvPr/>
        </p:nvSpPr>
        <p:spPr>
          <a:xfrm>
            <a:off x="10240787" y="2560986"/>
            <a:ext cx="151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游戏、睡觉、听课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B54170-36A1-40CB-86F5-1528D636FD61}"/>
              </a:ext>
            </a:extLst>
          </p:cNvPr>
          <p:cNvSpPr txBox="1"/>
          <p:nvPr/>
        </p:nvSpPr>
        <p:spPr>
          <a:xfrm>
            <a:off x="6152921" y="411006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3A9018B-24BC-474E-9040-57107912E16E}"/>
              </a:ext>
            </a:extLst>
          </p:cNvPr>
          <p:cNvCxnSpPr>
            <a:cxnSpLocks/>
          </p:cNvCxnSpPr>
          <p:nvPr/>
        </p:nvCxnSpPr>
        <p:spPr>
          <a:xfrm flipV="1">
            <a:off x="6795350" y="2279372"/>
            <a:ext cx="1652178" cy="2535486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">
            <a:extLst>
              <a:ext uri="{FF2B5EF4-FFF2-40B4-BE49-F238E27FC236}">
                <a16:creationId xmlns:a16="http://schemas.microsoft.com/office/drawing/2014/main" id="{F578610D-3054-469F-836E-65BF6BCEE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95" y="6285055"/>
            <a:ext cx="1112837" cy="40011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</a:rPr>
              <a:t>   s1 = null;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</a:rPr>
              <a:t>   s2 = null;</a:t>
            </a:r>
            <a:endParaRPr lang="zh-CN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2346126-BF8C-4673-95B8-53F6D6531AD4}"/>
              </a:ext>
            </a:extLst>
          </p:cNvPr>
          <p:cNvSpPr txBox="1"/>
          <p:nvPr/>
        </p:nvSpPr>
        <p:spPr>
          <a:xfrm>
            <a:off x="6172210" y="496360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A7E3631-1285-44C1-A3F0-4248917CE540}"/>
              </a:ext>
            </a:extLst>
          </p:cNvPr>
          <p:cNvSpPr txBox="1"/>
          <p:nvPr/>
        </p:nvSpPr>
        <p:spPr>
          <a:xfrm>
            <a:off x="6276957" y="406864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9A6097-CC58-4C3F-A25A-44C5CD613398}"/>
              </a:ext>
            </a:extLst>
          </p:cNvPr>
          <p:cNvSpPr txBox="1"/>
          <p:nvPr/>
        </p:nvSpPr>
        <p:spPr>
          <a:xfrm>
            <a:off x="6290441" y="4915802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58748D0-461A-47ED-86C3-6D1C7D36CD8A}"/>
              </a:ext>
            </a:extLst>
          </p:cNvPr>
          <p:cNvSpPr txBox="1"/>
          <p:nvPr/>
        </p:nvSpPr>
        <p:spPr>
          <a:xfrm>
            <a:off x="7112000" y="998479"/>
            <a:ext cx="6308209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存在自动垃圾回收器，会定期进行清理。</a:t>
            </a:r>
            <a:endParaRPr lang="en-US" altLang="zh-CN" sz="1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2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43" grpId="0"/>
      <p:bldP spid="88" grpId="0"/>
      <p:bldP spid="89" grpId="0" animBg="1"/>
      <p:bldP spid="90" grpId="0"/>
      <p:bldP spid="91" grpId="0" animBg="1"/>
      <p:bldP spid="134" grpId="0"/>
      <p:bldP spid="136" grpId="0"/>
      <p:bldP spid="72" grpId="0"/>
      <p:bldP spid="73" grpId="0" animBg="1"/>
      <p:bldP spid="76" grpId="0"/>
      <p:bldP spid="79" grpId="0"/>
      <p:bldP spid="59" grpId="0" animBg="1"/>
      <p:bldP spid="60" grpId="0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2269" y="659163"/>
            <a:ext cx="4633274" cy="51262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660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0B64F762-9BCC-4D1E-A934-4822C8BD1720}"/>
              </a:ext>
            </a:extLst>
          </p:cNvPr>
          <p:cNvSpPr txBox="1"/>
          <p:nvPr/>
        </p:nvSpPr>
        <p:spPr>
          <a:xfrm>
            <a:off x="961697" y="1332187"/>
            <a:ext cx="901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阿里巴巴普惠体" panose="00020600040101010101" pitchFamily="18" charset="-122"/>
              </a:rPr>
              <a:t>学构造器的目的？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F7607-E1AA-4EA1-AC6E-E3FA5C94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487" y="1389489"/>
            <a:ext cx="33718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5D488C-65F8-4FCB-9A06-424C810364B6}"/>
              </a:ext>
            </a:extLst>
          </p:cNvPr>
          <p:cNvSpPr/>
          <p:nvPr/>
        </p:nvSpPr>
        <p:spPr bwMode="auto">
          <a:xfrm>
            <a:off x="1237663" y="2696736"/>
            <a:ext cx="2571134" cy="626663"/>
          </a:xfrm>
          <a:prstGeom prst="rect">
            <a:avLst/>
          </a:prstGeom>
          <a:solidFill>
            <a:srgbClr val="AD2A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Get1</a:t>
            </a: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AC896-88A1-4581-B66A-FAEBDAEDA261}"/>
              </a:ext>
            </a:extLst>
          </p:cNvPr>
          <p:cNvSpPr/>
          <p:nvPr/>
        </p:nvSpPr>
        <p:spPr bwMode="auto">
          <a:xfrm>
            <a:off x="3808797" y="2696736"/>
            <a:ext cx="3926817" cy="62666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D2A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真正知道对象具体是通过调用什么代码得到的。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5D93D-AAB6-4CBE-B78A-1CB39A92E961}"/>
              </a:ext>
            </a:extLst>
          </p:cNvPr>
          <p:cNvSpPr/>
          <p:nvPr/>
        </p:nvSpPr>
        <p:spPr bwMode="auto">
          <a:xfrm>
            <a:off x="1237663" y="3584632"/>
            <a:ext cx="2571134" cy="626663"/>
          </a:xfrm>
          <a:prstGeom prst="rect">
            <a:avLst/>
          </a:prstGeom>
          <a:solidFill>
            <a:srgbClr val="48504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Get2</a:t>
            </a: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0AB00-8BBD-4337-B58E-F4608AB18DF3}"/>
              </a:ext>
            </a:extLst>
          </p:cNvPr>
          <p:cNvSpPr/>
          <p:nvPr/>
        </p:nvSpPr>
        <p:spPr bwMode="auto">
          <a:xfrm>
            <a:off x="3808797" y="3584632"/>
            <a:ext cx="3926817" cy="62666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4850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能够掌握为对象赋值的其他简便写法。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A2E5FA-BCAD-4519-BA88-C9F0C9615218}"/>
              </a:ext>
            </a:extLst>
          </p:cNvPr>
          <p:cNvSpPr/>
          <p:nvPr/>
        </p:nvSpPr>
        <p:spPr bwMode="auto">
          <a:xfrm>
            <a:off x="1237663" y="4496961"/>
            <a:ext cx="2571134" cy="626663"/>
          </a:xfrm>
          <a:prstGeom prst="rect">
            <a:avLst/>
          </a:prstGeom>
          <a:solidFill>
            <a:srgbClr val="AD2A2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Get3</a:t>
            </a: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61FE8-FD4E-4CBF-96C2-1B38BA3374BA}"/>
              </a:ext>
            </a:extLst>
          </p:cNvPr>
          <p:cNvSpPr/>
          <p:nvPr/>
        </p:nvSpPr>
        <p:spPr bwMode="auto">
          <a:xfrm>
            <a:off x="3808797" y="4496961"/>
            <a:ext cx="3926817" cy="62666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AD2A2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为以后学习面向对象编程的其他内容做支撑。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01896-209B-4DA4-90E9-DC13E3C0D108}"/>
              </a:ext>
            </a:extLst>
          </p:cNvPr>
          <p:cNvSpPr txBox="1"/>
          <p:nvPr/>
        </p:nvSpPr>
        <p:spPr>
          <a:xfrm>
            <a:off x="648869" y="1053377"/>
            <a:ext cx="193571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构造器的作用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6BE76A1-6EBD-4D7C-A950-734B0FD4E0B1}"/>
              </a:ext>
            </a:extLst>
          </p:cNvPr>
          <p:cNvSpPr txBox="1"/>
          <p:nvPr/>
        </p:nvSpPr>
        <p:spPr>
          <a:xfrm>
            <a:off x="648868" y="1540929"/>
            <a:ext cx="5903543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824" indent="-35982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定义在类中的，可以用于初始化一个类的对象，并返回对象的地址。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32B163F-83B5-4831-96F8-AD55977F4206}"/>
              </a:ext>
            </a:extLst>
          </p:cNvPr>
          <p:cNvSpPr txBox="1"/>
          <p:nvPr/>
        </p:nvSpPr>
        <p:spPr>
          <a:xfrm>
            <a:off x="648868" y="1983788"/>
            <a:ext cx="215739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构造器的格式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EC3A916-6FF9-4C79-B6AE-F48EC3D9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06" y="2634450"/>
            <a:ext cx="2783780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</a:t>
            </a:r>
            <a:r>
              <a:rPr lang="zh-CN" altLang="en-US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形参列表</a:t>
            </a: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7AD3C4DF-7511-4F48-9538-D16878300393}"/>
              </a:ext>
            </a:extLst>
          </p:cNvPr>
          <p:cNvSpPr txBox="1"/>
          <p:nvPr/>
        </p:nvSpPr>
        <p:spPr>
          <a:xfrm>
            <a:off x="708926" y="4959205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构造器的分类和作用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6F4CDC0F-26E5-46BE-A7D5-1AAC05BC1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3" y="4537167"/>
            <a:ext cx="2611321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构造器；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52826AF3-FB7E-4094-812D-D7549AF74FD7}"/>
              </a:ext>
            </a:extLst>
          </p:cNvPr>
          <p:cNvSpPr txBox="1"/>
          <p:nvPr/>
        </p:nvSpPr>
        <p:spPr>
          <a:xfrm>
            <a:off x="597546" y="5331222"/>
            <a:ext cx="7100906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35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无参数构造器（默认存在的）：初始化对象时，成员变量的数据均采用默认值。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38135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有参数构造器：在初始化对象的时候，同时可以接收参数为对象进行赋值。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5FA6D4-0846-4D7D-ABF3-67A8E152DF73}"/>
              </a:ext>
            </a:extLst>
          </p:cNvPr>
          <p:cNvSpPr txBox="1"/>
          <p:nvPr/>
        </p:nvSpPr>
        <p:spPr>
          <a:xfrm>
            <a:off x="3711737" y="2268045"/>
            <a:ext cx="2597624" cy="186974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en-US" altLang="zh-CN" sz="105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无参数构造器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05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有参数构造器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05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n,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05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05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	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B973EC65-8CF3-4318-9337-3F59F20E2158}"/>
              </a:ext>
            </a:extLst>
          </p:cNvPr>
          <p:cNvSpPr txBox="1"/>
          <p:nvPr/>
        </p:nvSpPr>
        <p:spPr>
          <a:xfrm>
            <a:off x="648868" y="4010631"/>
            <a:ext cx="2992829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调用构造器得到对象的格式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4812CFD-AFCD-445C-9FD0-F70F9758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411" y="1618450"/>
            <a:ext cx="1738938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A24AFDE-1AA6-4C4D-B1AE-EC750E743EF3}"/>
              </a:ext>
            </a:extLst>
          </p:cNvPr>
          <p:cNvSpPr/>
          <p:nvPr/>
        </p:nvSpPr>
        <p:spPr>
          <a:xfrm>
            <a:off x="7612506" y="1682812"/>
            <a:ext cx="524786" cy="1720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EEFA97F-94C8-416D-9318-25E69766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697" y="4537166"/>
            <a:ext cx="1753529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4B67845-D098-4F1A-9413-B16EA2020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22" y="4537166"/>
            <a:ext cx="2998885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“奔驰”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39.8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8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4" grpId="0" animBg="1"/>
      <p:bldP spid="18" grpId="0"/>
      <p:bldP spid="19" grpId="0" animBg="1"/>
      <p:bldP spid="20" grpId="0"/>
      <p:bldP spid="16" grpId="0" animBg="1"/>
      <p:bldP spid="13" grpId="0"/>
      <p:bldP spid="24" grpId="0" animBg="1"/>
      <p:bldP spid="25" grpId="0" animBg="1"/>
      <p:bldP spid="2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>
            <a:extLst>
              <a:ext uri="{FF2B5EF4-FFF2-40B4-BE49-F238E27FC236}">
                <a16:creationId xmlns:a16="http://schemas.microsoft.com/office/drawing/2014/main" id="{919813CF-A7E8-4B2C-9625-44495F498C83}"/>
              </a:ext>
            </a:extLst>
          </p:cNvPr>
          <p:cNvSpPr txBox="1"/>
          <p:nvPr/>
        </p:nvSpPr>
        <p:spPr>
          <a:xfrm>
            <a:off x="710908" y="1771614"/>
            <a:ext cx="10489784" cy="1085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35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任何类定义出来，默认就自带了无参数构造器，写不写都有。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38135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一旦定义了有参数构造器，那么无参数构造器就没有了，如果还想用无参数构造器，此时就需要自己手写一个无参数构造器了。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60DE9D2B-6666-4A8D-815A-B14CD369FB43}"/>
              </a:ext>
            </a:extLst>
          </p:cNvPr>
          <p:cNvSpPr txBox="1"/>
          <p:nvPr/>
        </p:nvSpPr>
        <p:spPr>
          <a:xfrm>
            <a:off x="845936" y="1238818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构造器的注意事项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5FA6D4-0846-4D7D-ABF3-67A8E152DF73}"/>
              </a:ext>
            </a:extLst>
          </p:cNvPr>
          <p:cNvSpPr txBox="1"/>
          <p:nvPr/>
        </p:nvSpPr>
        <p:spPr>
          <a:xfrm>
            <a:off x="991308" y="3236110"/>
            <a:ext cx="3376605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无参数构造器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（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默认存在的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AF489E-EEB9-446C-B530-5846A16A2E69}"/>
              </a:ext>
            </a:extLst>
          </p:cNvPr>
          <p:cNvSpPr txBox="1"/>
          <p:nvPr/>
        </p:nvSpPr>
        <p:spPr>
          <a:xfrm>
            <a:off x="5484939" y="3236110"/>
            <a:ext cx="3376605" cy="21236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无参数构造器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（需要写出来了）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有参数构造器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b){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368799" y="452582"/>
            <a:ext cx="7634173" cy="5163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构造器的作用？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初始化类的对象，并返回对象的地址。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构造器有几种，各自的作用是什么？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无参数构造器：初始化对象时，成员变量的数据均采用默认值。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有参数构造器：在初始化对象的时候，同时可以接收参数为对象进行赋值。</a:t>
            </a: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构造器有哪些注意事项？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任何类定义出来，默认就自带了无参数构造器，写不写都有。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一旦定义了有参数构造器，无参数构造器就没有了，此时就需要自己写无参数构造器了。</a:t>
            </a:r>
          </a:p>
        </p:txBody>
      </p:sp>
    </p:spTree>
    <p:extLst>
      <p:ext uri="{BB962C8B-B14F-4D97-AF65-F5344CB8AC3E}">
        <p14:creationId xmlns:p14="http://schemas.microsoft.com/office/powerpoint/2010/main" val="35688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7860" y="143124"/>
            <a:ext cx="6059256" cy="5815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001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01896-209B-4DA4-90E9-DC13E3C0D108}"/>
              </a:ext>
            </a:extLst>
          </p:cNvPr>
          <p:cNvSpPr txBox="1"/>
          <p:nvPr/>
        </p:nvSpPr>
        <p:spPr>
          <a:xfrm>
            <a:off x="570042" y="90635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关键字是什么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6BE76A1-6EBD-4D7C-A950-734B0FD4E0B1}"/>
              </a:ext>
            </a:extLst>
          </p:cNvPr>
          <p:cNvSpPr txBox="1"/>
          <p:nvPr/>
        </p:nvSpPr>
        <p:spPr>
          <a:xfrm>
            <a:off x="602830" y="1395664"/>
            <a:ext cx="8693725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824" indent="-359824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可以出现在构造器、方法中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59824" indent="-359824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代表当前对象的地址。</a:t>
            </a:r>
            <a:endParaRPr lang="en-US" altLang="zh-CN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C62C02-EEB8-4886-8843-582ED3BFFBA2}"/>
              </a:ext>
            </a:extLst>
          </p:cNvPr>
          <p:cNvSpPr txBox="1"/>
          <p:nvPr/>
        </p:nvSpPr>
        <p:spPr>
          <a:xfrm>
            <a:off x="2140671" y="232626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0B189-0644-4A30-9C63-EF22F01BD462}"/>
              </a:ext>
            </a:extLst>
          </p:cNvPr>
          <p:cNvSpPr txBox="1"/>
          <p:nvPr/>
        </p:nvSpPr>
        <p:spPr>
          <a:xfrm>
            <a:off x="898139" y="2580184"/>
            <a:ext cx="4790791" cy="25556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Car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Car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"this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在构造器中：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run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"this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在方法中：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2EBA87-FAFA-4871-9C12-7A42AFEB2FBD}"/>
              </a:ext>
            </a:extLst>
          </p:cNvPr>
          <p:cNvSpPr txBox="1"/>
          <p:nvPr/>
        </p:nvSpPr>
        <p:spPr>
          <a:xfrm>
            <a:off x="6369047" y="2592097"/>
            <a:ext cx="4131313" cy="262488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Test2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Car c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Car();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run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01896-209B-4DA4-90E9-DC13E3C0D108}"/>
              </a:ext>
            </a:extLst>
          </p:cNvPr>
          <p:cNvSpPr txBox="1"/>
          <p:nvPr/>
        </p:nvSpPr>
        <p:spPr>
          <a:xfrm>
            <a:off x="570042" y="90635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关键字的作用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6BE76A1-6EBD-4D7C-A950-734B0FD4E0B1}"/>
              </a:ext>
            </a:extLst>
          </p:cNvPr>
          <p:cNvSpPr txBox="1"/>
          <p:nvPr/>
        </p:nvSpPr>
        <p:spPr>
          <a:xfrm>
            <a:off x="602830" y="1395664"/>
            <a:ext cx="8693725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824" indent="-359824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可以用于指定访问当前对象的成员变量、成员方法。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F6C9C9E0-80E2-42E8-9210-88C2DB592D4F}"/>
              </a:ext>
            </a:extLst>
          </p:cNvPr>
          <p:cNvSpPr txBox="1"/>
          <p:nvPr/>
        </p:nvSpPr>
        <p:spPr>
          <a:xfrm>
            <a:off x="503541" y="2259153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出现在有参数构造器中的用法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C62C02-EEB8-4886-8843-582ED3BFFBA2}"/>
              </a:ext>
            </a:extLst>
          </p:cNvPr>
          <p:cNvSpPr txBox="1"/>
          <p:nvPr/>
        </p:nvSpPr>
        <p:spPr>
          <a:xfrm>
            <a:off x="2140671" y="232626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021B295C-D6A9-4E94-B819-54D6E31D0F96}"/>
              </a:ext>
            </a:extLst>
          </p:cNvPr>
          <p:cNvSpPr txBox="1"/>
          <p:nvPr/>
        </p:nvSpPr>
        <p:spPr>
          <a:xfrm>
            <a:off x="5953156" y="2265900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出现在成员方法中的用法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0B189-0644-4A30-9C63-EF22F01BD462}"/>
              </a:ext>
            </a:extLst>
          </p:cNvPr>
          <p:cNvSpPr txBox="1"/>
          <p:nvPr/>
        </p:nvSpPr>
        <p:spPr>
          <a:xfrm>
            <a:off x="693456" y="2849264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E6A96B-7C83-4876-8B20-2FCD665562AE}"/>
              </a:ext>
            </a:extLst>
          </p:cNvPr>
          <p:cNvSpPr txBox="1"/>
          <p:nvPr/>
        </p:nvSpPr>
        <p:spPr>
          <a:xfrm>
            <a:off x="693456" y="4562450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 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 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E0FD7B-2C7D-4B54-9FBF-A107D343BF0B}"/>
              </a:ext>
            </a:extLst>
          </p:cNvPr>
          <p:cNvSpPr/>
          <p:nvPr/>
        </p:nvSpPr>
        <p:spPr>
          <a:xfrm>
            <a:off x="974873" y="5200558"/>
            <a:ext cx="2947302" cy="7093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3872A3-F1E2-4979-AC39-B98554531C87}"/>
              </a:ext>
            </a:extLst>
          </p:cNvPr>
          <p:cNvSpPr txBox="1"/>
          <p:nvPr/>
        </p:nvSpPr>
        <p:spPr>
          <a:xfrm>
            <a:off x="5953156" y="2832935"/>
            <a:ext cx="5016205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D5B97D-B448-4F06-839F-453343DE9E16}"/>
              </a:ext>
            </a:extLst>
          </p:cNvPr>
          <p:cNvSpPr txBox="1"/>
          <p:nvPr/>
        </p:nvSpPr>
        <p:spPr>
          <a:xfrm>
            <a:off x="5953156" y="4564514"/>
            <a:ext cx="5489171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0EB543-2999-48EB-AC60-D97F923DC275}"/>
              </a:ext>
            </a:extLst>
          </p:cNvPr>
          <p:cNvSpPr/>
          <p:nvPr/>
        </p:nvSpPr>
        <p:spPr>
          <a:xfrm>
            <a:off x="6274714" y="5113848"/>
            <a:ext cx="4978426" cy="6647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BE8BC7E-7B85-4490-869F-B34E97BF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8" y="3204664"/>
            <a:ext cx="907579" cy="9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9">
            <a:extLst>
              <a:ext uri="{FF2B5EF4-FFF2-40B4-BE49-F238E27FC236}">
                <a16:creationId xmlns:a16="http://schemas.microsoft.com/office/drawing/2014/main" id="{8E8AC367-5569-400E-943B-80C907AB8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7099" y="3053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AF4352B-D178-43C2-BD93-E78E304B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075" y="4828118"/>
            <a:ext cx="907579" cy="106473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8023D5-A653-4B4F-97A2-86BD7013F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131" y="4719284"/>
            <a:ext cx="907579" cy="1064736"/>
          </a:xfrm>
          <a:prstGeom prst="rect">
            <a:avLst/>
          </a:prstGeom>
        </p:spPr>
      </p:pic>
      <p:sp>
        <p:nvSpPr>
          <p:cNvPr id="26" name="乘号 25">
            <a:extLst>
              <a:ext uri="{FF2B5EF4-FFF2-40B4-BE49-F238E27FC236}">
                <a16:creationId xmlns:a16="http://schemas.microsoft.com/office/drawing/2014/main" id="{B2948528-0FE9-4419-8FD1-347646D5D78E}"/>
              </a:ext>
            </a:extLst>
          </p:cNvPr>
          <p:cNvSpPr/>
          <p:nvPr/>
        </p:nvSpPr>
        <p:spPr>
          <a:xfrm>
            <a:off x="10635157" y="2883702"/>
            <a:ext cx="1073149" cy="109220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4D1DC08-ABE4-43DB-9DEC-F996D49ED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606" y="5360486"/>
            <a:ext cx="479727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E4B9C7-85D9-48D9-A35A-7E60FD37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61" y="1832566"/>
            <a:ext cx="5477010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8BD13-DCD2-4D31-91A8-0D8BF52B748C}"/>
              </a:ext>
            </a:extLst>
          </p:cNvPr>
          <p:cNvSpPr txBox="1"/>
          <p:nvPr/>
        </p:nvSpPr>
        <p:spPr>
          <a:xfrm>
            <a:off x="686338" y="1229597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面向对象编程的例子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7CF6B6-D7BB-4CAD-8FBC-D9B5B48F3A6C}"/>
              </a:ext>
            </a:extLst>
          </p:cNvPr>
          <p:cNvSpPr txBox="1"/>
          <p:nvPr/>
        </p:nvSpPr>
        <p:spPr>
          <a:xfrm>
            <a:off x="1427675" y="4384688"/>
            <a:ext cx="2201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4DA479-D2D6-4CA6-A5EB-397DF0BA536A}"/>
              </a:ext>
            </a:extLst>
          </p:cNvPr>
          <p:cNvSpPr txBox="1"/>
          <p:nvPr/>
        </p:nvSpPr>
        <p:spPr>
          <a:xfrm>
            <a:off x="1427675" y="2756076"/>
            <a:ext cx="3352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390ED0-FC8B-4049-B102-79D606B477C2}"/>
              </a:ext>
            </a:extLst>
          </p:cNvPr>
          <p:cNvSpPr/>
          <p:nvPr/>
        </p:nvSpPr>
        <p:spPr>
          <a:xfrm>
            <a:off x="1459913" y="2739561"/>
            <a:ext cx="3287666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FA3471-3C21-4D01-B974-16CCA1E126FF}"/>
              </a:ext>
            </a:extLst>
          </p:cNvPr>
          <p:cNvSpPr/>
          <p:nvPr/>
        </p:nvSpPr>
        <p:spPr>
          <a:xfrm>
            <a:off x="1427675" y="4374888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BFC3C7-9E19-488E-A36B-0506CE9C4BA0}"/>
              </a:ext>
            </a:extLst>
          </p:cNvPr>
          <p:cNvSpPr/>
          <p:nvPr/>
        </p:nvSpPr>
        <p:spPr>
          <a:xfrm>
            <a:off x="1427675" y="3565482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FB468-9688-45E5-BAB4-BED77669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81" y="1995492"/>
            <a:ext cx="4604841" cy="4624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E3A233-9B22-4316-A2EC-3DF8E626F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82" y="3171323"/>
            <a:ext cx="4365656" cy="4222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D2A758-E48B-4720-99AD-5F452119D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82" y="4410337"/>
            <a:ext cx="4216366" cy="4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5044017" y="1246704"/>
            <a:ext cx="5627126" cy="3073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kumimoji="1" lang="en-US" altLang="zh-CN" sz="1600" dirty="0">
                <a:latin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</a:rPr>
              <a:t>关键字是什么？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出现在构造器和成员方法中，代表当前对象的地址。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kumimoji="1" lang="en-US" altLang="zh-CN" sz="1600" dirty="0">
                <a:latin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</a:rPr>
              <a:t>关键字在构造器中、成员方法中可以做什么</a:t>
            </a:r>
            <a:r>
              <a:rPr kumimoji="1" lang="en-US" altLang="zh-CN" sz="1600" dirty="0">
                <a:latin typeface="Consolas" panose="020B0609020204030204" pitchFamily="49" charset="0"/>
              </a:rPr>
              <a:t>?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可以用于指定访问当前对象的成员。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5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2540" y="114816"/>
            <a:ext cx="4690247" cy="5939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封装思想概述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如何更好的封装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87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5A11F-8F66-462C-BB95-4B742973B168}"/>
              </a:ext>
            </a:extLst>
          </p:cNvPr>
          <p:cNvSpPr txBox="1"/>
          <p:nvPr/>
        </p:nvSpPr>
        <p:spPr>
          <a:xfrm>
            <a:off x="846668" y="1106934"/>
            <a:ext cx="84549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1C05D-23F3-452E-BA12-6B9618413B5D}"/>
              </a:ext>
            </a:extLst>
          </p:cNvPr>
          <p:cNvSpPr txBox="1"/>
          <p:nvPr/>
        </p:nvSpPr>
        <p:spPr>
          <a:xfrm>
            <a:off x="846668" y="1665090"/>
            <a:ext cx="409109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面向对象的三大特征：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封装，继承，多态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671FC-F713-4187-B29F-C06075BD6B71}"/>
              </a:ext>
            </a:extLst>
          </p:cNvPr>
          <p:cNvSpPr txBox="1"/>
          <p:nvPr/>
        </p:nvSpPr>
        <p:spPr>
          <a:xfrm>
            <a:off x="846668" y="2131682"/>
            <a:ext cx="9278235" cy="4617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封装：告诉我们，如何正确设计对象的属性和方法。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83FDE0-0675-44FD-A46B-ED23FFB09113}"/>
              </a:ext>
            </a:extLst>
          </p:cNvPr>
          <p:cNvSpPr txBox="1"/>
          <p:nvPr/>
        </p:nvSpPr>
        <p:spPr>
          <a:xfrm>
            <a:off x="846668" y="2964866"/>
            <a:ext cx="4091092" cy="142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请设计一个人对象，且要求这个对象有名称、年龄，能吃饭、睡觉。</a:t>
            </a:r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B187929A-2715-4DE3-9CC9-846C85CD555D}"/>
              </a:ext>
            </a:extLst>
          </p:cNvPr>
          <p:cNvSpPr/>
          <p:nvPr/>
        </p:nvSpPr>
        <p:spPr>
          <a:xfrm>
            <a:off x="5514518" y="3116124"/>
            <a:ext cx="3957144" cy="3077095"/>
          </a:xfrm>
          <a:prstGeom prst="snip2DiagRect">
            <a:avLst>
              <a:gd name="adj1" fmla="val 0"/>
              <a:gd name="adj2" fmla="val 1620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D58308-2724-45F9-A1FA-BBCAF2F39A13}"/>
              </a:ext>
            </a:extLst>
          </p:cNvPr>
          <p:cNvSpPr txBox="1"/>
          <p:nvPr/>
        </p:nvSpPr>
        <p:spPr>
          <a:xfrm>
            <a:off x="6096875" y="3116124"/>
            <a:ext cx="2942055" cy="300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People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B37641-E3D5-46CA-AC99-77531BAD2667}"/>
              </a:ext>
            </a:extLst>
          </p:cNvPr>
          <p:cNvSpPr txBox="1"/>
          <p:nvPr/>
        </p:nvSpPr>
        <p:spPr>
          <a:xfrm>
            <a:off x="6584298" y="3557418"/>
            <a:ext cx="1425251" cy="112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BD9653-43D9-4EC6-994F-7A5FDC8277FB}"/>
              </a:ext>
            </a:extLst>
          </p:cNvPr>
          <p:cNvSpPr txBox="1"/>
          <p:nvPr/>
        </p:nvSpPr>
        <p:spPr>
          <a:xfrm>
            <a:off x="6584297" y="4619837"/>
            <a:ext cx="1425251" cy="112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吃饭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睡觉</a:t>
            </a:r>
          </a:p>
        </p:txBody>
      </p:sp>
    </p:spTree>
    <p:extLst>
      <p:ext uri="{BB962C8B-B14F-4D97-AF65-F5344CB8AC3E}">
        <p14:creationId xmlns:p14="http://schemas.microsoft.com/office/powerpoint/2010/main" val="5049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2" grpId="0"/>
      <p:bldP spid="13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5A11F-8F66-462C-BB95-4B742973B168}"/>
              </a:ext>
            </a:extLst>
          </p:cNvPr>
          <p:cNvSpPr txBox="1"/>
          <p:nvPr/>
        </p:nvSpPr>
        <p:spPr>
          <a:xfrm>
            <a:off x="846668" y="1106934"/>
            <a:ext cx="84549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1C05D-23F3-452E-BA12-6B9618413B5D}"/>
              </a:ext>
            </a:extLst>
          </p:cNvPr>
          <p:cNvSpPr txBox="1"/>
          <p:nvPr/>
        </p:nvSpPr>
        <p:spPr>
          <a:xfrm>
            <a:off x="846668" y="1665090"/>
            <a:ext cx="409109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面向对象的三大特征：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封装，</a:t>
            </a:r>
            <a:r>
              <a:rPr lang="zh-CN" altLang="en-US" sz="1400" b="1" dirty="0">
                <a:solidFill>
                  <a:srgbClr val="AD2A26"/>
                </a:solidFill>
                <a:latin typeface="微软雅黑" pitchFamily="34" charset="-122"/>
                <a:ea typeface="微软雅黑" pitchFamily="34" charset="-122"/>
              </a:rPr>
              <a:t>继承，多态</a:t>
            </a:r>
            <a:r>
              <a:rPr lang="zh-CN" altLang="en-US" sz="1400" dirty="0">
                <a:solidFill>
                  <a:srgbClr val="AD2A2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solidFill>
                <a:srgbClr val="AD2A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671FC-F713-4187-B29F-C06075BD6B71}"/>
              </a:ext>
            </a:extLst>
          </p:cNvPr>
          <p:cNvSpPr txBox="1"/>
          <p:nvPr/>
        </p:nvSpPr>
        <p:spPr>
          <a:xfrm>
            <a:off x="846668" y="2131682"/>
            <a:ext cx="9278235" cy="4617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封装：告诉我们，如何正确设计对象的属性和方法。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9A0543-96E0-40C2-9A54-E9B89F9F12E2}"/>
              </a:ext>
            </a:extLst>
          </p:cNvPr>
          <p:cNvSpPr txBox="1"/>
          <p:nvPr/>
        </p:nvSpPr>
        <p:spPr>
          <a:xfrm>
            <a:off x="846668" y="2597680"/>
            <a:ext cx="629815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封装的原则：</a:t>
            </a:r>
            <a:r>
              <a:rPr lang="zh-CN" altLang="en-US" dirty="0">
                <a:solidFill>
                  <a:srgbClr val="C00000"/>
                </a:solidFill>
              </a:rPr>
              <a:t>对象代表什么，就得封装对应的数据，并提供数据对应的行为。</a:t>
            </a:r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F5ABCD08-5CB2-49F8-89F7-8C6B09256DE6}"/>
              </a:ext>
            </a:extLst>
          </p:cNvPr>
          <p:cNvSpPr/>
          <p:nvPr/>
        </p:nvSpPr>
        <p:spPr>
          <a:xfrm>
            <a:off x="3237187" y="3178878"/>
            <a:ext cx="3957144" cy="2860721"/>
          </a:xfrm>
          <a:prstGeom prst="snip2DiagRect">
            <a:avLst>
              <a:gd name="adj1" fmla="val 0"/>
              <a:gd name="adj2" fmla="val 1620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05BE0ED5-CF45-4492-AF74-00BE6F9DB3B1}"/>
              </a:ext>
            </a:extLst>
          </p:cNvPr>
          <p:cNvSpPr/>
          <p:nvPr/>
        </p:nvSpPr>
        <p:spPr>
          <a:xfrm>
            <a:off x="7577959" y="3241942"/>
            <a:ext cx="4356538" cy="2797658"/>
          </a:xfrm>
          <a:prstGeom prst="snip2DiagRect">
            <a:avLst>
              <a:gd name="adj1" fmla="val 0"/>
              <a:gd name="adj2" fmla="val 1620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533EE7-D7CC-4D26-94B7-C76B82271B61}"/>
              </a:ext>
            </a:extLst>
          </p:cNvPr>
          <p:cNvSpPr txBox="1"/>
          <p:nvPr/>
        </p:nvSpPr>
        <p:spPr>
          <a:xfrm>
            <a:off x="7765206" y="3311375"/>
            <a:ext cx="3128765" cy="2412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Circle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lang="zh-CN" altLang="zh-CN" sz="32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87A2AC9-AA54-443F-B3B2-550DEA40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824" y="1663139"/>
            <a:ext cx="3369380" cy="116955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draw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064E78-054C-43CC-9FA6-90DAA1BE423A}"/>
              </a:ext>
            </a:extLst>
          </p:cNvPr>
          <p:cNvSpPr txBox="1"/>
          <p:nvPr/>
        </p:nvSpPr>
        <p:spPr>
          <a:xfrm>
            <a:off x="8020681" y="3786820"/>
            <a:ext cx="3152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radius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半径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E5AC57-E4F1-41D4-81FF-B4B0622C01A9}"/>
              </a:ext>
            </a:extLst>
          </p:cNvPr>
          <p:cNvSpPr txBox="1"/>
          <p:nvPr/>
        </p:nvSpPr>
        <p:spPr>
          <a:xfrm>
            <a:off x="8440213" y="4583010"/>
            <a:ext cx="3369380" cy="1111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按照半径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radius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画了一个圆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7EC2EA-0666-4108-95CA-11D40C6A6B57}"/>
              </a:ext>
            </a:extLst>
          </p:cNvPr>
          <p:cNvSpPr txBox="1"/>
          <p:nvPr/>
        </p:nvSpPr>
        <p:spPr>
          <a:xfrm>
            <a:off x="3897131" y="3510317"/>
            <a:ext cx="2942055" cy="199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People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...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2BF537-59A0-420D-9A3D-EC6FD95C9041}"/>
              </a:ext>
            </a:extLst>
          </p:cNvPr>
          <p:cNvSpPr txBox="1"/>
          <p:nvPr/>
        </p:nvSpPr>
        <p:spPr>
          <a:xfrm>
            <a:off x="1451878" y="5194017"/>
            <a:ext cx="127266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人画圆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E8CD64F-C0F0-42B2-8130-F68289A2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06" y="3301977"/>
            <a:ext cx="1932108" cy="19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07982 0.3888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9" grpId="0" animBg="1"/>
      <p:bldP spid="19" grpId="1" animBg="1"/>
      <p:bldP spid="24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5A11F-8F66-462C-BB95-4B742973B168}"/>
              </a:ext>
            </a:extLst>
          </p:cNvPr>
          <p:cNvSpPr txBox="1"/>
          <p:nvPr/>
        </p:nvSpPr>
        <p:spPr>
          <a:xfrm>
            <a:off x="846668" y="1106934"/>
            <a:ext cx="84549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1C05D-23F3-452E-BA12-6B9618413B5D}"/>
              </a:ext>
            </a:extLst>
          </p:cNvPr>
          <p:cNvSpPr txBox="1"/>
          <p:nvPr/>
        </p:nvSpPr>
        <p:spPr>
          <a:xfrm>
            <a:off x="846668" y="1665090"/>
            <a:ext cx="4091092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面向对象的三大特征：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封装，继承，多态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671FC-F713-4187-B29F-C06075BD6B71}"/>
              </a:ext>
            </a:extLst>
          </p:cNvPr>
          <p:cNvSpPr txBox="1"/>
          <p:nvPr/>
        </p:nvSpPr>
        <p:spPr>
          <a:xfrm>
            <a:off x="846668" y="2131682"/>
            <a:ext cx="9278235" cy="4617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封装：告诉我们，如何正确设计对象的属性和方法。</a:t>
            </a:r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AFD29E2-39E0-43B8-90C9-75BE06C2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909" y="3355749"/>
            <a:ext cx="3532066" cy="22043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BA1841-5461-4E82-99B8-95130E4DE0CC}"/>
              </a:ext>
            </a:extLst>
          </p:cNvPr>
          <p:cNvSpPr txBox="1"/>
          <p:nvPr/>
        </p:nvSpPr>
        <p:spPr>
          <a:xfrm>
            <a:off x="9967424" y="4120703"/>
            <a:ext cx="1966429" cy="8969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人持刀行凶，造成了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死亡的后果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6A5A1F-6DEA-4B7D-A9DD-B14A6F8DE56A}"/>
              </a:ext>
            </a:extLst>
          </p:cNvPr>
          <p:cNvSpPr txBox="1"/>
          <p:nvPr/>
        </p:nvSpPr>
        <p:spPr>
          <a:xfrm>
            <a:off x="846668" y="2597680"/>
            <a:ext cx="629815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封装的原则：</a:t>
            </a:r>
            <a:r>
              <a:rPr lang="zh-CN" altLang="en-US" dirty="0">
                <a:solidFill>
                  <a:srgbClr val="C00000"/>
                </a:solidFill>
              </a:rPr>
              <a:t>对象代表什么，就得封装对应的数据，并提供数据对应的行为。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BE58B-FFB4-4132-A1E7-08E52DAE2089}"/>
              </a:ext>
            </a:extLst>
          </p:cNvPr>
          <p:cNvSpPr txBox="1"/>
          <p:nvPr/>
        </p:nvSpPr>
        <p:spPr>
          <a:xfrm>
            <a:off x="1451878" y="5194017"/>
            <a:ext cx="127266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人画圆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E5E83E-64AA-49E8-A7D4-15205710B87E}"/>
              </a:ext>
            </a:extLst>
          </p:cNvPr>
          <p:cNvSpPr txBox="1"/>
          <p:nvPr/>
        </p:nvSpPr>
        <p:spPr>
          <a:xfrm>
            <a:off x="4756761" y="5192910"/>
            <a:ext cx="127266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人关门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27AFA-D6D6-481C-8086-F3EFD288383A}"/>
              </a:ext>
            </a:extLst>
          </p:cNvPr>
          <p:cNvSpPr txBox="1"/>
          <p:nvPr/>
        </p:nvSpPr>
        <p:spPr>
          <a:xfrm>
            <a:off x="7756423" y="5192909"/>
            <a:ext cx="2107223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张三砍死了李四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CA723-F887-4568-9D1B-996C7A247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280" y="3161632"/>
            <a:ext cx="1815300" cy="21027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E1AB2F-325F-4610-942A-F4B3F6DB8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06" y="3301977"/>
            <a:ext cx="1932108" cy="19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545377F6-017E-4A93-8DDE-FBEC6813C827}"/>
              </a:ext>
            </a:extLst>
          </p:cNvPr>
          <p:cNvSpPr txBox="1">
            <a:spLocks/>
          </p:cNvSpPr>
          <p:nvPr/>
        </p:nvSpPr>
        <p:spPr>
          <a:xfrm>
            <a:off x="1833281" y="2714431"/>
            <a:ext cx="891880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400" dirty="0">
                <a:solidFill>
                  <a:srgbClr val="B70004"/>
                </a:solidFill>
              </a:rPr>
              <a:t>理解封装思想有啥好处？</a:t>
            </a:r>
          </a:p>
        </p:txBody>
      </p:sp>
    </p:spTree>
    <p:extLst>
      <p:ext uri="{BB962C8B-B14F-4D97-AF65-F5344CB8AC3E}">
        <p14:creationId xmlns:p14="http://schemas.microsoft.com/office/powerpoint/2010/main" val="1498898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545377F6-017E-4A93-8DDE-FBEC6813C827}"/>
              </a:ext>
            </a:extLst>
          </p:cNvPr>
          <p:cNvSpPr txBox="1">
            <a:spLocks/>
          </p:cNvSpPr>
          <p:nvPr/>
        </p:nvSpPr>
        <p:spPr>
          <a:xfrm>
            <a:off x="629632" y="1240195"/>
            <a:ext cx="274805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solidFill>
                  <a:srgbClr val="B70004"/>
                </a:solidFill>
              </a:rPr>
              <a:t>理解封装思想有啥好处？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168FA0-30EE-4907-B8A5-2A5F30BD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1" y="2038778"/>
            <a:ext cx="2748050" cy="128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38CF76-5C62-42C3-AA26-A2EF3D6D9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9" y="3303629"/>
            <a:ext cx="1897197" cy="2471041"/>
          </a:xfrm>
          <a:prstGeom prst="rect">
            <a:avLst/>
          </a:prstGeom>
        </p:spPr>
      </p:pic>
      <p:sp>
        <p:nvSpPr>
          <p:cNvPr id="38" name="Freeform 7">
            <a:extLst>
              <a:ext uri="{FF2B5EF4-FFF2-40B4-BE49-F238E27FC236}">
                <a16:creationId xmlns:a16="http://schemas.microsoft.com/office/drawing/2014/main" id="{19612BB6-C91C-4318-B85A-6862B5AA815C}"/>
              </a:ext>
            </a:extLst>
          </p:cNvPr>
          <p:cNvSpPr/>
          <p:nvPr/>
        </p:nvSpPr>
        <p:spPr bwMode="auto">
          <a:xfrm flipH="1">
            <a:off x="8002253" y="1362463"/>
            <a:ext cx="1197708" cy="3177445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82784B42-9A37-46A3-AA56-2EB843A0D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71" y="1959407"/>
            <a:ext cx="809570" cy="59452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717574A6-6F2B-40F6-8C85-FB883DFC76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0702" y="3228182"/>
            <a:ext cx="1079067" cy="0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1" name="Oval 14">
            <a:extLst>
              <a:ext uri="{FF2B5EF4-FFF2-40B4-BE49-F238E27FC236}">
                <a16:creationId xmlns:a16="http://schemas.microsoft.com/office/drawing/2014/main" id="{C0041D95-4239-4FCB-9D12-E916FB9C9B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54383" y="2398743"/>
            <a:ext cx="1691247" cy="1691247"/>
          </a:xfrm>
          <a:prstGeom prst="ellipse">
            <a:avLst/>
          </a:prstGeom>
          <a:solidFill>
            <a:srgbClr val="AD2A26"/>
          </a:solidFill>
          <a:ln w="5715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1400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F5FB2666-281D-49B2-90D3-48EE1D98F88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99147" y="956361"/>
            <a:ext cx="1130024" cy="1131497"/>
          </a:xfrm>
          <a:prstGeom prst="ellipse">
            <a:avLst/>
          </a:prstGeom>
          <a:solidFill>
            <a:srgbClr val="4C5252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1400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637A6D97-1DEF-4811-9A83-93B5541EE93A}"/>
              </a:ext>
            </a:extLst>
          </p:cNvPr>
          <p:cNvSpPr txBox="1"/>
          <p:nvPr/>
        </p:nvSpPr>
        <p:spPr>
          <a:xfrm flipH="1">
            <a:off x="7854803" y="1154040"/>
            <a:ext cx="809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封装思想</a:t>
            </a:r>
            <a:endParaRPr lang="en-US" altLang="zh-CN" sz="2000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90204" pitchFamily="34" charset="0"/>
            </a:endParaRPr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6BD779EF-3459-454A-98F8-F87ED47004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09880" y="2679355"/>
            <a:ext cx="1131496" cy="1130024"/>
          </a:xfrm>
          <a:prstGeom prst="ellipse">
            <a:avLst/>
          </a:prstGeom>
          <a:solidFill>
            <a:srgbClr val="4C5252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1400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E919E3A7-2735-4D75-B057-E2C0FDA25B5A}"/>
              </a:ext>
            </a:extLst>
          </p:cNvPr>
          <p:cNvSpPr txBox="1"/>
          <p:nvPr/>
        </p:nvSpPr>
        <p:spPr>
          <a:xfrm flipH="1">
            <a:off x="8670722" y="3008998"/>
            <a:ext cx="80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属性</a:t>
            </a:r>
            <a:endParaRPr lang="en-US" altLang="zh-CN" sz="2000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90204" pitchFamily="34" charset="0"/>
            </a:endParaRPr>
          </a:p>
        </p:txBody>
      </p:sp>
      <p:sp>
        <p:nvSpPr>
          <p:cNvPr id="46" name="Oval 10">
            <a:extLst>
              <a:ext uri="{FF2B5EF4-FFF2-40B4-BE49-F238E27FC236}">
                <a16:creationId xmlns:a16="http://schemas.microsoft.com/office/drawing/2014/main" id="{A770C3A5-93E5-4B28-85EC-D50B2EB010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43004" y="3996247"/>
            <a:ext cx="1131496" cy="1130024"/>
          </a:xfrm>
          <a:prstGeom prst="ellipse">
            <a:avLst/>
          </a:prstGeom>
          <a:solidFill>
            <a:srgbClr val="4C5252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1400" dirty="0">
              <a:solidFill>
                <a:schemeClr val="tx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54C7C06C-C62B-4C2E-9582-BCD70C641512}"/>
              </a:ext>
            </a:extLst>
          </p:cNvPr>
          <p:cNvSpPr txBox="1"/>
          <p:nvPr/>
        </p:nvSpPr>
        <p:spPr>
          <a:xfrm flipH="1">
            <a:off x="7821145" y="4339095"/>
            <a:ext cx="80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方法</a:t>
            </a:r>
            <a:endParaRPr lang="en-US" altLang="zh-CN" sz="2000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90204" pitchFamily="34" charset="0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DD9801FB-4C0B-4885-94B1-BD8C0302EDDF}"/>
              </a:ext>
            </a:extLst>
          </p:cNvPr>
          <p:cNvSpPr txBox="1"/>
          <p:nvPr/>
        </p:nvSpPr>
        <p:spPr>
          <a:xfrm flipH="1">
            <a:off x="5617960" y="2872818"/>
            <a:ext cx="1386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Arial" panose="020B0604020202090204" pitchFamily="34" charset="0"/>
              </a:rPr>
              <a:t>各种各样的对象</a:t>
            </a:r>
            <a:endParaRPr lang="en-US" altLang="zh-CN" sz="20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Arial" panose="020B0604020202090204" pitchFamily="34" charset="0"/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4944741B-0E3E-4311-8A6B-3B2CAECD3A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2017" y="3809379"/>
            <a:ext cx="670424" cy="543929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F855EE-0110-407B-B208-29E6AE7C6856}"/>
              </a:ext>
            </a:extLst>
          </p:cNvPr>
          <p:cNvSpPr txBox="1"/>
          <p:nvPr/>
        </p:nvSpPr>
        <p:spPr>
          <a:xfrm>
            <a:off x="5513520" y="5230314"/>
            <a:ext cx="6302188" cy="79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有什么事，找对象，调方法就行，编程变得很简单。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2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/>
      <p:bldP spid="49" grpId="0" animBg="1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545377F6-017E-4A93-8DDE-FBEC6813C827}"/>
              </a:ext>
            </a:extLst>
          </p:cNvPr>
          <p:cNvSpPr txBox="1">
            <a:spLocks/>
          </p:cNvSpPr>
          <p:nvPr/>
        </p:nvSpPr>
        <p:spPr>
          <a:xfrm>
            <a:off x="629632" y="1240195"/>
            <a:ext cx="274805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solidFill>
                  <a:srgbClr val="B70004"/>
                </a:solidFill>
              </a:rPr>
              <a:t>理解封装思想有啥好处？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7019738-C96A-4305-9D9D-C8FFF3F1B197}"/>
              </a:ext>
            </a:extLst>
          </p:cNvPr>
          <p:cNvSpPr/>
          <p:nvPr/>
        </p:nvSpPr>
        <p:spPr>
          <a:xfrm>
            <a:off x="5848251" y="158303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String</a:t>
            </a:r>
            <a:endParaRPr lang="zh-CN" altLang="en-US" sz="24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410BD8-268C-4337-8911-5F6D27F4B5B5}"/>
              </a:ext>
            </a:extLst>
          </p:cNvPr>
          <p:cNvSpPr/>
          <p:nvPr/>
        </p:nvSpPr>
        <p:spPr>
          <a:xfrm>
            <a:off x="8643782" y="158303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Socket</a:t>
            </a:r>
            <a:endParaRPr lang="zh-CN" altLang="en-US" sz="20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09F484-BF8E-468D-9FE2-42B03CB603F4}"/>
              </a:ext>
            </a:extLst>
          </p:cNvPr>
          <p:cNvSpPr/>
          <p:nvPr/>
        </p:nvSpPr>
        <p:spPr>
          <a:xfrm>
            <a:off x="5601758" y="3498090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代表字符串对象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883D34-1426-4477-AF07-09BA2115C90E}"/>
              </a:ext>
            </a:extLst>
          </p:cNvPr>
          <p:cNvSpPr/>
          <p:nvPr/>
        </p:nvSpPr>
        <p:spPr>
          <a:xfrm>
            <a:off x="8397289" y="3498090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代表一个网络连接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B64BEABA-B597-434C-8D4B-EB4428D74905}"/>
              </a:ext>
            </a:extLst>
          </p:cNvPr>
          <p:cNvSpPr txBox="1"/>
          <p:nvPr/>
        </p:nvSpPr>
        <p:spPr>
          <a:xfrm>
            <a:off x="5555637" y="4128506"/>
            <a:ext cx="2273959" cy="78752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拥有操作字符串的很多方法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F314C505-3133-4970-883A-9E23EDA3DB3F}"/>
              </a:ext>
            </a:extLst>
          </p:cNvPr>
          <p:cNvSpPr txBox="1"/>
          <p:nvPr/>
        </p:nvSpPr>
        <p:spPr>
          <a:xfrm>
            <a:off x="8326443" y="4128506"/>
            <a:ext cx="2273959" cy="78752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可以连接别人，发消息，收消息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168FA0-30EE-4907-B8A5-2A5F30BD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0" y="2019044"/>
            <a:ext cx="3458143" cy="16122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38CF76-5C62-42C3-AA26-A2EF3D6D9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699" y="3827922"/>
            <a:ext cx="1897197" cy="247104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C3E2BB0-CEE5-400E-A050-A30258B3D679}"/>
              </a:ext>
            </a:extLst>
          </p:cNvPr>
          <p:cNvSpPr txBox="1"/>
          <p:nvPr/>
        </p:nvSpPr>
        <p:spPr>
          <a:xfrm>
            <a:off x="5513520" y="5230314"/>
            <a:ext cx="6302188" cy="116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有什么事，找对象，调方法就行，编程变得很简单。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降低我们的学习成本，可以少学、少记。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683968" y="695320"/>
            <a:ext cx="7025951" cy="515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什么是封装啊？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告诉我们，如何正确设计对象的属性和方法。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原则：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对象代表什么，就得封装对应的数据，并提供数据对应的行为</a:t>
            </a:r>
            <a:r>
              <a:rPr lang="zh-CN" altLang="en-US" sz="1600" b="1" dirty="0">
                <a:solidFill>
                  <a:srgbClr val="C00000"/>
                </a:solidFill>
              </a:rPr>
              <a:t>。 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0" lvl="1">
              <a:lnSpc>
                <a:spcPct val="250000"/>
              </a:lnSpc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理解封装思想有什么好处？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让编程变得很简单，有什么事，找对象，调方法就行。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降低我们的学习成本，可以少学、少记，或者说压根不用学，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不用记对象的那么多方法，有需要时去找就行。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4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2540" y="114816"/>
            <a:ext cx="4690247" cy="5939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封装思想概述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如何更好的封装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3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EB4C0ED-C4EE-4F67-865A-E659AAAA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54" y="2018015"/>
            <a:ext cx="2330537" cy="162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42388A-B1F8-49F5-A7A7-0C6DA7CD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28" y="1934901"/>
            <a:ext cx="2882688" cy="16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81D206-BFE9-4281-91ED-D1EB15C0D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76" y="4923099"/>
            <a:ext cx="8934401" cy="54853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52F3111-C417-4D48-8A5E-00A05AAE8023}"/>
              </a:ext>
            </a:extLst>
          </p:cNvPr>
          <p:cNvSpPr txBox="1"/>
          <p:nvPr/>
        </p:nvSpPr>
        <p:spPr>
          <a:xfrm>
            <a:off x="615999" y="1145021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面向对象编程的好处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EC216-9A0C-4BBF-B456-8136EE67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89" y="1995354"/>
            <a:ext cx="2104205" cy="21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B2636A9-D72C-45F5-BD28-72C4EE9E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150" y="954868"/>
            <a:ext cx="4459243" cy="387388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48415E-DCA0-488D-8459-B91C3951C91E}"/>
              </a:ext>
            </a:extLst>
          </p:cNvPr>
          <p:cNvSpPr/>
          <p:nvPr/>
        </p:nvSpPr>
        <p:spPr>
          <a:xfrm>
            <a:off x="7636791" y="1741016"/>
            <a:ext cx="3287666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38EA51-A43E-4305-A850-94D4CB46E5BA}"/>
              </a:ext>
            </a:extLst>
          </p:cNvPr>
          <p:cNvSpPr/>
          <p:nvPr/>
        </p:nvSpPr>
        <p:spPr>
          <a:xfrm>
            <a:off x="7676223" y="3279931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093A5-58AE-422A-A0C6-5134E2F4E010}"/>
              </a:ext>
            </a:extLst>
          </p:cNvPr>
          <p:cNvSpPr/>
          <p:nvPr/>
        </p:nvSpPr>
        <p:spPr>
          <a:xfrm>
            <a:off x="7676223" y="2533781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8CAD3A-9741-4F4A-9A71-75DA9F098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188" y="5890669"/>
            <a:ext cx="4365656" cy="4222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C3CD3D-A19D-48C8-AEF9-E80AA61438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143" y="5845634"/>
            <a:ext cx="4216366" cy="4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5A11F-8F66-462C-BB95-4B742973B168}"/>
              </a:ext>
            </a:extLst>
          </p:cNvPr>
          <p:cNvSpPr txBox="1"/>
          <p:nvPr/>
        </p:nvSpPr>
        <p:spPr>
          <a:xfrm>
            <a:off x="846668" y="110047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如何进行封装更好？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1C05D-23F3-452E-BA12-6B9618413B5D}"/>
              </a:ext>
            </a:extLst>
          </p:cNvPr>
          <p:cNvSpPr txBox="1"/>
          <p:nvPr/>
        </p:nvSpPr>
        <p:spPr>
          <a:xfrm>
            <a:off x="846668" y="1608837"/>
            <a:ext cx="103505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一般建议对成员变量使用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私有、隐藏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关键字修饰进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修饰的成员只能在当前类中访问）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086EC38-42F8-4A06-AA1B-9B0EE69D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051" y="2796645"/>
            <a:ext cx="2584136" cy="89364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DB11A9F-7B0F-4EC6-8229-E4EA0B86B26E}"/>
              </a:ext>
            </a:extLst>
          </p:cNvPr>
          <p:cNvSpPr txBox="1"/>
          <p:nvPr/>
        </p:nvSpPr>
        <p:spPr>
          <a:xfrm>
            <a:off x="1034051" y="3888148"/>
            <a:ext cx="4023141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-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121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-121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AF766990-E172-4672-A240-C8E32FD949AD}"/>
              </a:ext>
            </a:extLst>
          </p:cNvPr>
          <p:cNvSpPr/>
          <p:nvPr/>
        </p:nvSpPr>
        <p:spPr>
          <a:xfrm>
            <a:off x="4594728" y="4743223"/>
            <a:ext cx="938240" cy="101188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0EC5951-180D-4A52-A26E-44A47B2DC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837" y="2756600"/>
            <a:ext cx="2584136" cy="89364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ED583495-F46D-46B8-BC46-EA9274AF9E02}"/>
              </a:ext>
            </a:extLst>
          </p:cNvPr>
          <p:cNvSpPr txBox="1"/>
          <p:nvPr/>
        </p:nvSpPr>
        <p:spPr>
          <a:xfrm>
            <a:off x="6551838" y="3949075"/>
            <a:ext cx="4645330" cy="1724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A5DAE8-3E5E-4D6A-9400-29833A2DC1D4}"/>
              </a:ext>
            </a:extLst>
          </p:cNvPr>
          <p:cNvSpPr txBox="1"/>
          <p:nvPr/>
        </p:nvSpPr>
        <p:spPr>
          <a:xfrm>
            <a:off x="846668" y="2132468"/>
            <a:ext cx="7657866" cy="427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为每个成员变量提供配套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方法暴露其取值和赋值。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1E524D-1301-43A5-92D7-326D7B1E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572" y="4888967"/>
            <a:ext cx="640135" cy="24386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C0C5392-4DC2-4AF8-903C-FBC3AD6DB7D6}"/>
              </a:ext>
            </a:extLst>
          </p:cNvPr>
          <p:cNvSpPr/>
          <p:nvPr/>
        </p:nvSpPr>
        <p:spPr>
          <a:xfrm>
            <a:off x="6812038" y="3075796"/>
            <a:ext cx="707666" cy="2961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6" grpId="0" animBg="1"/>
      <p:bldP spid="19" grpId="0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5A11F-8F66-462C-BB95-4B742973B168}"/>
              </a:ext>
            </a:extLst>
          </p:cNvPr>
          <p:cNvSpPr txBox="1"/>
          <p:nvPr/>
        </p:nvSpPr>
        <p:spPr>
          <a:xfrm>
            <a:off x="846668" y="110047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如何进行封装更好？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086EC38-42F8-4A06-AA1B-9B0EE69D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051" y="2796645"/>
            <a:ext cx="2584136" cy="89364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DB11A9F-7B0F-4EC6-8229-E4EA0B86B26E}"/>
              </a:ext>
            </a:extLst>
          </p:cNvPr>
          <p:cNvSpPr txBox="1"/>
          <p:nvPr/>
        </p:nvSpPr>
        <p:spPr>
          <a:xfrm>
            <a:off x="1034051" y="3888148"/>
            <a:ext cx="4023141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s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-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121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-121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AF766990-E172-4672-A240-C8E32FD949AD}"/>
              </a:ext>
            </a:extLst>
          </p:cNvPr>
          <p:cNvSpPr/>
          <p:nvPr/>
        </p:nvSpPr>
        <p:spPr>
          <a:xfrm>
            <a:off x="4594728" y="4743223"/>
            <a:ext cx="938240" cy="101188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F87FE41-B6E6-406E-A8A6-22DD420A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733" y="2658744"/>
            <a:ext cx="4422391" cy="39406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getAge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setAge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age)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(age &gt;=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&amp;&amp; age &lt;=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age;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请检查年龄数值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!!"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E64963-45F6-49EF-B019-15F4928692D0}"/>
              </a:ext>
            </a:extLst>
          </p:cNvPr>
          <p:cNvSpPr/>
          <p:nvPr/>
        </p:nvSpPr>
        <p:spPr>
          <a:xfrm>
            <a:off x="6760291" y="3544433"/>
            <a:ext cx="4038841" cy="27694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A3680-3703-4182-843D-718DB9238360}"/>
              </a:ext>
            </a:extLst>
          </p:cNvPr>
          <p:cNvSpPr/>
          <p:nvPr/>
        </p:nvSpPr>
        <p:spPr>
          <a:xfrm>
            <a:off x="6760291" y="3019647"/>
            <a:ext cx="707666" cy="2961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143EB98-E49B-49B1-B18C-35355C094C37}"/>
              </a:ext>
            </a:extLst>
          </p:cNvPr>
          <p:cNvSpPr txBox="1"/>
          <p:nvPr/>
        </p:nvSpPr>
        <p:spPr>
          <a:xfrm>
            <a:off x="846668" y="1608837"/>
            <a:ext cx="103505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一般建议对成员变量使用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私有、隐藏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关键字修饰进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修饰的成员只能在当前类中访问）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375663-5120-43F6-8B0C-E26F6EED06E2}"/>
              </a:ext>
            </a:extLst>
          </p:cNvPr>
          <p:cNvSpPr txBox="1"/>
          <p:nvPr/>
        </p:nvSpPr>
        <p:spPr>
          <a:xfrm>
            <a:off x="846668" y="2132468"/>
            <a:ext cx="7657866" cy="427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为每个成员变量提供配套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方法暴露其取值和赋值。</a:t>
            </a:r>
          </a:p>
        </p:txBody>
      </p:sp>
    </p:spTree>
    <p:extLst>
      <p:ext uri="{BB962C8B-B14F-4D97-AF65-F5344CB8AC3E}">
        <p14:creationId xmlns:p14="http://schemas.microsoft.com/office/powerpoint/2010/main" val="712944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285753" y="1107689"/>
            <a:ext cx="7768719" cy="329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如何进行更好的封装？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一般会把成员变量使用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隐藏起来，对外就不能直接访问了。</a:t>
            </a:r>
            <a:endParaRPr lang="en-US" altLang="zh-CN" sz="16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setter</a:t>
            </a:r>
            <a:r>
              <a:rPr lang="zh-CN" altLang="en-US" sz="16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方法暴露其取值和赋值。</a:t>
            </a:r>
            <a:endParaRPr lang="en-US" altLang="zh-CN" sz="16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2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0715" y="1229685"/>
            <a:ext cx="4860792" cy="45565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对象的内存运行机制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54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占位符 3">
            <a:extLst>
              <a:ext uri="{FF2B5EF4-FFF2-40B4-BE49-F238E27FC236}">
                <a16:creationId xmlns:a16="http://schemas.microsoft.com/office/drawing/2014/main" id="{B9205411-7E17-4DDA-B4ED-9BFAA27BD164}"/>
              </a:ext>
            </a:extLst>
          </p:cNvPr>
          <p:cNvSpPr txBox="1">
            <a:spLocks/>
          </p:cNvSpPr>
          <p:nvPr/>
        </p:nvSpPr>
        <p:spPr>
          <a:xfrm>
            <a:off x="623415" y="1363114"/>
            <a:ext cx="201641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JavaBean</a:t>
            </a:r>
            <a:endParaRPr kumimoji="1" lang="zh-CN" alt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39770882-B994-42C2-90AC-0BF6F95EF64E}"/>
              </a:ext>
            </a:extLst>
          </p:cNvPr>
          <p:cNvSpPr txBox="1"/>
          <p:nvPr/>
        </p:nvSpPr>
        <p:spPr>
          <a:xfrm>
            <a:off x="380923" y="1675417"/>
            <a:ext cx="6188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410" lvl="1"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29160" lvl="1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也可以称为实体类，其对象可以用于在程序中封装数据。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6A5D19-AD04-4F92-8785-A1310245DAC7}"/>
              </a:ext>
            </a:extLst>
          </p:cNvPr>
          <p:cNvSpPr txBox="1"/>
          <p:nvPr/>
        </p:nvSpPr>
        <p:spPr>
          <a:xfrm>
            <a:off x="412081" y="3426916"/>
            <a:ext cx="6126480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成员变量使用 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提供成员变量对应的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/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必须提供一个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无参构造器；有参数构造器是可写可不写的。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12EC06-B987-4339-8E30-1092C039FD29}"/>
              </a:ext>
            </a:extLst>
          </p:cNvPr>
          <p:cNvSpPr txBox="1"/>
          <p:nvPr/>
        </p:nvSpPr>
        <p:spPr>
          <a:xfrm>
            <a:off x="623415" y="3150883"/>
            <a:ext cx="386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须满足如下书写要求：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A75373-0087-46FD-9824-1638DF0C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0" y="1880304"/>
            <a:ext cx="5620820" cy="40329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3AB3F5-FFA3-43C0-9040-BC20ACB4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49" y="2341249"/>
            <a:ext cx="1338958" cy="4601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A9FD2F-F04D-464F-B92A-553BAFD9C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30" y="2309669"/>
            <a:ext cx="1397756" cy="4917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0E41F8-85A8-4D35-8F9E-34FA47A49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342" y="2341249"/>
            <a:ext cx="1397756" cy="4427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20BF95-0443-4466-B2B5-3D91D2B21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0002" y="2319431"/>
            <a:ext cx="2679523" cy="486739"/>
          </a:xfrm>
          <a:prstGeom prst="rect">
            <a:avLst/>
          </a:prstGeom>
        </p:spPr>
      </p:pic>
      <p:sp>
        <p:nvSpPr>
          <p:cNvPr id="18" name="乘号 17">
            <a:extLst>
              <a:ext uri="{FF2B5EF4-FFF2-40B4-BE49-F238E27FC236}">
                <a16:creationId xmlns:a16="http://schemas.microsoft.com/office/drawing/2014/main" id="{0DF94A47-502E-43F6-BED1-13C5CA537895}"/>
              </a:ext>
            </a:extLst>
          </p:cNvPr>
          <p:cNvSpPr/>
          <p:nvPr/>
        </p:nvSpPr>
        <p:spPr>
          <a:xfrm>
            <a:off x="6843935" y="2145916"/>
            <a:ext cx="938240" cy="101188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681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4812" y="991146"/>
            <a:ext cx="4860792" cy="45565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20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BF19ED50-AC9E-4823-ABB7-5166193A5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4851"/>
              </p:ext>
            </p:extLst>
          </p:nvPr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4001127988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1994407513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3392711098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8456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4647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4399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359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842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5620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3641EF41-A7C3-4A4B-B1D8-87116280BEC8}"/>
              </a:ext>
            </a:extLst>
          </p:cNvPr>
          <p:cNvSpPr txBox="1"/>
          <p:nvPr/>
        </p:nvSpPr>
        <p:spPr>
          <a:xfrm>
            <a:off x="4077479" y="3300658"/>
            <a:ext cx="2916649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C151546-0259-4BCF-ABDD-5BA8D69AEBDF}"/>
              </a:ext>
            </a:extLst>
          </p:cNvPr>
          <p:cNvSpPr txBox="1"/>
          <p:nvPr/>
        </p:nvSpPr>
        <p:spPr>
          <a:xfrm>
            <a:off x="7211534" y="3300658"/>
            <a:ext cx="4868706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72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BF19ED50-AC9E-4823-ABB7-5166193A5CBB}"/>
              </a:ext>
            </a:extLst>
          </p:cNvPr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4001127988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1994407513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3392711098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8456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4647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4399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359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842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5620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3641EF41-A7C3-4A4B-B1D8-87116280BEC8}"/>
              </a:ext>
            </a:extLst>
          </p:cNvPr>
          <p:cNvSpPr txBox="1"/>
          <p:nvPr/>
        </p:nvSpPr>
        <p:spPr>
          <a:xfrm>
            <a:off x="4077479" y="3785406"/>
            <a:ext cx="2916649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C151546-0259-4BCF-ABDD-5BA8D69AEBDF}"/>
              </a:ext>
            </a:extLst>
          </p:cNvPr>
          <p:cNvSpPr txBox="1"/>
          <p:nvPr/>
        </p:nvSpPr>
        <p:spPr>
          <a:xfrm>
            <a:off x="7323294" y="3785406"/>
            <a:ext cx="4868706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62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BF19ED50-AC9E-4823-ABB7-5166193A5CBB}"/>
              </a:ext>
            </a:extLst>
          </p:cNvPr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4001127988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1994407513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3392711098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8456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4647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4399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359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842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5620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3641EF41-A7C3-4A4B-B1D8-87116280BEC8}"/>
              </a:ext>
            </a:extLst>
          </p:cNvPr>
          <p:cNvSpPr txBox="1"/>
          <p:nvPr/>
        </p:nvSpPr>
        <p:spPr>
          <a:xfrm>
            <a:off x="4006359" y="4431269"/>
            <a:ext cx="2916649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C151546-0259-4BCF-ABDD-5BA8D69AEBDF}"/>
              </a:ext>
            </a:extLst>
          </p:cNvPr>
          <p:cNvSpPr txBox="1"/>
          <p:nvPr/>
        </p:nvSpPr>
        <p:spPr>
          <a:xfrm>
            <a:off x="7140414" y="4406675"/>
            <a:ext cx="4868706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47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BF19ED50-AC9E-4823-ABB7-5166193A5CBB}"/>
              </a:ext>
            </a:extLst>
          </p:cNvPr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4001127988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1994407513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3392711098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8456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4647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4399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359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842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5620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3641EF41-A7C3-4A4B-B1D8-87116280BEC8}"/>
              </a:ext>
            </a:extLst>
          </p:cNvPr>
          <p:cNvSpPr txBox="1"/>
          <p:nvPr/>
        </p:nvSpPr>
        <p:spPr>
          <a:xfrm>
            <a:off x="3762519" y="5106454"/>
            <a:ext cx="291664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C151546-0259-4BCF-ABDD-5BA8D69AEBDF}"/>
              </a:ext>
            </a:extLst>
          </p:cNvPr>
          <p:cNvSpPr txBox="1"/>
          <p:nvPr/>
        </p:nvSpPr>
        <p:spPr>
          <a:xfrm>
            <a:off x="7028654" y="5106454"/>
            <a:ext cx="4868706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9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A3F95-FC6B-4EAF-A3A3-EFE0FEA0960B}"/>
              </a:ext>
            </a:extLst>
          </p:cNvPr>
          <p:cNvSpPr txBox="1"/>
          <p:nvPr/>
        </p:nvSpPr>
        <p:spPr>
          <a:xfrm>
            <a:off x="961697" y="1332187"/>
            <a:ext cx="901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阿里巴巴普惠体" panose="00020600040101010101" pitchFamily="18" charset="-122"/>
              </a:rPr>
              <a:t>面向对象学习什么？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2D2134-A1F0-45EA-ADAD-FC3973DFB504}"/>
              </a:ext>
            </a:extLst>
          </p:cNvPr>
          <p:cNvSpPr/>
          <p:nvPr/>
        </p:nvSpPr>
        <p:spPr>
          <a:xfrm>
            <a:off x="6850690" y="2179369"/>
            <a:ext cx="3052178" cy="10641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学习自己设计对象并使用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7F2A2B-7B98-4B42-93F6-1CE704A48410}"/>
              </a:ext>
            </a:extLst>
          </p:cNvPr>
          <p:cNvSpPr/>
          <p:nvPr/>
        </p:nvSpPr>
        <p:spPr>
          <a:xfrm>
            <a:off x="7142891" y="4363884"/>
            <a:ext cx="2467776" cy="10641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面向对象的语法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A84A074-C6BF-4FAB-9B16-F535FE0E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97" y="2179369"/>
            <a:ext cx="4459243" cy="387388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1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endParaRPr lang="zh-CN" altLang="en-US" sz="11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8F9C04-A32F-42DF-A76B-567A19BEB8D9}"/>
              </a:ext>
            </a:extLst>
          </p:cNvPr>
          <p:cNvSpPr/>
          <p:nvPr/>
        </p:nvSpPr>
        <p:spPr>
          <a:xfrm>
            <a:off x="1522238" y="2965517"/>
            <a:ext cx="3287666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870A46-A669-4DF7-97C8-ECA9545DA0EC}"/>
              </a:ext>
            </a:extLst>
          </p:cNvPr>
          <p:cNvSpPr/>
          <p:nvPr/>
        </p:nvSpPr>
        <p:spPr>
          <a:xfrm>
            <a:off x="1561670" y="4504432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4735A1-49AD-447A-B059-89E90D3169D7}"/>
              </a:ext>
            </a:extLst>
          </p:cNvPr>
          <p:cNvSpPr/>
          <p:nvPr/>
        </p:nvSpPr>
        <p:spPr>
          <a:xfrm>
            <a:off x="1561670" y="3758282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2037BA1-BDAC-4FC2-924D-BCF9F6EE204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8376779" y="3243541"/>
            <a:ext cx="0" cy="1120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7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BF19ED50-AC9E-4823-ABB7-5166193A5CBB}"/>
              </a:ext>
            </a:extLst>
          </p:cNvPr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4001127988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1994407513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3392711098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8456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4647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4399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359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842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5620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3641EF41-A7C3-4A4B-B1D8-87116280BEC8}"/>
              </a:ext>
            </a:extLst>
          </p:cNvPr>
          <p:cNvSpPr txBox="1"/>
          <p:nvPr/>
        </p:nvSpPr>
        <p:spPr>
          <a:xfrm>
            <a:off x="3705022" y="5332598"/>
            <a:ext cx="291664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C151546-0259-4BCF-ABDD-5BA8D69AEBDF}"/>
              </a:ext>
            </a:extLst>
          </p:cNvPr>
          <p:cNvSpPr txBox="1"/>
          <p:nvPr/>
        </p:nvSpPr>
        <p:spPr>
          <a:xfrm>
            <a:off x="7181461" y="5762640"/>
            <a:ext cx="4868706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79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BF19ED50-AC9E-4823-ABB7-5166193A5CBB}"/>
              </a:ext>
            </a:extLst>
          </p:cNvPr>
          <p:cNvGraphicFramePr>
            <a:graphicFrameLocks noGrp="1"/>
          </p:cNvGraphicFramePr>
          <p:nvPr/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4001127988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1994407513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3392711098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8456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4647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无需初始化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没有默认值，使用之前需要完成赋值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4399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359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842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5620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3641EF41-A7C3-4A4B-B1D8-87116280BEC8}"/>
              </a:ext>
            </a:extLst>
          </p:cNvPr>
          <p:cNvSpPr txBox="1"/>
          <p:nvPr/>
        </p:nvSpPr>
        <p:spPr>
          <a:xfrm>
            <a:off x="3682308" y="3932856"/>
            <a:ext cx="291664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private int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C151546-0259-4BCF-ABDD-5BA8D69AEBDF}"/>
              </a:ext>
            </a:extLst>
          </p:cNvPr>
          <p:cNvSpPr txBox="1"/>
          <p:nvPr/>
        </p:nvSpPr>
        <p:spPr>
          <a:xfrm>
            <a:off x="6908338" y="3106924"/>
            <a:ext cx="4868706" cy="20016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99.9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黑马程序员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":"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14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0715" y="1229685"/>
            <a:ext cx="4860792" cy="45565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756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44668-84ED-41BF-A9A2-2CBCA31A4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面向对象综合案例</a:t>
            </a:r>
            <a:r>
              <a:rPr lang="en-US" altLang="zh-CN" dirty="0"/>
              <a:t>-</a:t>
            </a:r>
            <a:r>
              <a:rPr lang="zh-CN" altLang="en-US" dirty="0"/>
              <a:t>模仿电影信息展示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3E100-30E9-4286-B6A1-4B25D646A8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89613" y="1784842"/>
            <a:ext cx="7084845" cy="37623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使用面向对象编程，模仿电影信息的展示。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一部电影是一个</a:t>
            </a:r>
            <a:r>
              <a:rPr lang="en-US" altLang="zh-CN" dirty="0"/>
              <a:t>Java</a:t>
            </a:r>
            <a:r>
              <a:rPr lang="zh-CN" altLang="en-US" dirty="0"/>
              <a:t>对象，需要先设计电影类，再创建电影对象。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三部电影对象可以采用数组存储起来。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依次遍历数组中的每个电影对象，取出其信息进行展示。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CD4F18-39DD-48B6-8E03-A352080F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52" y="1784842"/>
            <a:ext cx="2792395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828A17-5730-4F90-A63D-159F7179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9" y="3133382"/>
            <a:ext cx="4684080" cy="230832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SystemDemo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Movie[]</a:t>
            </a:r>
            <a:r>
              <a:rPr lang="zh-CN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Movie[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movies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长津湖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9.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吴京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[1]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我和我的父辈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吴京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[2]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Movie(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扑水少年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9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9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王川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9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&lt;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movies.length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en-US" altLang="zh-CN" sz="9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9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++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    Movie movie = movies[</a:t>
            </a:r>
            <a:r>
              <a:rPr lang="en-US" altLang="zh-CN" sz="9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9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片名：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.getName());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评分：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.getScore());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主演：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.getAcotr());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C1C0EF-6BAE-4886-BF20-6E281287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9" y="1113013"/>
            <a:ext cx="4084640" cy="17543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double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score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acotr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score,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acotr)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name;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score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score;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acotr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acotr;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... getter + setter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129E982-3115-4A53-ABB4-C387D54874B6}"/>
              </a:ext>
            </a:extLst>
          </p:cNvPr>
          <p:cNvSpPr/>
          <p:nvPr/>
        </p:nvSpPr>
        <p:spPr>
          <a:xfrm>
            <a:off x="5194253" y="928244"/>
            <a:ext cx="1722877" cy="4369619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D3F52C47-DA94-47C9-9882-266211B8E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262" y="1022030"/>
            <a:ext cx="9350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b="1" dirty="0">
              <a:solidFill>
                <a:srgbClr val="F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0823F4-D05E-444C-AD43-C0B263C04FB2}"/>
              </a:ext>
            </a:extLst>
          </p:cNvPr>
          <p:cNvSpPr/>
          <p:nvPr/>
        </p:nvSpPr>
        <p:spPr bwMode="auto">
          <a:xfrm>
            <a:off x="7254139" y="828011"/>
            <a:ext cx="4758930" cy="4369619"/>
          </a:xfrm>
          <a:prstGeom prst="rect">
            <a:avLst/>
          </a:prstGeom>
          <a:solidFill>
            <a:srgbClr val="047FFD">
              <a:alpha val="10000"/>
            </a:srgbClr>
          </a:solidFill>
          <a:ln w="38100">
            <a:solidFill>
              <a:srgbClr val="047FF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DB61395-9B9D-40C9-80A6-8F7DD437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364" y="3921928"/>
            <a:ext cx="1405377" cy="126188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movices</a:t>
            </a:r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1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CA3113-14CC-4552-A71F-B943C1C873AC}"/>
              </a:ext>
            </a:extLst>
          </p:cNvPr>
          <p:cNvSpPr/>
          <p:nvPr/>
        </p:nvSpPr>
        <p:spPr>
          <a:xfrm>
            <a:off x="7562669" y="2532421"/>
            <a:ext cx="309880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长津湖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7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吴京</a:t>
            </a:r>
            <a:r>
              <a:rPr lang="en-US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endParaRPr lang="zh-CN" altLang="en-US" sz="1100" dirty="0"/>
          </a:p>
        </p:txBody>
      </p:sp>
      <p:sp>
        <p:nvSpPr>
          <p:cNvPr id="32" name="文本框 3">
            <a:extLst>
              <a:ext uri="{FF2B5EF4-FFF2-40B4-BE49-F238E27FC236}">
                <a16:creationId xmlns:a16="http://schemas.microsoft.com/office/drawing/2014/main" id="{772C5051-B330-4CC3-8FA0-B9945DB7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1828" y="923792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B63C717-A51A-4978-93E2-808B0C24B7A8}"/>
              </a:ext>
            </a:extLst>
          </p:cNvPr>
          <p:cNvSpPr/>
          <p:nvPr/>
        </p:nvSpPr>
        <p:spPr>
          <a:xfrm>
            <a:off x="7562669" y="3814443"/>
            <a:ext cx="3098800" cy="57626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AF3D2B-A78D-4196-A608-6A299196C006}"/>
              </a:ext>
            </a:extLst>
          </p:cNvPr>
          <p:cNvSpPr/>
          <p:nvPr/>
        </p:nvSpPr>
        <p:spPr>
          <a:xfrm>
            <a:off x="7562669" y="1990176"/>
            <a:ext cx="309880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我和我的父辈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9.6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吴京</a:t>
            </a:r>
            <a:endParaRPr lang="zh-CN" altLang="en-US" sz="11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119157F-2C60-4B1A-B37F-14F682B8A8EE}"/>
              </a:ext>
            </a:extLst>
          </p:cNvPr>
          <p:cNvSpPr/>
          <p:nvPr/>
        </p:nvSpPr>
        <p:spPr>
          <a:xfrm>
            <a:off x="7562669" y="1341452"/>
            <a:ext cx="309880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《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扑水少年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》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en-US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9.5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, </a:t>
            </a:r>
            <a:r>
              <a:rPr lang="zh-CN" altLang="en-US" sz="11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王川</a:t>
            </a:r>
            <a:endParaRPr lang="zh-CN" altLang="en-US" sz="11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290DB9-21DE-4849-8D3D-F987300D020D}"/>
              </a:ext>
            </a:extLst>
          </p:cNvPr>
          <p:cNvCxnSpPr/>
          <p:nvPr/>
        </p:nvCxnSpPr>
        <p:spPr>
          <a:xfrm>
            <a:off x="8619309" y="3814443"/>
            <a:ext cx="0" cy="5762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9A7C110-C476-45CC-927B-9182A64A93F9}"/>
              </a:ext>
            </a:extLst>
          </p:cNvPr>
          <p:cNvCxnSpPr/>
          <p:nvPr/>
        </p:nvCxnSpPr>
        <p:spPr>
          <a:xfrm>
            <a:off x="9566810" y="3814443"/>
            <a:ext cx="0" cy="5762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D1C4D29-2390-4DED-938A-C70E1BA9E1F9}"/>
              </a:ext>
            </a:extLst>
          </p:cNvPr>
          <p:cNvSpPr txBox="1"/>
          <p:nvPr/>
        </p:nvSpPr>
        <p:spPr>
          <a:xfrm>
            <a:off x="5693229" y="25145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01A364-6FA5-46C5-B6D6-397A3A0919AF}"/>
              </a:ext>
            </a:extLst>
          </p:cNvPr>
          <p:cNvSpPr txBox="1"/>
          <p:nvPr/>
        </p:nvSpPr>
        <p:spPr>
          <a:xfrm flipH="1">
            <a:off x="10617640" y="1331980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1aab2c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9B69F9E-7D7F-40A3-85B3-6362A338E22D}"/>
              </a:ext>
            </a:extLst>
          </p:cNvPr>
          <p:cNvSpPr txBox="1"/>
          <p:nvPr/>
        </p:nvSpPr>
        <p:spPr>
          <a:xfrm flipH="1">
            <a:off x="7576394" y="3537443"/>
            <a:ext cx="695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23afc5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4A740790-8ADF-4D64-8055-C2DF4EB132D5}"/>
              </a:ext>
            </a:extLst>
          </p:cNvPr>
          <p:cNvCxnSpPr>
            <a:cxnSpLocks/>
          </p:cNvCxnSpPr>
          <p:nvPr/>
        </p:nvCxnSpPr>
        <p:spPr>
          <a:xfrm flipV="1">
            <a:off x="5953760" y="3814442"/>
            <a:ext cx="1622633" cy="75755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0C69EAD-44E9-4FC2-9B96-A3FB9BB845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6914" y="2059655"/>
            <a:ext cx="1674634" cy="1535676"/>
          </a:xfrm>
          <a:prstGeom prst="bentConnector3">
            <a:avLst>
              <a:gd name="adj1" fmla="val 1094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D2A1962-99D4-464F-91FA-A0DB38F08519}"/>
              </a:ext>
            </a:extLst>
          </p:cNvPr>
          <p:cNvCxnSpPr/>
          <p:nvPr/>
        </p:nvCxnSpPr>
        <p:spPr>
          <a:xfrm>
            <a:off x="9112069" y="3664810"/>
            <a:ext cx="0" cy="2992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E800599-DE9F-4987-BF3D-6A874DFFA9E0}"/>
              </a:ext>
            </a:extLst>
          </p:cNvPr>
          <p:cNvCxnSpPr>
            <a:cxnSpLocks/>
          </p:cNvCxnSpPr>
          <p:nvPr/>
        </p:nvCxnSpPr>
        <p:spPr>
          <a:xfrm flipV="1">
            <a:off x="8291571" y="3202631"/>
            <a:ext cx="0" cy="89994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9CECD92-167C-4D5F-880C-FC18B4F59E04}"/>
              </a:ext>
            </a:extLst>
          </p:cNvPr>
          <p:cNvCxnSpPr>
            <a:cxnSpLocks/>
          </p:cNvCxnSpPr>
          <p:nvPr/>
        </p:nvCxnSpPr>
        <p:spPr>
          <a:xfrm rot="10800000">
            <a:off x="7562669" y="2547945"/>
            <a:ext cx="728904" cy="654689"/>
          </a:xfrm>
          <a:prstGeom prst="bentConnector3">
            <a:avLst>
              <a:gd name="adj1" fmla="val 123875"/>
            </a:avLst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C827A4B2-A0AA-45B9-BC2C-E851B8E6A5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6218" y="1472494"/>
            <a:ext cx="2653581" cy="2400676"/>
          </a:xfrm>
          <a:prstGeom prst="bentConnector3">
            <a:avLst>
              <a:gd name="adj1" fmla="val 10475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9551408-99FC-446E-8B59-E5B5CD19D44A}"/>
              </a:ext>
            </a:extLst>
          </p:cNvPr>
          <p:cNvSpPr txBox="1"/>
          <p:nvPr/>
        </p:nvSpPr>
        <p:spPr>
          <a:xfrm>
            <a:off x="2626201" y="5729701"/>
            <a:ext cx="697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结论：数组中存储的元素并不是对象本身，而是对象的地址。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525261D-430A-49D7-ACE4-524764A0F245}"/>
              </a:ext>
            </a:extLst>
          </p:cNvPr>
          <p:cNvSpPr txBox="1"/>
          <p:nvPr/>
        </p:nvSpPr>
        <p:spPr>
          <a:xfrm>
            <a:off x="7770743" y="4601631"/>
            <a:ext cx="848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movie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F9F53E-EFD7-41BF-93EB-BE998534E3A1}"/>
              </a:ext>
            </a:extLst>
          </p:cNvPr>
          <p:cNvSpPr/>
          <p:nvPr/>
        </p:nvSpPr>
        <p:spPr>
          <a:xfrm>
            <a:off x="5418710" y="4657086"/>
            <a:ext cx="1047589" cy="33159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2E1C9C-C188-46EE-AA39-EB91EC6D7515}"/>
              </a:ext>
            </a:extLst>
          </p:cNvPr>
          <p:cNvSpPr txBox="1"/>
          <p:nvPr/>
        </p:nvSpPr>
        <p:spPr>
          <a:xfrm flipH="1">
            <a:off x="10667251" y="2010872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2aab2c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3DB812-E533-44D8-A587-FF992E138BFD}"/>
              </a:ext>
            </a:extLst>
          </p:cNvPr>
          <p:cNvSpPr txBox="1"/>
          <p:nvPr/>
        </p:nvSpPr>
        <p:spPr>
          <a:xfrm flipH="1">
            <a:off x="10667251" y="2547945"/>
            <a:ext cx="74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ea typeface="Alibaba PuHuiTi B"/>
              </a:rPr>
              <a:t>3aab2c</a:t>
            </a:r>
            <a:endParaRPr lang="zh-CN" altLang="en-US" sz="1200" b="1" dirty="0">
              <a:solidFill>
                <a:srgbClr val="FF0000"/>
              </a:solidFill>
              <a:latin typeface="Consolas" panose="020B0609020204030204" pitchFamily="49" charset="0"/>
              <a:ea typeface="Alibaba PuHuiTi B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332A5-24CB-4AE7-BFE5-005E48BBA298}"/>
              </a:ext>
            </a:extLst>
          </p:cNvPr>
          <p:cNvSpPr txBox="1"/>
          <p:nvPr/>
        </p:nvSpPr>
        <p:spPr>
          <a:xfrm>
            <a:off x="7789144" y="4403813"/>
            <a:ext cx="32119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0                 1                2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17305 0.1641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139 L -0.2487 0.2067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14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16406 0.2805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07487 0.3729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7747 -1.48148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47 -1.48148E-6 L 0.16835 -0.0002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2" grpId="0" animBg="1"/>
      <p:bldP spid="24" grpId="0" animBg="1"/>
      <p:bldP spid="25" grpId="0" animBg="1"/>
      <p:bldP spid="32" grpId="0"/>
      <p:bldP spid="38" grpId="0" animBg="1"/>
      <p:bldP spid="47" grpId="0" animBg="1"/>
      <p:bldP spid="48" grpId="0" animBg="1"/>
      <p:bldP spid="49" grpId="0"/>
      <p:bldP spid="49" grpId="1"/>
      <p:bldP spid="59" grpId="0"/>
      <p:bldP spid="59" grpId="1"/>
      <p:bldP spid="156" grpId="0"/>
      <p:bldP spid="158" grpId="0"/>
      <p:bldP spid="158" grpId="1"/>
      <p:bldP spid="158" grpId="2"/>
      <p:bldP spid="4" grpId="0" animBg="1"/>
      <p:bldP spid="35" grpId="0"/>
      <p:bldP spid="35" grpId="1"/>
      <p:bldP spid="39" grpId="0"/>
      <p:bldP spid="39" grpId="1"/>
      <p:bldP spid="2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1092" y="461107"/>
            <a:ext cx="5319069" cy="5637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设计类，创建对象并使用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定义类的几个补充注意事项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45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A04729-ADD9-4DEC-8908-B145531F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23" y="4179064"/>
            <a:ext cx="1121134" cy="3628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9FDB7A-E63B-46A2-A201-DAF3D43B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50" y="1446732"/>
            <a:ext cx="5732173" cy="1795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71898C-F1EA-4640-A7F2-691A4A4F8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237" y="3438631"/>
            <a:ext cx="5488719" cy="1480867"/>
          </a:xfrm>
          <a:prstGeom prst="rect">
            <a:avLst/>
          </a:prstGeom>
        </p:spPr>
      </p:pic>
      <p:sp>
        <p:nvSpPr>
          <p:cNvPr id="9" name="TextBox 32">
            <a:extLst>
              <a:ext uri="{FF2B5EF4-FFF2-40B4-BE49-F238E27FC236}">
                <a16:creationId xmlns:a16="http://schemas.microsoft.com/office/drawing/2014/main" id="{1E292414-5BA7-4459-9829-1511044AFE4F}"/>
              </a:ext>
            </a:extLst>
          </p:cNvPr>
          <p:cNvSpPr txBox="1"/>
          <p:nvPr/>
        </p:nvSpPr>
        <p:spPr>
          <a:xfrm>
            <a:off x="798193" y="4850543"/>
            <a:ext cx="397096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设计图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：是对象共同特征的描述；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：是真实存在的具体实例。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en-US" altLang="zh-CN" sz="16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D48368-9041-49A2-9AC1-8DC76E424507}"/>
              </a:ext>
            </a:extLst>
          </p:cNvPr>
          <p:cNvSpPr txBox="1"/>
          <p:nvPr/>
        </p:nvSpPr>
        <p:spPr>
          <a:xfrm>
            <a:off x="798193" y="5793468"/>
            <a:ext cx="527497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结论：在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中，必须先设计类，才能创建对象并使用。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743F5B5E-E5FB-466F-B422-496755CCD9B6}"/>
              </a:ext>
            </a:extLst>
          </p:cNvPr>
          <p:cNvSpPr txBox="1"/>
          <p:nvPr/>
        </p:nvSpPr>
        <p:spPr>
          <a:xfrm>
            <a:off x="798193" y="1212244"/>
            <a:ext cx="221257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类是什么？</a:t>
            </a:r>
          </a:p>
        </p:txBody>
      </p:sp>
    </p:spTree>
    <p:extLst>
      <p:ext uri="{BB962C8B-B14F-4D97-AF65-F5344CB8AC3E}">
        <p14:creationId xmlns:p14="http://schemas.microsoft.com/office/powerpoint/2010/main" val="41009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78CB99-8349-4226-BDDD-CA7F96B76110}"/>
              </a:ext>
            </a:extLst>
          </p:cNvPr>
          <p:cNvSpPr txBox="1"/>
          <p:nvPr/>
        </p:nvSpPr>
        <p:spPr>
          <a:xfrm>
            <a:off x="735579" y="988923"/>
            <a:ext cx="221257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如何设计类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34ABF-961E-4C47-ADA9-D07E08680FC6}"/>
              </a:ext>
            </a:extLst>
          </p:cNvPr>
          <p:cNvSpPr txBox="1"/>
          <p:nvPr/>
        </p:nvSpPr>
        <p:spPr bwMode="auto">
          <a:xfrm>
            <a:off x="806214" y="1665011"/>
            <a:ext cx="3050169" cy="24988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200" b="1" dirty="0">
                <a:solidFill>
                  <a:srgbClr val="7F00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、成员变量（代表属性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一般是名词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2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、成员方法（代表行为</a:t>
            </a: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一般是动词）</a:t>
            </a:r>
            <a:endParaRPr lang="en-US" altLang="zh-CN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3</a:t>
            </a:r>
            <a:r>
              <a:rPr lang="zh-CN" altLang="en-US" sz="11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、构造器 （后几节再说）</a:t>
            </a:r>
            <a:endParaRPr lang="en-US" altLang="zh-CN" sz="11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、代码块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（后面再学）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5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、内部类 （后面再学）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B1A19F6-E655-4111-8D4C-0A5526136A15}"/>
              </a:ext>
            </a:extLst>
          </p:cNvPr>
          <p:cNvSpPr txBox="1"/>
          <p:nvPr/>
        </p:nvSpPr>
        <p:spPr bwMode="auto">
          <a:xfrm>
            <a:off x="4601848" y="1676535"/>
            <a:ext cx="2291797" cy="260430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5EDD5-F4B3-4E65-BD8C-FEDC10CA13B3}"/>
              </a:ext>
            </a:extLst>
          </p:cNvPr>
          <p:cNvSpPr txBox="1"/>
          <p:nvPr/>
        </p:nvSpPr>
        <p:spPr>
          <a:xfrm>
            <a:off x="4809666" y="2199533"/>
            <a:ext cx="2291797" cy="57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en-US" sz="11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765CDE-F6B9-418B-8A4A-123BABF328BD}"/>
              </a:ext>
            </a:extLst>
          </p:cNvPr>
          <p:cNvSpPr txBox="1"/>
          <p:nvPr/>
        </p:nvSpPr>
        <p:spPr>
          <a:xfrm>
            <a:off x="4727142" y="2042052"/>
            <a:ext cx="1750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BB7BF1-2BDC-4627-9E4D-3CEA570694BE}"/>
              </a:ext>
            </a:extLst>
          </p:cNvPr>
          <p:cNvSpPr txBox="1"/>
          <p:nvPr/>
        </p:nvSpPr>
        <p:spPr>
          <a:xfrm>
            <a:off x="4765256" y="2810474"/>
            <a:ext cx="13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行为（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方法）</a:t>
            </a:r>
            <a:endParaRPr lang="zh-CN" altLang="en-US" sz="1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B943A6-F6E2-4347-8052-A54345E4FE46}"/>
              </a:ext>
            </a:extLst>
          </p:cNvPr>
          <p:cNvSpPr txBox="1"/>
          <p:nvPr/>
        </p:nvSpPr>
        <p:spPr>
          <a:xfrm>
            <a:off x="4807127" y="2985243"/>
            <a:ext cx="176602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sz="105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2E47AF0-0FFD-4B1A-82D1-CA87FCA31E6E}"/>
              </a:ext>
            </a:extLst>
          </p:cNvPr>
          <p:cNvSpPr txBox="1"/>
          <p:nvPr/>
        </p:nvSpPr>
        <p:spPr>
          <a:xfrm>
            <a:off x="7613147" y="1084617"/>
            <a:ext cx="2207176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如何得到类的对象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E7095CC9-680B-4D42-AA41-5E1914F193D4}"/>
              </a:ext>
            </a:extLst>
          </p:cNvPr>
          <p:cNvSpPr txBox="1"/>
          <p:nvPr/>
        </p:nvSpPr>
        <p:spPr>
          <a:xfrm>
            <a:off x="7633776" y="3398858"/>
            <a:ext cx="3307219" cy="10118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访问属性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访问行为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(…)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FB9E930-44B2-4791-BC16-C8A395EF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047" y="1670163"/>
            <a:ext cx="2291797" cy="8969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对象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Car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7758BA-D1F5-47A1-B4F9-BA6390AC433C}"/>
              </a:ext>
            </a:extLst>
          </p:cNvPr>
          <p:cNvSpPr txBox="1"/>
          <p:nvPr/>
        </p:nvSpPr>
        <p:spPr>
          <a:xfrm>
            <a:off x="7613147" y="2826969"/>
            <a:ext cx="1615969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如何使用对象</a:t>
            </a:r>
            <a:endParaRPr lang="en-US" altLang="zh-CN" sz="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1E95A6-31B0-4089-B2CC-DFCC8C01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17" y="4952278"/>
            <a:ext cx="3132814" cy="14748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F913A3-40E0-4864-97D1-E65F7A9D6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38" y="4952278"/>
            <a:ext cx="3236455" cy="14846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A3D7CFA-1725-4A41-BAB6-64C70E0CB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779" y="4849455"/>
            <a:ext cx="1225158" cy="326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1" grpId="0"/>
      <p:bldP spid="13" grpId="0"/>
      <p:bldP spid="15" grpId="0"/>
      <p:bldP spid="10" grpId="0"/>
      <p:bldP spid="14" grpId="0" animBg="1"/>
      <p:bldP spid="16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898004" y="532737"/>
            <a:ext cx="6056136" cy="56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类和对象是什么？</a:t>
            </a: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类：是共同特征的描述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设计图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；对象：是真实存在的具体实例。</a:t>
            </a:r>
            <a:endParaRPr kumimoji="1" lang="en-US" altLang="zh-CN" sz="1400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如何设计类？</a:t>
            </a: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zh-CN" sz="1400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400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如何创建对象？</a:t>
            </a: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kumimoji="1"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拿到对象后怎么访问对象的信息？</a:t>
            </a:r>
            <a:endParaRPr kumimoji="1"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成员变量；</a:t>
            </a:r>
            <a:endParaRPr kumimoji="1" lang="en-US" altLang="zh-CN" sz="1400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1" lang="zh-CN" altLang="en-US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kumimoji="1" lang="en-US" altLang="zh-CN" sz="1400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(…)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7749A761-0308-4D2E-ACA2-1649242F1893}"/>
              </a:ext>
            </a:extLst>
          </p:cNvPr>
          <p:cNvSpPr txBox="1"/>
          <p:nvPr/>
        </p:nvSpPr>
        <p:spPr bwMode="auto">
          <a:xfrm>
            <a:off x="5329063" y="2566245"/>
            <a:ext cx="3718489" cy="116769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1</a:t>
            </a:r>
            <a:r>
              <a:rPr lang="zh-CN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、成员变量（代表属性的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一般是名词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2</a:t>
            </a:r>
            <a:r>
              <a:rPr lang="zh-CN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、成员方法（代表行为的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一般是动词）</a:t>
            </a: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A6AA6B-17A4-4B3E-AC8B-EEB898C4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63" y="4393356"/>
            <a:ext cx="2545974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 对象名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4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62758</TotalTime>
  <Words>5946</Words>
  <Application>Microsoft Office PowerPoint</Application>
  <PresentationFormat>宽屏</PresentationFormat>
  <Paragraphs>712</Paragraphs>
  <Slides>56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56</vt:i4>
      </vt:variant>
    </vt:vector>
  </HeadingPairs>
  <TitlesOfParts>
    <vt:vector size="82" baseType="lpstr">
      <vt:lpstr>Alibaba PuHuiTi B</vt:lpstr>
      <vt:lpstr>Alibaba PuHuiTi Medium</vt:lpstr>
      <vt:lpstr>Alibaba PuHuiTi R</vt:lpstr>
      <vt:lpstr>Arial Unicode MS</vt:lpstr>
      <vt:lpstr>阿里巴巴普惠体</vt:lpstr>
      <vt:lpstr>等线</vt:lpstr>
      <vt:lpstr>方正舒体</vt:lpstr>
      <vt:lpstr>黑体</vt:lpstr>
      <vt:lpstr>华文楷体</vt:lpstr>
      <vt:lpstr>华文楷体</vt:lpstr>
      <vt:lpstr>思源黑体 CN Bold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4447</cp:revision>
  <dcterms:created xsi:type="dcterms:W3CDTF">2020-03-31T02:23:27Z</dcterms:created>
  <dcterms:modified xsi:type="dcterms:W3CDTF">2022-03-21T14:59:26Z</dcterms:modified>
</cp:coreProperties>
</file>