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70"/>
  </p:notesMasterIdLst>
  <p:handoutMasterIdLst>
    <p:handoutMasterId r:id="rId71"/>
  </p:handoutMasterIdLst>
  <p:sldIdLst>
    <p:sldId id="462" r:id="rId8"/>
    <p:sldId id="1099" r:id="rId9"/>
    <p:sldId id="1344" r:id="rId10"/>
    <p:sldId id="1302" r:id="rId11"/>
    <p:sldId id="1310" r:id="rId12"/>
    <p:sldId id="1364" r:id="rId13"/>
    <p:sldId id="1346" r:id="rId14"/>
    <p:sldId id="1347" r:id="rId15"/>
    <p:sldId id="1349" r:id="rId16"/>
    <p:sldId id="1348" r:id="rId17"/>
    <p:sldId id="513" r:id="rId18"/>
    <p:sldId id="1311" r:id="rId19"/>
    <p:sldId id="704" r:id="rId20"/>
    <p:sldId id="761" r:id="rId21"/>
    <p:sldId id="1363" r:id="rId22"/>
    <p:sldId id="1357" r:id="rId23"/>
    <p:sldId id="1358" r:id="rId24"/>
    <p:sldId id="1359" r:id="rId25"/>
    <p:sldId id="1365" r:id="rId26"/>
    <p:sldId id="1361" r:id="rId27"/>
    <p:sldId id="1366" r:id="rId28"/>
    <p:sldId id="1119" r:id="rId29"/>
    <p:sldId id="1335" r:id="rId30"/>
    <p:sldId id="1333" r:id="rId31"/>
    <p:sldId id="1367" r:id="rId32"/>
    <p:sldId id="467" r:id="rId33"/>
    <p:sldId id="483" r:id="rId34"/>
    <p:sldId id="519" r:id="rId35"/>
    <p:sldId id="1313" r:id="rId36"/>
    <p:sldId id="451" r:id="rId37"/>
    <p:sldId id="1368" r:id="rId38"/>
    <p:sldId id="1303" r:id="rId39"/>
    <p:sldId id="1305" r:id="rId40"/>
    <p:sldId id="1330" r:id="rId41"/>
    <p:sldId id="756" r:id="rId42"/>
    <p:sldId id="1332" r:id="rId43"/>
    <p:sldId id="715" r:id="rId44"/>
    <p:sldId id="1331" r:id="rId45"/>
    <p:sldId id="757" r:id="rId46"/>
    <p:sldId id="1318" r:id="rId47"/>
    <p:sldId id="1308" r:id="rId48"/>
    <p:sldId id="703" r:id="rId49"/>
    <p:sldId id="762" r:id="rId50"/>
    <p:sldId id="764" r:id="rId51"/>
    <p:sldId id="1322" r:id="rId52"/>
    <p:sldId id="1323" r:id="rId53"/>
    <p:sldId id="388" r:id="rId54"/>
    <p:sldId id="1324" r:id="rId55"/>
    <p:sldId id="1350" r:id="rId56"/>
    <p:sldId id="391" r:id="rId57"/>
    <p:sldId id="1352" r:id="rId58"/>
    <p:sldId id="1351" r:id="rId59"/>
    <p:sldId id="378" r:id="rId60"/>
    <p:sldId id="1353" r:id="rId61"/>
    <p:sldId id="1340" r:id="rId62"/>
    <p:sldId id="1341" r:id="rId63"/>
    <p:sldId id="1354" r:id="rId64"/>
    <p:sldId id="460" r:id="rId65"/>
    <p:sldId id="779" r:id="rId66"/>
    <p:sldId id="1355" r:id="rId67"/>
    <p:sldId id="1342" r:id="rId68"/>
    <p:sldId id="264" r:id="rId6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 autoAdjust="0"/>
    <p:restoredTop sz="95852" autoAdjust="0"/>
  </p:normalViewPr>
  <p:slideViewPr>
    <p:cSldViewPr snapToGrid="0">
      <p:cViewPr varScale="1">
        <p:scale>
          <a:sx n="95" d="100"/>
          <a:sy n="95" d="100"/>
        </p:scale>
        <p:origin x="82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slideMaster" Target="slideMasters/slideMaster7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2022/3/1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22857742-2D9F-4288-A54D-29890976FB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B69EE07F-5D59-4F4B-BF16-2A7E29AAA4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687557F7-F26E-4BBA-9AC5-61EB898FC9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AEA69DB-2C06-4639-9396-AF931328993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83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14494373-6A77-4F11-9656-807707B7BB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8F9E0AC0-D4C8-4645-8254-382C8C64BA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8FFC2D2F-63E6-4D75-AB6D-89EBEA65B3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1C668AA-EC89-454C-A77A-9EDA361F6ED0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57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3D68E1E4-285C-4D50-8F28-E4BE7D0827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058B7F9F-B8A6-4C9B-822D-F0DB14CC07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B5154949-C91D-4123-9F9F-36798DA48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5AD448-7966-4F73-A9E8-A2547B970CA0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754EE5AF-DA6D-4B93-A2BF-91DC9DDB07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F7A484F8-A59D-464D-84FA-78E5ADCBFD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6C802AA8-E37B-46B7-B0EA-F693FCEFC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275959E-6820-40E9-B279-8BB2128B7C0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E95BFA1B-7EB4-4BCA-A6E7-4B57C95F8C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F18C3226-AB7D-4A91-909D-592598B5F1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遍历字符串，其实和遍历数组的思路是相似的，要能够获取到每一个字符，并且知道整个字符串的长度，最终就能够得到通用的格式</a:t>
            </a:r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7AB9E102-2F3E-46B3-9B9D-2E48BF8886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F228E3D-1B15-4349-AF03-C4459746F6ED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607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EC4EF849-6025-458E-8CE6-56DA39A270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8ED38C10-65B9-4E77-A1DD-044B64663C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61AFE8C8-93AE-4F5C-9476-E01ADBEAE3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DAF05A1-5E3D-43FB-8510-17C95F8541D5}" type="slidenum">
              <a:rPr lang="zh-CN" altLang="en-US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EC4EF849-6025-458E-8CE6-56DA39A270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8ED38C10-65B9-4E77-A1DD-044B64663C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61AFE8C8-93AE-4F5C-9476-E01ADBEAE3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DAF05A1-5E3D-43FB-8510-17C95F8541D5}" type="slidenum">
              <a:rPr lang="zh-CN" altLang="en-US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698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EC4EF849-6025-458E-8CE6-56DA39A270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8ED38C10-65B9-4E77-A1DD-044B64663C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61AFE8C8-93AE-4F5C-9476-E01ADBEAE3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DAF05A1-5E3D-43FB-8510-17C95F8541D5}" type="slidenum">
              <a:rPr lang="zh-CN" altLang="en-US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326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9CE643E2-3111-4ED1-B94F-2B4533B3FB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6CD2D535-8078-4678-A802-03E931B614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2820C392-0965-47D1-9C4B-FECCE7789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A61E95A-9217-4293-A81C-8C2F80B99148}" type="slidenum">
              <a:rPr lang="zh-CN" altLang="en-US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42F7EBDE-D6ED-44E5-BE40-52BC8B1BD7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3601AEF1-3EC5-4C01-A1CF-DEC08ED588A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C86303D5-E2C1-491D-BCF8-95789469C6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D91D188-2CDB-492F-9CD9-85354DC43092}" type="slidenum">
              <a:rPr lang="zh-CN" altLang="en-US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9972D894-FA5D-4D52-965B-E5063CD06B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F572DCC5-09B8-4E46-B6E0-0456D92EAD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32EC5A03-4ADC-4A24-8C21-FA00A5F7A0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926D887-DFEB-42D9-9ADC-B2BA700FF29A}" type="slidenum">
              <a:rPr lang="zh-CN" altLang="en-US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22857742-2D9F-4288-A54D-29890976FB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B69EE07F-5D59-4F4B-BF16-2A7E29AAA4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687557F7-F26E-4BBA-9AC5-61EB898FC9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AEA69DB-2C06-4639-9396-AF931328993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9163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>
            <a:extLst>
              <a:ext uri="{FF2B5EF4-FFF2-40B4-BE49-F238E27FC236}">
                <a16:creationId xmlns:a16="http://schemas.microsoft.com/office/drawing/2014/main" id="{E9BDAD78-03D9-4C4B-9F61-82DAE695D5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238D09C4-7712-4693-BFAF-9D66F2491E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636" name="灯片编号占位符 3">
            <a:extLst>
              <a:ext uri="{FF2B5EF4-FFF2-40B4-BE49-F238E27FC236}">
                <a16:creationId xmlns:a16="http://schemas.microsoft.com/office/drawing/2014/main" id="{CBCA2111-1237-4991-ACA8-2E907C5697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CE53488-3FB3-4732-B5CF-0C61C3F8CADD}" type="slidenum">
              <a:rPr lang="zh-CN" altLang="en-US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459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22857742-2D9F-4288-A54D-29890976FB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B69EE07F-5D59-4F4B-BF16-2A7E29AAA4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687557F7-F26E-4BBA-9AC5-61EB898FC9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AEA69DB-2C06-4639-9396-AF931328993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22857742-2D9F-4288-A54D-29890976FB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B69EE07F-5D59-4F4B-BF16-2A7E29AAA4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687557F7-F26E-4BBA-9AC5-61EB898FC9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AEA69DB-2C06-4639-9396-AF931328993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749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22857742-2D9F-4288-A54D-29890976FB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B69EE07F-5D59-4F4B-BF16-2A7E29AAA4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687557F7-F26E-4BBA-9AC5-61EB898FC9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AEA69DB-2C06-4639-9396-AF931328993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340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E95BFA1B-7EB4-4BCA-A6E7-4B57C95F8C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F18C3226-AB7D-4A91-909D-592598B5F1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遍历字符串，其实和遍历数组的思路是相似的，要能够获取到每一个字符，并且知道整个字符串的长度，最终就能够得到通用的格式</a:t>
            </a:r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7AB9E102-2F3E-46B3-9B9D-2E48BF8886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F228E3D-1B15-4349-AF03-C4459746F6E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76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7DE2205A-AE7A-4635-B6AE-2D73C0DE14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324F9952-A7CF-4901-93B0-F2D355E0AC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先说一下前面我们见过了</a:t>
            </a:r>
            <a:r>
              <a:rPr lang="en-US" altLang="zh-CN"/>
              <a:t>String</a:t>
            </a:r>
            <a:r>
              <a:rPr lang="zh-CN" altLang="en-US"/>
              <a:t>类中有很多的构造方法，这里我们选择几个常用的学习一下即可，先说，然后到代码中演示</a:t>
            </a:r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DED8ED34-10F5-48DD-8F14-D5F5B1B9F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5BC8FDC-5A4E-49DF-A794-D392D450667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96409F86-EF2B-479E-B0A6-3FB83055E0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BE5FA44B-C6DB-4670-A194-FED15A030C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以</a:t>
            </a:r>
            <a:r>
              <a:rPr lang="en-US" altLang="zh-CN"/>
              <a:t>””</a:t>
            </a:r>
            <a:r>
              <a:rPr lang="zh-CN" altLang="en-US"/>
              <a:t>给出的字符串，地址相同，内容相同</a:t>
            </a:r>
          </a:p>
          <a:p>
            <a:endParaRPr lang="zh-CN" altLang="en-US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1C56CD2E-550F-4C1E-87A6-C61C62CBA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CDE88DA-7F75-4017-A77E-AEA5B5BACAB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14494373-6A77-4F11-9656-807707B7BB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8F9E0AC0-D4C8-4645-8254-382C8C64BA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8FFC2D2F-63E6-4D75-AB6D-89EBEA65B3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1C668AA-EC89-454C-A77A-9EDA361F6ED0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1519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4304022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929981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44061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275859" y="260138"/>
            <a:ext cx="791613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6" r:id="rId16"/>
    <p:sldLayoutId id="2147483720" r:id="rId17"/>
    <p:sldLayoutId id="2147483722" r:id="rId18"/>
    <p:sldLayoutId id="2147483723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63" y="2270125"/>
            <a:ext cx="11726041" cy="1158875"/>
          </a:xfrm>
        </p:spPr>
        <p:txBody>
          <a:bodyPr/>
          <a:lstStyle/>
          <a:p>
            <a:r>
              <a:rPr kumimoji="1" lang="zh-CN" altLang="en-US" dirty="0"/>
              <a:t>常用</a:t>
            </a:r>
            <a:r>
              <a:rPr kumimoji="1" lang="en-US" altLang="zh-CN" dirty="0"/>
              <a:t>API(</a:t>
            </a:r>
            <a:r>
              <a:rPr kumimoji="1" lang="en-US" altLang="zh-CN" sz="6000" dirty="0"/>
              <a:t>String</a:t>
            </a:r>
            <a:r>
              <a:rPr kumimoji="1" lang="zh-CN" altLang="en-US" sz="6000" dirty="0"/>
              <a:t>、</a:t>
            </a:r>
            <a:r>
              <a:rPr kumimoji="1" lang="en-US" altLang="zh-CN" sz="6000" dirty="0" err="1"/>
              <a:t>ArrayList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09079" y="799366"/>
            <a:ext cx="5648865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类概述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类常用方法</a:t>
            </a: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字符串内容比较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类的常用方法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遍历、替换、截取、分割操作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kumimoji="1"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类案例实战</a:t>
            </a: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类创建对象的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种方式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类常见面试</a:t>
            </a: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06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87C95E-7DD7-48A4-A123-789EA4F6511E}"/>
              </a:ext>
            </a:extLst>
          </p:cNvPr>
          <p:cNvSpPr txBox="1"/>
          <p:nvPr/>
        </p:nvSpPr>
        <p:spPr>
          <a:xfrm>
            <a:off x="838201" y="1110914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String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概述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C4D262-FD72-4712-BA08-7355AA7E4AD6}"/>
              </a:ext>
            </a:extLst>
          </p:cNvPr>
          <p:cNvSpPr txBox="1"/>
          <p:nvPr/>
        </p:nvSpPr>
        <p:spPr>
          <a:xfrm>
            <a:off x="838201" y="1569822"/>
            <a:ext cx="9718039" cy="1495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 err="1">
                <a:latin typeface="微软雅黑" pitchFamily="34" charset="-122"/>
                <a:ea typeface="Alibaba PuHuiTi R"/>
              </a:rPr>
              <a:t>java.lang.String</a:t>
            </a:r>
            <a:r>
              <a:rPr lang="en-US" altLang="zh-CN" sz="1600" dirty="0">
                <a:latin typeface="微软雅黑" pitchFamily="34" charset="-122"/>
                <a:ea typeface="Alibaba PuHuiTi R"/>
              </a:rPr>
              <a:t> </a:t>
            </a:r>
            <a:r>
              <a:rPr lang="zh-CN" altLang="en-US" sz="1600" dirty="0">
                <a:latin typeface="微软雅黑" pitchFamily="34" charset="-122"/>
                <a:ea typeface="Alibaba PuHuiTi R"/>
              </a:rPr>
              <a:t>类代表字符串，</a:t>
            </a:r>
            <a:r>
              <a:rPr lang="en-US" altLang="zh-CN" sz="1600" dirty="0">
                <a:latin typeface="微软雅黑" pitchFamily="34" charset="-122"/>
                <a:ea typeface="Alibaba PuHuiTi R"/>
              </a:rPr>
              <a:t>String</a:t>
            </a:r>
            <a:r>
              <a:rPr lang="zh-CN" altLang="en-US" sz="1600" dirty="0">
                <a:latin typeface="微软雅黑" pitchFamily="34" charset="-122"/>
                <a:ea typeface="Alibaba PuHuiTi R"/>
              </a:rPr>
              <a:t>类定义的变量可以用于指向字符串对象，然后操作该字符串。</a:t>
            </a:r>
            <a:endParaRPr lang="en-US" altLang="zh-CN" sz="1600" dirty="0">
              <a:latin typeface="微软雅黑" pitchFamily="34" charset="-122"/>
              <a:ea typeface="Alibaba PuHuiTi R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微软雅黑" pitchFamily="34" charset="-122"/>
                <a:ea typeface="Alibaba PuHuiTi R"/>
              </a:rPr>
              <a:t>Java </a:t>
            </a:r>
            <a:r>
              <a:rPr lang="zh-CN" altLang="en-US" sz="1600" dirty="0">
                <a:latin typeface="微软雅黑" pitchFamily="34" charset="-122"/>
                <a:ea typeface="Alibaba PuHuiTi R"/>
              </a:rPr>
              <a:t>程序中的所有字符串文字（例如</a:t>
            </a:r>
            <a:r>
              <a:rPr lang="en-US" altLang="zh-CN" sz="1600" dirty="0">
                <a:latin typeface="微软雅黑" pitchFamily="34" charset="-122"/>
                <a:ea typeface="Alibaba PuHuiTi R"/>
              </a:rPr>
              <a:t>“</a:t>
            </a:r>
            <a:r>
              <a:rPr lang="en-US" altLang="zh-CN" sz="1600" dirty="0" err="1">
                <a:latin typeface="微软雅黑" pitchFamily="34" charset="-122"/>
                <a:ea typeface="Alibaba PuHuiTi R"/>
              </a:rPr>
              <a:t>abc</a:t>
            </a:r>
            <a:r>
              <a:rPr lang="en-US" altLang="zh-CN" sz="1600" dirty="0">
                <a:latin typeface="微软雅黑" pitchFamily="34" charset="-122"/>
                <a:ea typeface="Alibaba PuHuiTi R"/>
              </a:rPr>
              <a:t>”</a:t>
            </a:r>
            <a:r>
              <a:rPr lang="zh-CN" altLang="en-US" sz="1600" dirty="0">
                <a:latin typeface="微软雅黑" pitchFamily="34" charset="-122"/>
                <a:ea typeface="Alibaba PuHuiTi R"/>
              </a:rPr>
              <a:t>）都为此类的对象。</a:t>
            </a:r>
            <a:endParaRPr lang="en-US" altLang="zh-CN" sz="1600" dirty="0">
              <a:latin typeface="微软雅黑" pitchFamily="34" charset="-122"/>
              <a:ea typeface="Alibaba PuHuiTi R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600" dirty="0">
              <a:solidFill>
                <a:srgbClr val="C00000"/>
              </a:solidFill>
              <a:latin typeface="微软雅黑" pitchFamily="34" charset="-122"/>
              <a:ea typeface="Alibaba PuHuiTi R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5037EA-C266-4AAF-AA31-E3C7DE4F263D}"/>
              </a:ext>
            </a:extLst>
          </p:cNvPr>
          <p:cNvSpPr txBox="1"/>
          <p:nvPr/>
        </p:nvSpPr>
        <p:spPr>
          <a:xfrm>
            <a:off x="838201" y="4882978"/>
            <a:ext cx="8636875" cy="562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800" dirty="0">
                <a:solidFill>
                  <a:srgbClr val="C00000"/>
                </a:solidFill>
                <a:latin typeface="微软雅黑" pitchFamily="34" charset="-122"/>
                <a:ea typeface="Alibaba PuHuiTi R"/>
              </a:rPr>
              <a:t>String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Alibaba PuHuiTi R"/>
              </a:rPr>
              <a:t>其实常</a:t>
            </a:r>
            <a:r>
              <a:rPr lang="zh-CN" altLang="en-US" sz="1800" dirty="0">
                <a:solidFill>
                  <a:srgbClr val="C00000"/>
                </a:solidFill>
                <a:latin typeface="微软雅黑" pitchFamily="34" charset="-122"/>
                <a:ea typeface="Alibaba PuHuiTi R"/>
              </a:rPr>
              <a:t>被称为不可变字符串类型，它的对象在创建后不能被更改。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A6E49057-CBCD-48C0-9242-3F357771F9B1}"/>
              </a:ext>
            </a:extLst>
          </p:cNvPr>
          <p:cNvSpPr txBox="1"/>
          <p:nvPr/>
        </p:nvSpPr>
        <p:spPr>
          <a:xfrm>
            <a:off x="838201" y="4436831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String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类的特点详解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0191FBA-B424-4886-9ED4-CCF8D5511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666" y="2752460"/>
            <a:ext cx="4774691" cy="89184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String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name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Alibaba PuHuiTi R"/>
              </a:rPr>
              <a:t>"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Alibaba PuHuiTi R"/>
              </a:rPr>
              <a:t>小黑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Alibaba PuHuiTi R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Alibaba PuHuiTi R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String</a:t>
            </a:r>
            <a:r>
              <a:rPr kumimoji="0" lang="en-US" altLang="zh-CN" sz="1400" b="0" i="0" u="none" strike="noStrike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 </a:t>
            </a:r>
            <a:r>
              <a:rPr kumimoji="0" lang="en-US" altLang="zh-CN" sz="1400" b="0" i="0" u="none" strike="noStrike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schoolName</a:t>
            </a:r>
            <a:r>
              <a:rPr kumimoji="0" lang="en-US" altLang="zh-CN" sz="1400" b="0" i="0" u="none" strike="noStrike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 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zh-CN" altLang="en-US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黑马程序员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Alibaba PuHuiTi 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">
            <a:extLst>
              <a:ext uri="{FF2B5EF4-FFF2-40B4-BE49-F238E27FC236}">
                <a16:creationId xmlns:a16="http://schemas.microsoft.com/office/drawing/2014/main" id="{028A11B5-E49C-4313-811E-67F037993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949" y="1254355"/>
            <a:ext cx="4774691" cy="199670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Alibaba PuHuiTi R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Alibaba PuHuiTi R"/>
              </a:rPr>
              <a:t>main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[] args)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String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name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Alibaba PuHuiTi R"/>
              </a:rPr>
              <a:t>"传智"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   name +=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Alibaba PuHuiTi R"/>
              </a:rPr>
              <a:t>"教育"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Alibaba PuHuiTi R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name +=</a:t>
            </a:r>
            <a:r>
              <a:rPr lang="en-US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Alibaba PuHuiTi R"/>
              </a:rPr>
              <a:t>中心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Alibaba PuHuiTi R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Alibaba PuHuiTi R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.println(name);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Alibaba PuHuiTi R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1649C96-9372-4BCE-9FB4-3D2753DF3BE2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5604640" y="2250483"/>
            <a:ext cx="1355678" cy="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5CA864BA-E098-4DB8-B098-03148C2E8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501" y="1833605"/>
            <a:ext cx="4400550" cy="8382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33A78F41-287A-405D-BF40-5D5BCFF032DC}"/>
              </a:ext>
            </a:extLst>
          </p:cNvPr>
          <p:cNvSpPr txBox="1"/>
          <p:nvPr/>
        </p:nvSpPr>
        <p:spPr>
          <a:xfrm>
            <a:off x="3589283" y="4033630"/>
            <a:ext cx="8084557" cy="42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从上述代码可以看出字符串变量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指向的字符串对象，那为何还说字符串不可变呢？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61C0B9C-801E-4254-B09D-1957BC916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49" y="3835024"/>
            <a:ext cx="2517790" cy="199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1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881505E-7B40-44C9-8672-9491202708F4}"/>
              </a:ext>
            </a:extLst>
          </p:cNvPr>
          <p:cNvSpPr txBox="1"/>
          <p:nvPr/>
        </p:nvSpPr>
        <p:spPr>
          <a:xfrm>
            <a:off x="829732" y="895224"/>
            <a:ext cx="10793307" cy="1073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字符串对象存在哪里？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“”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方式给出的字符串对象，在字符串常量池中存储。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9C155E96-B880-40F8-8DC5-E078A69291A6}"/>
              </a:ext>
            </a:extLst>
          </p:cNvPr>
          <p:cNvSpPr txBox="1"/>
          <p:nvPr/>
        </p:nvSpPr>
        <p:spPr>
          <a:xfrm>
            <a:off x="626242" y="2566680"/>
            <a:ext cx="4032251" cy="1724639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Alibaba PuHuiTi R"/>
              </a:rPr>
              <a:t>public static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Alibaba PuHuiTi R"/>
              </a:rPr>
              <a:t>main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[] args)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name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Alibaba PuHuiTi R"/>
              </a:rPr>
              <a:t>"传智"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   name +=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Alibaba PuHuiTi R"/>
              </a:rPr>
              <a:t>"教育"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Alibaba PuHuiTi R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name +=</a:t>
            </a:r>
            <a:r>
              <a:rPr lang="en-US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Alibaba PuHuiTi R"/>
              </a:rPr>
              <a:t>中心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Alibaba PuHuiTi R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Alibaba PuHuiTi R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.println(name);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C2BE5CC-9344-4284-9B9D-3878A2521518}"/>
              </a:ext>
            </a:extLst>
          </p:cNvPr>
          <p:cNvSpPr/>
          <p:nvPr/>
        </p:nvSpPr>
        <p:spPr>
          <a:xfrm>
            <a:off x="4999822" y="2540082"/>
            <a:ext cx="3361267" cy="3175000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B6861FF-07F9-426B-8F81-249741DF388E}"/>
              </a:ext>
            </a:extLst>
          </p:cNvPr>
          <p:cNvSpPr/>
          <p:nvPr/>
        </p:nvSpPr>
        <p:spPr bwMode="auto">
          <a:xfrm>
            <a:off x="8533520" y="2524194"/>
            <a:ext cx="3361267" cy="3271936"/>
          </a:xfrm>
          <a:prstGeom prst="rect">
            <a:avLst/>
          </a:prstGeom>
          <a:solidFill>
            <a:schemeClr val="accent3">
              <a:alpha val="10000"/>
            </a:schemeClr>
          </a:solidFill>
          <a:ln w="3810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A7933C7-AA6A-4623-8246-DAC75266CE29}"/>
              </a:ext>
            </a:extLst>
          </p:cNvPr>
          <p:cNvSpPr/>
          <p:nvPr/>
        </p:nvSpPr>
        <p:spPr>
          <a:xfrm>
            <a:off x="8732440" y="3467814"/>
            <a:ext cx="3054349" cy="11626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05DD072-8C01-4C9F-9225-EAB8BCF9FEE7}"/>
              </a:ext>
            </a:extLst>
          </p:cNvPr>
          <p:cNvSpPr txBox="1"/>
          <p:nvPr/>
        </p:nvSpPr>
        <p:spPr>
          <a:xfrm>
            <a:off x="9556480" y="3081278"/>
            <a:ext cx="126188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字符串常量池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E3EEDBE2-BAC6-49A3-8177-94FBC7F6E0DF}"/>
              </a:ext>
            </a:extLst>
          </p:cNvPr>
          <p:cNvSpPr txBox="1"/>
          <p:nvPr/>
        </p:nvSpPr>
        <p:spPr>
          <a:xfrm>
            <a:off x="5134501" y="3710350"/>
            <a:ext cx="3025750" cy="138499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dirty="0">
              <a:solidFill>
                <a:srgbClr val="080808"/>
              </a:solidFill>
              <a:latin typeface="Arial Unicode MS"/>
              <a:ea typeface="Alibaba PuHuiTi R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dirty="0">
              <a:solidFill>
                <a:srgbClr val="080808"/>
              </a:solidFill>
              <a:latin typeface="Arial Unicode MS"/>
              <a:ea typeface="Alibaba PuHuiTi R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dirty="0">
              <a:solidFill>
                <a:srgbClr val="080808"/>
              </a:solidFill>
              <a:latin typeface="Arial Unicode MS"/>
              <a:ea typeface="Alibaba PuHuiTi R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dirty="0">
              <a:solidFill>
                <a:srgbClr val="080808"/>
              </a:solidFill>
              <a:latin typeface="Arial Unicode MS"/>
              <a:ea typeface="Alibaba PuHuiTi R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dirty="0">
              <a:solidFill>
                <a:srgbClr val="080808"/>
              </a:solidFill>
              <a:latin typeface="Arial Unicode MS"/>
              <a:ea typeface="Alibaba PuHuiTi R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dirty="0">
              <a:solidFill>
                <a:srgbClr val="080808"/>
              </a:solidFill>
              <a:latin typeface="Arial Unicode MS"/>
              <a:ea typeface="Alibaba PuHuiTi R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CF13C40-5E45-4F98-BE4D-EED44DA9F211}"/>
              </a:ext>
            </a:extLst>
          </p:cNvPr>
          <p:cNvSpPr txBox="1"/>
          <p:nvPr/>
        </p:nvSpPr>
        <p:spPr>
          <a:xfrm>
            <a:off x="9653319" y="3538905"/>
            <a:ext cx="82266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传智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F2F7CB4-92D7-40EB-B6C0-E891CA49F8D3}"/>
              </a:ext>
            </a:extLst>
          </p:cNvPr>
          <p:cNvSpPr txBox="1"/>
          <p:nvPr/>
        </p:nvSpPr>
        <p:spPr>
          <a:xfrm>
            <a:off x="2330471" y="5212579"/>
            <a:ext cx="72327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控制台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7BDF480-9BFC-48C5-A857-179DC0E278CD}"/>
              </a:ext>
            </a:extLst>
          </p:cNvPr>
          <p:cNvSpPr txBox="1"/>
          <p:nvPr/>
        </p:nvSpPr>
        <p:spPr>
          <a:xfrm>
            <a:off x="2330471" y="5561193"/>
            <a:ext cx="126188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传智教育中心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B2DF5ED-F43B-48E8-87F2-A4AC385EC907}"/>
              </a:ext>
            </a:extLst>
          </p:cNvPr>
          <p:cNvSpPr txBox="1"/>
          <p:nvPr/>
        </p:nvSpPr>
        <p:spPr>
          <a:xfrm>
            <a:off x="9675207" y="3865498"/>
            <a:ext cx="82266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教育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F0A6604-D1BA-4C29-9AEA-2A70F4CFAD5A}"/>
              </a:ext>
            </a:extLst>
          </p:cNvPr>
          <p:cNvSpPr txBox="1"/>
          <p:nvPr/>
        </p:nvSpPr>
        <p:spPr>
          <a:xfrm>
            <a:off x="9682766" y="4200557"/>
            <a:ext cx="82266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中心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id="{4737D5B1-01EC-489F-A34E-2C5A8CDE2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4080" y="2507907"/>
            <a:ext cx="1246717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栈内存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970BC13F-126E-482E-BCC5-20B73E5C9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973" y="2498778"/>
            <a:ext cx="1246716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堆内存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5AA20A2-FEA9-47CD-860C-131B1162C48D}"/>
              </a:ext>
            </a:extLst>
          </p:cNvPr>
          <p:cNvSpPr txBox="1"/>
          <p:nvPr/>
        </p:nvSpPr>
        <p:spPr>
          <a:xfrm>
            <a:off x="9113572" y="5000094"/>
            <a:ext cx="11817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传智教育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C4C76C3-60B7-4223-9361-0C45F5E1951C}"/>
              </a:ext>
            </a:extLst>
          </p:cNvPr>
          <p:cNvSpPr txBox="1"/>
          <p:nvPr/>
        </p:nvSpPr>
        <p:spPr>
          <a:xfrm>
            <a:off x="9155275" y="5376559"/>
            <a:ext cx="154080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传智教育中心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683513B-3F74-4C7B-82F9-C6CAD427EA12}"/>
              </a:ext>
            </a:extLst>
          </p:cNvPr>
          <p:cNvSpPr txBox="1"/>
          <p:nvPr/>
        </p:nvSpPr>
        <p:spPr>
          <a:xfrm>
            <a:off x="5134500" y="3401009"/>
            <a:ext cx="1246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Alibaba PuHuiTi R"/>
              </a:rPr>
              <a:t>main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Alibaba PuHuiTi R"/>
              </a:rPr>
              <a:t>方法</a:t>
            </a:r>
            <a:endParaRPr lang="zh-CN" altLang="en-US" sz="14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4BA1EB2-AD46-45A0-A339-C53290BB82AE}"/>
              </a:ext>
            </a:extLst>
          </p:cNvPr>
          <p:cNvSpPr/>
          <p:nvPr/>
        </p:nvSpPr>
        <p:spPr>
          <a:xfrm>
            <a:off x="626242" y="2921577"/>
            <a:ext cx="4032251" cy="255661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2512DAC-F73B-4ECD-925A-3C5E7388E597}"/>
              </a:ext>
            </a:extLst>
          </p:cNvPr>
          <p:cNvSpPr txBox="1"/>
          <p:nvPr/>
        </p:nvSpPr>
        <p:spPr>
          <a:xfrm>
            <a:off x="5276545" y="3800432"/>
            <a:ext cx="10005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 name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BA80714-D728-485B-829E-687ED5899F1E}"/>
              </a:ext>
            </a:extLst>
          </p:cNvPr>
          <p:cNvSpPr/>
          <p:nvPr/>
        </p:nvSpPr>
        <p:spPr>
          <a:xfrm>
            <a:off x="5356594" y="4062811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821A489-6DAD-4123-B826-1B7C5D7EE6FF}"/>
              </a:ext>
            </a:extLst>
          </p:cNvPr>
          <p:cNvSpPr txBox="1"/>
          <p:nvPr/>
        </p:nvSpPr>
        <p:spPr>
          <a:xfrm>
            <a:off x="5539707" y="4061265"/>
            <a:ext cx="8415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92E90F8-E750-426A-AB16-CE4D14DA5751}"/>
              </a:ext>
            </a:extLst>
          </p:cNvPr>
          <p:cNvCxnSpPr>
            <a:cxnSpLocks/>
          </p:cNvCxnSpPr>
          <p:nvPr/>
        </p:nvCxnSpPr>
        <p:spPr>
          <a:xfrm flipV="1">
            <a:off x="6215569" y="3677144"/>
            <a:ext cx="3598991" cy="248144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843717DC-935D-41ED-8EC7-C62079912B1F}"/>
              </a:ext>
            </a:extLst>
          </p:cNvPr>
          <p:cNvSpPr/>
          <p:nvPr/>
        </p:nvSpPr>
        <p:spPr>
          <a:xfrm>
            <a:off x="617421" y="3179974"/>
            <a:ext cx="4032251" cy="255661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F7AC282-CF6C-481F-9B3B-C41E11886BDD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6277140" y="3927390"/>
            <a:ext cx="3013325" cy="1161070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5DC41299-DE83-4973-9DA0-057867696D5D}"/>
              </a:ext>
            </a:extLst>
          </p:cNvPr>
          <p:cNvSpPr/>
          <p:nvPr/>
        </p:nvSpPr>
        <p:spPr>
          <a:xfrm>
            <a:off x="626242" y="3427425"/>
            <a:ext cx="4032251" cy="255661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2729A81-B389-46B8-BDF0-13B48582120C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6277140" y="3927390"/>
            <a:ext cx="3025750" cy="1598074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37B72A59-3EF1-4CD9-9650-0AE5B0489CFC}"/>
              </a:ext>
            </a:extLst>
          </p:cNvPr>
          <p:cNvSpPr/>
          <p:nvPr/>
        </p:nvSpPr>
        <p:spPr>
          <a:xfrm>
            <a:off x="632737" y="3672601"/>
            <a:ext cx="4032251" cy="255661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6563E7B1-F64D-4867-9D50-7BF4F0C6DDDF}"/>
              </a:ext>
            </a:extLst>
          </p:cNvPr>
          <p:cNvCxnSpPr>
            <a:cxnSpLocks/>
          </p:cNvCxnSpPr>
          <p:nvPr/>
        </p:nvCxnSpPr>
        <p:spPr>
          <a:xfrm flipH="1">
            <a:off x="2651391" y="3951104"/>
            <a:ext cx="9578" cy="1176416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2" grpId="0" animBg="1"/>
      <p:bldP spid="23" grpId="0"/>
      <p:bldP spid="24" grpId="0" animBg="1"/>
      <p:bldP spid="25" grpId="0"/>
      <p:bldP spid="29" grpId="0"/>
      <p:bldP spid="30" grpId="0"/>
      <p:bldP spid="32" grpId="0"/>
      <p:bldP spid="33" grpId="0"/>
      <p:bldP spid="34" grpId="0"/>
      <p:bldP spid="35" grpId="0"/>
      <p:bldP spid="40" grpId="0"/>
      <p:bldP spid="41" grpId="0"/>
      <p:bldP spid="54" grpId="0"/>
      <p:bldP spid="59" grpId="0" animBg="1"/>
      <p:bldP spid="59" grpId="1" animBg="1"/>
      <p:bldP spid="61" grpId="0"/>
      <p:bldP spid="62" grpId="0" animBg="1"/>
      <p:bldP spid="64" grpId="0"/>
      <p:bldP spid="68" grpId="0" animBg="1"/>
      <p:bldP spid="68" grpId="1" animBg="1"/>
      <p:bldP spid="75" grpId="0" animBg="1"/>
      <p:bldP spid="75" grpId="1" animBg="1"/>
      <p:bldP spid="8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>
            <a:extLst>
              <a:ext uri="{FF2B5EF4-FFF2-40B4-BE49-F238E27FC236}">
                <a16:creationId xmlns:a16="http://schemas.microsoft.com/office/drawing/2014/main" id="{3E4B355D-343C-4030-A7CA-83E731C486F5}"/>
              </a:ext>
            </a:extLst>
          </p:cNvPr>
          <p:cNvSpPr txBox="1"/>
          <p:nvPr/>
        </p:nvSpPr>
        <p:spPr>
          <a:xfrm>
            <a:off x="4519685" y="1673175"/>
            <a:ext cx="6547708" cy="322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String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是什么，可以做什么？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字符串类型，可以定义字符串变量指向字符串对象。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String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是不可变字符串的原因？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变量每次的修改其实都是产生并指向了新的字符串对象。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原来的字符串对象都是没有改变的，所以称不可变字符串。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60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09079" y="799366"/>
            <a:ext cx="5648865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类概述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类的常用方法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字符串内容比较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类的常用方法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遍历、替换、截取、分割操作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kumimoji="1"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类案例实战</a:t>
            </a: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类创建对象的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种方式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类常见面试</a:t>
            </a: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7217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:a16="http://schemas.microsoft.com/office/drawing/2014/main" id="{0A0BABE6-51CE-4157-B462-D12D3580B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682" y="1867925"/>
            <a:ext cx="5400888" cy="212365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StringDemoAPI3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main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args) 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sysLoginName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“itheima”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Scanner sc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new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Scanner(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in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“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请您输入您的登录</a:t>
            </a:r>
            <a:r>
              <a:rPr lang="zh-CN" altLang="en-US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名称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loginName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.next();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sysLoginName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==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loginName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  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7C7615-921D-4FC1-848F-161CF3A30565}"/>
              </a:ext>
            </a:extLst>
          </p:cNvPr>
          <p:cNvSpPr txBox="1"/>
          <p:nvPr/>
        </p:nvSpPr>
        <p:spPr>
          <a:xfrm>
            <a:off x="4672323" y="4404211"/>
            <a:ext cx="5000311" cy="4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C00000"/>
                </a:solidFill>
                <a:latin typeface="微软雅黑" pitchFamily="34" charset="-122"/>
                <a:ea typeface="Alibaba PuHuiTi M"/>
              </a:rPr>
              <a:t>结论：字符串的内容比较不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Alibaba PuHuiTi M"/>
              </a:rPr>
              <a:t>适合</a:t>
            </a:r>
            <a:r>
              <a:rPr lang="zh-CN" altLang="en-US" sz="1800" b="1" dirty="0">
                <a:solidFill>
                  <a:srgbClr val="C00000"/>
                </a:solidFill>
                <a:latin typeface="微软雅黑" pitchFamily="34" charset="-122"/>
                <a:ea typeface="Alibaba PuHuiTi M"/>
              </a:rPr>
              <a:t>用“</a:t>
            </a:r>
            <a:r>
              <a:rPr lang="en-US" altLang="zh-CN" sz="1800" b="1" dirty="0">
                <a:solidFill>
                  <a:srgbClr val="C00000"/>
                </a:solidFill>
                <a:latin typeface="微软雅黑" pitchFamily="34" charset="-122"/>
                <a:ea typeface="Alibaba PuHuiTi M"/>
              </a:rPr>
              <a:t>==</a:t>
            </a:r>
            <a:r>
              <a:rPr lang="zh-CN" altLang="en-US" sz="1800" b="1" dirty="0">
                <a:solidFill>
                  <a:srgbClr val="C00000"/>
                </a:solidFill>
                <a:latin typeface="微软雅黑" pitchFamily="34" charset="-122"/>
                <a:ea typeface="Alibaba PuHuiTi M"/>
              </a:rPr>
              <a:t>”比较。</a:t>
            </a:r>
            <a:endParaRPr lang="en-US" altLang="zh-CN" sz="1800" b="1" dirty="0">
              <a:solidFill>
                <a:srgbClr val="C00000"/>
              </a:solidFill>
              <a:latin typeface="微软雅黑" pitchFamily="34" charset="-122"/>
              <a:ea typeface="Alibaba PuHuiTi 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33E3E1-F1C7-40F2-A334-96CF77281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56" y="1867925"/>
            <a:ext cx="2992930" cy="299987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E7D5C73-61DC-4CA7-8AD1-96A016A2D26C}"/>
              </a:ext>
            </a:extLst>
          </p:cNvPr>
          <p:cNvSpPr txBox="1"/>
          <p:nvPr/>
        </p:nvSpPr>
        <p:spPr>
          <a:xfrm>
            <a:off x="868395" y="1106788"/>
            <a:ext cx="6096000" cy="466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49504F"/>
                </a:solidFill>
                <a:latin typeface="Alibaba PuHuiTi M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字符串的内容比较</a:t>
            </a:r>
            <a:endParaRPr lang="zh-CN" altLang="en-US" sz="1800" b="1" dirty="0">
              <a:solidFill>
                <a:srgbClr val="49504F"/>
              </a:solidFill>
              <a:latin typeface="Alibaba PuHuiTi M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265557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23BFA127-C979-4D65-BB17-3903511F59A8}"/>
              </a:ext>
            </a:extLst>
          </p:cNvPr>
          <p:cNvSpPr txBox="1"/>
          <p:nvPr/>
        </p:nvSpPr>
        <p:spPr>
          <a:xfrm>
            <a:off x="829408" y="1461602"/>
            <a:ext cx="7532842" cy="1073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字符串的内容比较：</a:t>
            </a:r>
            <a:endParaRPr lang="en-US" altLang="zh-CN" sz="18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推荐使用</a:t>
            </a:r>
            <a:r>
              <a:rPr lang="en-US" altLang="zh-CN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类提供的“</a:t>
            </a:r>
            <a:r>
              <a:rPr lang="en-US" altLang="zh-CN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”比较：只关心内容一样即可</a:t>
            </a:r>
            <a:endParaRPr lang="en-US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987A36C-B4D4-48E1-9190-486DE212408E}"/>
              </a:ext>
            </a:extLst>
          </p:cNvPr>
          <p:cNvGraphicFramePr>
            <a:graphicFrameLocks noGrp="1"/>
          </p:cNvGraphicFramePr>
          <p:nvPr/>
        </p:nvGraphicFramePr>
        <p:xfrm>
          <a:off x="683794" y="2535037"/>
          <a:ext cx="11115174" cy="1522771"/>
        </p:xfrm>
        <a:graphic>
          <a:graphicData uri="http://schemas.openxmlformats.org/drawingml/2006/table">
            <a:tbl>
              <a:tblPr/>
              <a:tblGrid>
                <a:gridCol w="4968544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614663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247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58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>
                          <a:latin typeface="Consolas" panose="020B0609020204030204" pitchFamily="49" charset="0"/>
                        </a:rPr>
                        <a:t>public boolean equals (Object anObject) 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ea typeface="Alibaba PuHuiTi R"/>
                        </a:rPr>
                        <a:t>将此字符串与指定对象进行比较。只关心字符内容是否一致！</a:t>
                      </a:r>
                      <a:endParaRPr lang="en-US" altLang="zh-CN" sz="1200" dirty="0">
                        <a:solidFill>
                          <a:srgbClr val="C00000"/>
                        </a:solidFill>
                        <a:latin typeface="微软雅黑" pitchFamily="34" charset="-122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39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200" b="0" dirty="0">
                          <a:latin typeface="Consolas" panose="020B0609020204030204" pitchFamily="49" charset="0"/>
                        </a:rPr>
                        <a:t>public boolean equalsIgnoreCase (String anotherString) 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itchFamily="34" charset="-122"/>
                        <a:cs typeface="Courier New" panose="020703090202050204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200" dirty="0">
                          <a:ea typeface="Alibaba PuHuiTi R"/>
                        </a:rPr>
                        <a:t>将此字符串与指定对象进行比较，忽略大小写比较字符串。只关心字符内容是否一致！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59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FDC292-7B83-4C76-BDE2-85800ED5C1C0}"/>
              </a:ext>
            </a:extLst>
          </p:cNvPr>
          <p:cNvSpPr txBox="1"/>
          <p:nvPr/>
        </p:nvSpPr>
        <p:spPr>
          <a:xfrm>
            <a:off x="4709775" y="1774759"/>
            <a:ext cx="6882250" cy="3166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、如果是字符串比较应该使用使用什么方式进行比较，为什么？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提供的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方法。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只关心内容一样就返回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、开发中什么时候使用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==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比较数据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基本数据类型比较时使用。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235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09079" y="799366"/>
            <a:ext cx="5648865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类概述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类的常用方法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字符串内容比较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类的常用方法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遍历、替换、截取、分割操作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kumimoji="1"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类案例实战</a:t>
            </a: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类创建对象的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种方式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类常见面试</a:t>
            </a: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079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806D841C-2F1C-465D-ABFC-0AA56DE8D272}"/>
              </a:ext>
            </a:extLst>
          </p:cNvPr>
          <p:cNvSpPr txBox="1"/>
          <p:nvPr/>
        </p:nvSpPr>
        <p:spPr>
          <a:xfrm>
            <a:off x="655701" y="1005644"/>
            <a:ext cx="8831705" cy="1565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 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 Programming Interface,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应用程序编程接口）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写好的程序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，咱们可以直接调用。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Oracle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提供的这些功能代码提供了相应的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文档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使用说明书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862A20-9248-4422-A781-CD4094803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78" y="2540969"/>
            <a:ext cx="6182936" cy="362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88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C20F0A7-3DFE-4758-B5EB-A12F27BBEBF1}"/>
              </a:ext>
            </a:extLst>
          </p:cNvPr>
          <p:cNvGraphicFramePr>
            <a:graphicFrameLocks noGrp="1"/>
          </p:cNvGraphicFramePr>
          <p:nvPr/>
        </p:nvGraphicFramePr>
        <p:xfrm>
          <a:off x="741680" y="1408946"/>
          <a:ext cx="10302240" cy="4856134"/>
        </p:xfrm>
        <a:graphic>
          <a:graphicData uri="http://schemas.openxmlformats.org/drawingml/2006/table">
            <a:tbl>
              <a:tblPr/>
              <a:tblGrid>
                <a:gridCol w="5328044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974196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417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3456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int length​()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返回此字符串的长度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381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char 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charAt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​(int index)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获取某个索引位置处的字符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38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char[] 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toCharArray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​()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：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将当前字符串转换成字符数组返回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804717"/>
                  </a:ext>
                </a:extLst>
              </a:tr>
              <a:tr h="38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 substring(int 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beginIndex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int 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endIndex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endParaRPr lang="zh-CN" altLang="en-US" sz="14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根据开始和结束索引进行截取，得到新的字符串（包前不包后）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105127"/>
                  </a:ext>
                </a:extLst>
              </a:tr>
              <a:tr h="38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 substring(int 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beginIndex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endParaRPr lang="zh-CN" altLang="en-US" sz="14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从传入的索引处截取，截取到末尾，得到新的字符串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861985"/>
                  </a:ext>
                </a:extLst>
              </a:tr>
              <a:tr h="38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 replace(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CharSequence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target, 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CharSequence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replacement) </a:t>
                      </a:r>
                      <a:endParaRPr lang="zh-CN" altLang="en-US" sz="14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使用新值，将字符串中的旧值替换，得到新的字符串</a:t>
                      </a:r>
                      <a:endParaRPr lang="en-US" altLang="zh-CN" sz="14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794414"/>
                  </a:ext>
                </a:extLst>
              </a:tr>
              <a:tr h="38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String[] split(String regex) </a:t>
                      </a:r>
                      <a:endParaRPr lang="zh-CN" altLang="en-US" sz="14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根据传入的规则切割字符串，得到字符串数组返回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694745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651F65BB-9296-4D7A-967F-8EDEA6F9A2BC}"/>
              </a:ext>
            </a:extLst>
          </p:cNvPr>
          <p:cNvSpPr txBox="1"/>
          <p:nvPr/>
        </p:nvSpPr>
        <p:spPr>
          <a:xfrm>
            <a:off x="660400" y="10396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60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09079" y="799366"/>
            <a:ext cx="5648865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类概述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类的常用方法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字符串内容比较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类的常用方法</a:t>
            </a: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遍历、替换、截取、分割操作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类案例实战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类创建对象的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种方式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类常见面试</a:t>
            </a: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5586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类开发验证码功能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D65910-F56D-4CFD-8211-BD1B314CFBEC}"/>
              </a:ext>
            </a:extLst>
          </p:cNvPr>
          <p:cNvSpPr/>
          <p:nvPr/>
        </p:nvSpPr>
        <p:spPr>
          <a:xfrm>
            <a:off x="5091629" y="1764604"/>
            <a:ext cx="6745696" cy="2814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随机产生一个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位的验证码，每位可能是数字、大写字母、小写字母。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类型的变量存储验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a-zA-Z0-9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之间的全部字符。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次，随机一个范围内的索引，获取对应字符连接起来即可。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958D7D-E249-44B6-BEC4-188D20A9E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75" y="1764604"/>
            <a:ext cx="4519034" cy="376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964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模拟用户登录功能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D65910-F56D-4CFD-8211-BD1B314CFBEC}"/>
              </a:ext>
            </a:extLst>
          </p:cNvPr>
          <p:cNvSpPr/>
          <p:nvPr/>
        </p:nvSpPr>
        <p:spPr>
          <a:xfrm>
            <a:off x="4850998" y="1533350"/>
            <a:ext cx="7377194" cy="3306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模拟用户登录功能，最多只给三次机会。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系统后台定义好正确的登录名称，密码。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使用循环控制三次，让用户输入正确的登录名和密码，判断是否登录成功，登录成功则不再进行登录；登录失败给出提示，并让用户继续登录。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780654C-908F-4036-9E6E-DDD3AECCB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75" y="1764604"/>
            <a:ext cx="4519034" cy="376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75E936-4815-46B4-9AE4-1A308AB50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703" y="3894636"/>
            <a:ext cx="3145222" cy="59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95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5">
            <a:extLst>
              <a:ext uri="{FF2B5EF4-FFF2-40B4-BE49-F238E27FC236}">
                <a16:creationId xmlns:a16="http://schemas.microsoft.com/office/drawing/2014/main" id="{BE207AD9-22ED-412F-9133-A4DB1C013D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9214230" cy="517190"/>
          </a:xfrm>
        </p:spPr>
        <p:txBody>
          <a:bodyPr/>
          <a:lstStyle/>
          <a:p>
            <a:r>
              <a:rPr lang="zh-CN" altLang="en-US" dirty="0"/>
              <a:t>手机号码屏蔽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6C6EF01-D8E1-42A0-91C1-8F6CCDE376A0}"/>
              </a:ext>
            </a:extLst>
          </p:cNvPr>
          <p:cNvSpPr txBox="1"/>
          <p:nvPr/>
        </p:nvSpPr>
        <p:spPr>
          <a:xfrm>
            <a:off x="782846" y="1680157"/>
            <a:ext cx="10626834" cy="1073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键盘录入一个手机号，将中间四位号码屏蔽，最终效果为：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699BB8A2-EEFC-4C33-B63C-294E6E0CB69E}"/>
              </a:ext>
            </a:extLst>
          </p:cNvPr>
          <p:cNvSpPr txBox="1"/>
          <p:nvPr/>
        </p:nvSpPr>
        <p:spPr>
          <a:xfrm>
            <a:off x="855934" y="3829928"/>
            <a:ext cx="7246228" cy="2396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04792" indent="-304792">
              <a:lnSpc>
                <a:spcPct val="2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键盘录入一个字符串。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04792" indent="-304792">
              <a:lnSpc>
                <a:spcPct val="2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调用字符串对象的截取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，截取字符串前三位、后四位。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04792" indent="-304792">
              <a:lnSpc>
                <a:spcPct val="2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将前三位 连接“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****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”然后继续连接后四位，输出最终结果即可。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85774BA-E113-404C-8961-0B3440153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16" y="2952490"/>
            <a:ext cx="2945481" cy="67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1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09079" y="799366"/>
            <a:ext cx="5648865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类概述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类的常用方法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字符串内容比较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类的常用方法</a:t>
            </a: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遍历、替换、截取、分割操作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类案例实战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类创建对象的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种方式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类笔试题</a:t>
            </a: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3237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83F18C-6758-4F4B-8214-3BEDA3F89AA0}"/>
              </a:ext>
            </a:extLst>
          </p:cNvPr>
          <p:cNvSpPr txBox="1"/>
          <p:nvPr/>
        </p:nvSpPr>
        <p:spPr>
          <a:xfrm>
            <a:off x="805182" y="1087293"/>
            <a:ext cx="2891832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创建字符串对象的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种方式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486D03F-32E7-48EF-92BD-74FF4792D083}"/>
              </a:ext>
            </a:extLst>
          </p:cNvPr>
          <p:cNvSpPr txBox="1"/>
          <p:nvPr/>
        </p:nvSpPr>
        <p:spPr>
          <a:xfrm>
            <a:off x="805182" y="1244086"/>
            <a:ext cx="6305066" cy="189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方式一：直接使用“”定义。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（推荐方式）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Alibaba PuHuiTi R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Alibaba PuHuiTi R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 方式二：通过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String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类的构造器创建对象。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E6D498-BB1F-4486-A7E5-9573E2CEA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978" y="2193897"/>
            <a:ext cx="3220720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Alibaba PuHuiTi R"/>
              </a:rPr>
              <a:t>String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name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Alibaba PuHuiTi R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Alibaba PuHuiTi R"/>
              </a:rPr>
              <a:t>传智教育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Alibaba PuHuiTi R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libaba PuHuiTi R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B91233D-BAB8-4ACB-AB7F-F6DE6B729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949231"/>
              </p:ext>
            </p:extLst>
          </p:nvPr>
        </p:nvGraphicFramePr>
        <p:xfrm>
          <a:off x="1121979" y="3300502"/>
          <a:ext cx="9038898" cy="2921779"/>
        </p:xfrm>
        <a:graphic>
          <a:graphicData uri="http://schemas.openxmlformats.org/drawingml/2006/table">
            <a:tbl>
              <a:tblPr/>
              <a:tblGrid>
                <a:gridCol w="3635493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403405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027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881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创建一个空白字符串对象，不含有任何内容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881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String(String 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original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根据传入的字符串内容，来创建字符串对象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526712"/>
                  </a:ext>
                </a:extLst>
              </a:tr>
              <a:tr h="553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String(char[] </a:t>
                      </a:r>
                      <a:r>
                        <a:rPr lang="en-US" altLang="zh-CN" sz="16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chs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根据字符数组的内容，来创建字符串对象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1548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String(byte[] </a:t>
                      </a:r>
                      <a:r>
                        <a:rPr lang="en-US" altLang="zh-CN" sz="16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chs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根据字节数组的内容，来创建字符串对象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24903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43A5E50-FEAB-4289-B179-63D7EAA3C21B}"/>
              </a:ext>
            </a:extLst>
          </p:cNvPr>
          <p:cNvSpPr txBox="1"/>
          <p:nvPr/>
        </p:nvSpPr>
        <p:spPr>
          <a:xfrm>
            <a:off x="825717" y="959923"/>
            <a:ext cx="758799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M"/>
              </a:rPr>
              <a:t>有什么区别吗？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M"/>
              </a:rPr>
              <a:t>（面试常考）</a:t>
            </a:r>
            <a:r>
              <a:rPr lang="zh-CN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M"/>
              </a:rPr>
              <a:t> 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F069CAA-09AB-49F1-A6ED-6C572F296E09}"/>
              </a:ext>
            </a:extLst>
          </p:cNvPr>
          <p:cNvSpPr txBox="1"/>
          <p:nvPr/>
        </p:nvSpPr>
        <p:spPr>
          <a:xfrm>
            <a:off x="917778" y="2742691"/>
            <a:ext cx="4105382" cy="203132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s1 =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"abc"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s2 =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"abc"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.println(s1 == s2);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// true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 {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'a'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'b'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'c'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s3 =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chs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s4 =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chs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.println(s3 == s4);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// false</a:t>
            </a:r>
            <a:endParaRPr lang="zh-CN" altLang="zh-CN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8B44A0-F33C-432F-8DF4-9BB6050003F5}"/>
              </a:ext>
            </a:extLst>
          </p:cNvPr>
          <p:cNvSpPr txBox="1"/>
          <p:nvPr/>
        </p:nvSpPr>
        <p:spPr>
          <a:xfrm>
            <a:off x="825718" y="1456947"/>
            <a:ext cx="9816005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“”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方式给出的字符串对象，在字符串常量池中存储，而且相同内容只会在其中存储一份。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B9EDF2B-2B00-4B66-9C18-0690DCD0F08A}"/>
              </a:ext>
            </a:extLst>
          </p:cNvPr>
          <p:cNvSpPr txBox="1"/>
          <p:nvPr/>
        </p:nvSpPr>
        <p:spPr>
          <a:xfrm>
            <a:off x="825717" y="2004755"/>
            <a:ext cx="9816005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通过构造器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对象，每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一次都会产生一个新对象，放在堆内存中。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>
            <a:extLst>
              <a:ext uri="{FF2B5EF4-FFF2-40B4-BE49-F238E27FC236}">
                <a16:creationId xmlns:a16="http://schemas.microsoft.com/office/drawing/2014/main" id="{FE11427E-5EA2-436C-9FD2-C1B6C5FE6D1C}"/>
              </a:ext>
            </a:extLst>
          </p:cNvPr>
          <p:cNvSpPr txBox="1"/>
          <p:nvPr/>
        </p:nvSpPr>
        <p:spPr>
          <a:xfrm>
            <a:off x="706747" y="1841770"/>
            <a:ext cx="4032251" cy="138499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 {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args) {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s1 = </a:t>
            </a:r>
            <a:r>
              <a:rPr lang="zh-CN" altLang="zh-CN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"abc"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s2 = </a:t>
            </a:r>
            <a:r>
              <a:rPr lang="zh-CN" altLang="zh-CN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"abc"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zh-CN" altLang="zh-CN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.println(s1 == s2);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336F227-1AE8-41CC-9CA1-7FFA98B0AD6C}"/>
              </a:ext>
            </a:extLst>
          </p:cNvPr>
          <p:cNvSpPr/>
          <p:nvPr/>
        </p:nvSpPr>
        <p:spPr>
          <a:xfrm>
            <a:off x="5575732" y="1935904"/>
            <a:ext cx="2774519" cy="3960283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4EF903D-4D0F-452E-BD11-A082D12A6E51}"/>
              </a:ext>
            </a:extLst>
          </p:cNvPr>
          <p:cNvSpPr/>
          <p:nvPr/>
        </p:nvSpPr>
        <p:spPr bwMode="auto">
          <a:xfrm>
            <a:off x="9057290" y="1935904"/>
            <a:ext cx="2810861" cy="3926416"/>
          </a:xfrm>
          <a:prstGeom prst="rect">
            <a:avLst/>
          </a:prstGeom>
          <a:solidFill>
            <a:schemeClr val="accent3">
              <a:alpha val="10000"/>
            </a:schemeClr>
          </a:solidFill>
          <a:ln w="3810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153C2DAF-D1C1-473B-A49E-56FBAC581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934" y="1908813"/>
            <a:ext cx="1246717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栈内存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5BA34071-682B-4499-9FFF-895550829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4024" y="1841770"/>
            <a:ext cx="1246716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堆内存</a:t>
            </a:r>
            <a:endParaRPr lang="en-US" altLang="zh-CN" sz="2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FBF8934-5C24-4482-AE49-6E3C67D1EE1B}"/>
              </a:ext>
            </a:extLst>
          </p:cNvPr>
          <p:cNvSpPr/>
          <p:nvPr/>
        </p:nvSpPr>
        <p:spPr>
          <a:xfrm>
            <a:off x="9278271" y="3193044"/>
            <a:ext cx="2478221" cy="11705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C3F0F53-E99B-4A31-B5A4-05B8AADA6BBE}"/>
              </a:ext>
            </a:extLst>
          </p:cNvPr>
          <p:cNvSpPr txBox="1"/>
          <p:nvPr/>
        </p:nvSpPr>
        <p:spPr>
          <a:xfrm>
            <a:off x="9334151" y="2708950"/>
            <a:ext cx="126188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字符串常量池</a:t>
            </a: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C4CE61AE-CB5E-47A7-BD84-70295AC161C2}"/>
              </a:ext>
            </a:extLst>
          </p:cNvPr>
          <p:cNvSpPr txBox="1"/>
          <p:nvPr/>
        </p:nvSpPr>
        <p:spPr>
          <a:xfrm>
            <a:off x="5817476" y="3624892"/>
            <a:ext cx="2288688" cy="181588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B62C9E6-D58A-437E-AA80-089B6205FE64}"/>
              </a:ext>
            </a:extLst>
          </p:cNvPr>
          <p:cNvSpPr txBox="1"/>
          <p:nvPr/>
        </p:nvSpPr>
        <p:spPr>
          <a:xfrm>
            <a:off x="9914438" y="3623143"/>
            <a:ext cx="68159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"abc"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0F16BDC-544B-428C-8101-08494B5DD346}"/>
              </a:ext>
            </a:extLst>
          </p:cNvPr>
          <p:cNvSpPr txBox="1"/>
          <p:nvPr/>
        </p:nvSpPr>
        <p:spPr>
          <a:xfrm>
            <a:off x="2743915" y="3565319"/>
            <a:ext cx="72327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控制台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90BDBC7-A8EA-459E-B66B-CC8915F69782}"/>
              </a:ext>
            </a:extLst>
          </p:cNvPr>
          <p:cNvSpPr txBox="1"/>
          <p:nvPr/>
        </p:nvSpPr>
        <p:spPr>
          <a:xfrm>
            <a:off x="3434083" y="3565319"/>
            <a:ext cx="5822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endParaRPr lang="zh-CN" alt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2">
            <a:extLst>
              <a:ext uri="{FF2B5EF4-FFF2-40B4-BE49-F238E27FC236}">
                <a16:creationId xmlns:a16="http://schemas.microsoft.com/office/drawing/2014/main" id="{D6CCE4A8-8673-4C6C-83A6-BA97965A1106}"/>
              </a:ext>
            </a:extLst>
          </p:cNvPr>
          <p:cNvSpPr txBox="1"/>
          <p:nvPr/>
        </p:nvSpPr>
        <p:spPr>
          <a:xfrm>
            <a:off x="607323" y="1194689"/>
            <a:ext cx="355397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通过“”定义字符串内存原理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44A32CF-7183-4E49-9D82-08F5F612EBD4}"/>
              </a:ext>
            </a:extLst>
          </p:cNvPr>
          <p:cNvSpPr txBox="1"/>
          <p:nvPr/>
        </p:nvSpPr>
        <p:spPr>
          <a:xfrm>
            <a:off x="5715544" y="3238414"/>
            <a:ext cx="2043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方法：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main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A3F368C-CB59-4CAD-A752-E3EA10CC8667}"/>
              </a:ext>
            </a:extLst>
          </p:cNvPr>
          <p:cNvSpPr/>
          <p:nvPr/>
        </p:nvSpPr>
        <p:spPr>
          <a:xfrm>
            <a:off x="706746" y="2234209"/>
            <a:ext cx="4032251" cy="188618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7D79F32-F4AF-400E-A640-035C993FD8A7}"/>
              </a:ext>
            </a:extLst>
          </p:cNvPr>
          <p:cNvGrpSpPr>
            <a:grpSpLocks/>
          </p:cNvGrpSpPr>
          <p:nvPr/>
        </p:nvGrpSpPr>
        <p:grpSpPr bwMode="auto">
          <a:xfrm>
            <a:off x="2453713" y="4474506"/>
            <a:ext cx="2877933" cy="1384995"/>
            <a:chOff x="1533796" y="3579862"/>
            <a:chExt cx="2704179" cy="1400643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07060BB-1D8C-40ED-900D-66F63B91AB04}"/>
                </a:ext>
              </a:extLst>
            </p:cNvPr>
            <p:cNvSpPr/>
            <p:nvPr/>
          </p:nvSpPr>
          <p:spPr bwMode="auto">
            <a:xfrm>
              <a:off x="1643932" y="3579862"/>
              <a:ext cx="2594043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92D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0" name="TextBox 2">
              <a:extLst>
                <a:ext uri="{FF2B5EF4-FFF2-40B4-BE49-F238E27FC236}">
                  <a16:creationId xmlns:a16="http://schemas.microsoft.com/office/drawing/2014/main" id="{57469137-3C6E-411B-B36A-A580DC5F0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796" y="4372902"/>
              <a:ext cx="2442792" cy="44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92D05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方法区</a:t>
              </a:r>
            </a:p>
          </p:txBody>
        </p:sp>
      </p:grpSp>
      <p:sp>
        <p:nvSpPr>
          <p:cNvPr id="41" name="TextBox 3">
            <a:extLst>
              <a:ext uri="{FF2B5EF4-FFF2-40B4-BE49-F238E27FC236}">
                <a16:creationId xmlns:a16="http://schemas.microsoft.com/office/drawing/2014/main" id="{D275DD62-F3E8-43E1-A0CB-AE178AC52143}"/>
              </a:ext>
            </a:extLst>
          </p:cNvPr>
          <p:cNvSpPr txBox="1"/>
          <p:nvPr/>
        </p:nvSpPr>
        <p:spPr>
          <a:xfrm>
            <a:off x="2926965" y="4612355"/>
            <a:ext cx="1651556" cy="646331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.class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55276CD-3372-4149-800C-08127B761FC3}"/>
              </a:ext>
            </a:extLst>
          </p:cNvPr>
          <p:cNvSpPr txBox="1"/>
          <p:nvPr/>
        </p:nvSpPr>
        <p:spPr>
          <a:xfrm>
            <a:off x="5949142" y="3679370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 s1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51CAD91-4606-43F3-9AF8-7293349DE2C1}"/>
              </a:ext>
            </a:extLst>
          </p:cNvPr>
          <p:cNvSpPr/>
          <p:nvPr/>
        </p:nvSpPr>
        <p:spPr>
          <a:xfrm>
            <a:off x="6029191" y="3941749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5C61E39-9216-4917-96BB-EE4B4A984442}"/>
              </a:ext>
            </a:extLst>
          </p:cNvPr>
          <p:cNvSpPr txBox="1"/>
          <p:nvPr/>
        </p:nvSpPr>
        <p:spPr>
          <a:xfrm>
            <a:off x="5949142" y="44068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 s2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A1CF750-A41D-42B4-A2CF-D53E4B1CC18C}"/>
              </a:ext>
            </a:extLst>
          </p:cNvPr>
          <p:cNvSpPr/>
          <p:nvPr/>
        </p:nvSpPr>
        <p:spPr>
          <a:xfrm>
            <a:off x="6029191" y="4669258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599FEB9-60CD-41D8-9A3A-71AFA6A032B6}"/>
              </a:ext>
            </a:extLst>
          </p:cNvPr>
          <p:cNvSpPr txBox="1"/>
          <p:nvPr/>
        </p:nvSpPr>
        <p:spPr>
          <a:xfrm>
            <a:off x="9914438" y="3322204"/>
            <a:ext cx="86433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6acbcfc0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C3E687E-0AAE-40E8-AB8D-DED5D205C7EA}"/>
              </a:ext>
            </a:extLst>
          </p:cNvPr>
          <p:cNvSpPr txBox="1"/>
          <p:nvPr/>
        </p:nvSpPr>
        <p:spPr>
          <a:xfrm>
            <a:off x="6137959" y="4710201"/>
            <a:ext cx="86433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6acbcfc0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52DD178-B69F-49F6-9267-C845D93E4DD7}"/>
              </a:ext>
            </a:extLst>
          </p:cNvPr>
          <p:cNvSpPr/>
          <p:nvPr/>
        </p:nvSpPr>
        <p:spPr>
          <a:xfrm>
            <a:off x="706746" y="2416742"/>
            <a:ext cx="4032251" cy="188618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B167BBE-D475-49CB-973B-6A28FC37D110}"/>
              </a:ext>
            </a:extLst>
          </p:cNvPr>
          <p:cNvCxnSpPr>
            <a:cxnSpLocks/>
          </p:cNvCxnSpPr>
          <p:nvPr/>
        </p:nvCxnSpPr>
        <p:spPr>
          <a:xfrm flipV="1">
            <a:off x="6602735" y="3792997"/>
            <a:ext cx="3466861" cy="31767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8875B44-2BD6-4CB5-AC6F-EBE3CAFC91BE}"/>
              </a:ext>
            </a:extLst>
          </p:cNvPr>
          <p:cNvCxnSpPr>
            <a:cxnSpLocks/>
          </p:cNvCxnSpPr>
          <p:nvPr/>
        </p:nvCxnSpPr>
        <p:spPr>
          <a:xfrm flipV="1">
            <a:off x="6641859" y="3833227"/>
            <a:ext cx="3427737" cy="702469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D3A064E7-4623-4879-8115-46ACC1671D2F}"/>
              </a:ext>
            </a:extLst>
          </p:cNvPr>
          <p:cNvSpPr/>
          <p:nvPr/>
        </p:nvSpPr>
        <p:spPr>
          <a:xfrm>
            <a:off x="706745" y="2600933"/>
            <a:ext cx="4032251" cy="188618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2FCC86D-5328-4DEB-BD95-A4370CB7A7B2}"/>
              </a:ext>
            </a:extLst>
          </p:cNvPr>
          <p:cNvCxnSpPr>
            <a:cxnSpLocks/>
          </p:cNvCxnSpPr>
          <p:nvPr/>
        </p:nvCxnSpPr>
        <p:spPr>
          <a:xfrm>
            <a:off x="3416282" y="2777811"/>
            <a:ext cx="0" cy="767997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-0.31354 0.09491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77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4" grpId="0"/>
      <p:bldP spid="25" grpId="0"/>
      <p:bldP spid="29" grpId="0" animBg="1"/>
      <p:bldP spid="30" grpId="0"/>
      <p:bldP spid="31" grpId="0" animBg="1"/>
      <p:bldP spid="32" grpId="0"/>
      <p:bldP spid="50" grpId="0"/>
      <p:bldP spid="51" grpId="0"/>
      <p:bldP spid="23" grpId="0"/>
      <p:bldP spid="35" grpId="0" animBg="1"/>
      <p:bldP spid="35" grpId="1" animBg="1"/>
      <p:bldP spid="41" grpId="0" animBg="1"/>
      <p:bldP spid="42" grpId="0"/>
      <p:bldP spid="43" grpId="0" animBg="1"/>
      <p:bldP spid="46" grpId="0"/>
      <p:bldP spid="47" grpId="0" animBg="1"/>
      <p:bldP spid="54" grpId="0"/>
      <p:bldP spid="54" grpId="1"/>
      <p:bldP spid="55" grpId="0"/>
      <p:bldP spid="56" grpId="0" animBg="1"/>
      <p:bldP spid="56" grpId="1" animBg="1"/>
      <p:bldP spid="5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>
            <a:extLst>
              <a:ext uri="{FF2B5EF4-FFF2-40B4-BE49-F238E27FC236}">
                <a16:creationId xmlns:a16="http://schemas.microsoft.com/office/drawing/2014/main" id="{FE11427E-5EA2-436C-9FD2-C1B6C5FE6D1C}"/>
              </a:ext>
            </a:extLst>
          </p:cNvPr>
          <p:cNvSpPr txBox="1"/>
          <p:nvPr/>
        </p:nvSpPr>
        <p:spPr>
          <a:xfrm>
            <a:off x="706747" y="1841770"/>
            <a:ext cx="4032251" cy="156966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 {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args) {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[] chs = {</a:t>
            </a:r>
            <a:r>
              <a:rPr lang="zh-CN" altLang="zh-CN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'a'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'b'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'c'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s1 = 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String(chs);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s2 = 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String(chs);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zh-CN" altLang="zh-CN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.println(s1 == s2);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336F227-1AE8-41CC-9CA1-7FFA98B0AD6C}"/>
              </a:ext>
            </a:extLst>
          </p:cNvPr>
          <p:cNvSpPr/>
          <p:nvPr/>
        </p:nvSpPr>
        <p:spPr>
          <a:xfrm>
            <a:off x="5575732" y="1935904"/>
            <a:ext cx="2774519" cy="3960283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4EF903D-4D0F-452E-BD11-A082D12A6E51}"/>
              </a:ext>
            </a:extLst>
          </p:cNvPr>
          <p:cNvSpPr/>
          <p:nvPr/>
        </p:nvSpPr>
        <p:spPr bwMode="auto">
          <a:xfrm>
            <a:off x="9104269" y="1935904"/>
            <a:ext cx="2810861" cy="3926416"/>
          </a:xfrm>
          <a:prstGeom prst="rect">
            <a:avLst/>
          </a:prstGeom>
          <a:solidFill>
            <a:schemeClr val="accent3">
              <a:alpha val="10000"/>
            </a:schemeClr>
          </a:solidFill>
          <a:ln w="3810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153C2DAF-D1C1-473B-A49E-56FBAC581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934" y="1908813"/>
            <a:ext cx="1246717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栈内存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5BA34071-682B-4499-9FFF-895550829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4024" y="1841770"/>
            <a:ext cx="1246716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堆内存</a:t>
            </a:r>
            <a:endParaRPr lang="en-US" altLang="zh-CN" sz="2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C4CE61AE-CB5E-47A7-BD84-70295AC161C2}"/>
              </a:ext>
            </a:extLst>
          </p:cNvPr>
          <p:cNvSpPr txBox="1"/>
          <p:nvPr/>
        </p:nvSpPr>
        <p:spPr>
          <a:xfrm>
            <a:off x="5760503" y="3161809"/>
            <a:ext cx="2288688" cy="2462213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0F16BDC-544B-428C-8101-08494B5DD346}"/>
              </a:ext>
            </a:extLst>
          </p:cNvPr>
          <p:cNvSpPr txBox="1"/>
          <p:nvPr/>
        </p:nvSpPr>
        <p:spPr>
          <a:xfrm>
            <a:off x="2743915" y="3565319"/>
            <a:ext cx="72327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控制台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90BDBC7-A8EA-459E-B66B-CC8915F69782}"/>
              </a:ext>
            </a:extLst>
          </p:cNvPr>
          <p:cNvSpPr txBox="1"/>
          <p:nvPr/>
        </p:nvSpPr>
        <p:spPr>
          <a:xfrm>
            <a:off x="3434083" y="3565319"/>
            <a:ext cx="68159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endParaRPr lang="zh-CN" alt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2">
            <a:extLst>
              <a:ext uri="{FF2B5EF4-FFF2-40B4-BE49-F238E27FC236}">
                <a16:creationId xmlns:a16="http://schemas.microsoft.com/office/drawing/2014/main" id="{D6CCE4A8-8673-4C6C-83A6-BA97965A1106}"/>
              </a:ext>
            </a:extLst>
          </p:cNvPr>
          <p:cNvSpPr txBox="1"/>
          <p:nvPr/>
        </p:nvSpPr>
        <p:spPr>
          <a:xfrm>
            <a:off x="607323" y="1194689"/>
            <a:ext cx="355397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构造器得到字符串对象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44A32CF-7183-4E49-9D82-08F5F612EBD4}"/>
              </a:ext>
            </a:extLst>
          </p:cNvPr>
          <p:cNvSpPr txBox="1"/>
          <p:nvPr/>
        </p:nvSpPr>
        <p:spPr>
          <a:xfrm>
            <a:off x="5717124" y="2695242"/>
            <a:ext cx="2043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方法：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main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A3F368C-CB59-4CAD-A752-E3EA10CC8667}"/>
              </a:ext>
            </a:extLst>
          </p:cNvPr>
          <p:cNvSpPr/>
          <p:nvPr/>
        </p:nvSpPr>
        <p:spPr>
          <a:xfrm>
            <a:off x="711502" y="2234505"/>
            <a:ext cx="4032251" cy="188618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7D79F32-F4AF-400E-A640-035C993FD8A7}"/>
              </a:ext>
            </a:extLst>
          </p:cNvPr>
          <p:cNvGrpSpPr>
            <a:grpSpLocks/>
          </p:cNvGrpSpPr>
          <p:nvPr/>
        </p:nvGrpSpPr>
        <p:grpSpPr bwMode="auto">
          <a:xfrm>
            <a:off x="2453713" y="4474506"/>
            <a:ext cx="2877933" cy="1384995"/>
            <a:chOff x="1533796" y="3579862"/>
            <a:chExt cx="2704179" cy="1400643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07060BB-1D8C-40ED-900D-66F63B91AB04}"/>
                </a:ext>
              </a:extLst>
            </p:cNvPr>
            <p:cNvSpPr/>
            <p:nvPr/>
          </p:nvSpPr>
          <p:spPr bwMode="auto">
            <a:xfrm>
              <a:off x="1643932" y="3579862"/>
              <a:ext cx="2594043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92D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0" name="TextBox 2">
              <a:extLst>
                <a:ext uri="{FF2B5EF4-FFF2-40B4-BE49-F238E27FC236}">
                  <a16:creationId xmlns:a16="http://schemas.microsoft.com/office/drawing/2014/main" id="{57469137-3C6E-411B-B36A-A580DC5F0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796" y="4372902"/>
              <a:ext cx="2442792" cy="44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92D05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方法区</a:t>
              </a:r>
            </a:p>
          </p:txBody>
        </p:sp>
      </p:grpSp>
      <p:sp>
        <p:nvSpPr>
          <p:cNvPr id="41" name="TextBox 3">
            <a:extLst>
              <a:ext uri="{FF2B5EF4-FFF2-40B4-BE49-F238E27FC236}">
                <a16:creationId xmlns:a16="http://schemas.microsoft.com/office/drawing/2014/main" id="{D275DD62-F3E8-43E1-A0CB-AE178AC52143}"/>
              </a:ext>
            </a:extLst>
          </p:cNvPr>
          <p:cNvSpPr txBox="1"/>
          <p:nvPr/>
        </p:nvSpPr>
        <p:spPr>
          <a:xfrm>
            <a:off x="2926965" y="4612355"/>
            <a:ext cx="1651556" cy="646331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.class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55276CD-3372-4149-800C-08127B761FC3}"/>
              </a:ext>
            </a:extLst>
          </p:cNvPr>
          <p:cNvSpPr txBox="1"/>
          <p:nvPr/>
        </p:nvSpPr>
        <p:spPr>
          <a:xfrm>
            <a:off x="5923630" y="3272915"/>
            <a:ext cx="8338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char[] 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chs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51CAD91-4606-43F3-9AF8-7293349DE2C1}"/>
              </a:ext>
            </a:extLst>
          </p:cNvPr>
          <p:cNvSpPr/>
          <p:nvPr/>
        </p:nvSpPr>
        <p:spPr>
          <a:xfrm>
            <a:off x="5988466" y="3540376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5C61E39-9216-4917-96BB-EE4B4A984442}"/>
              </a:ext>
            </a:extLst>
          </p:cNvPr>
          <p:cNvSpPr txBox="1"/>
          <p:nvPr/>
        </p:nvSpPr>
        <p:spPr>
          <a:xfrm>
            <a:off x="5923630" y="3991655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 s1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A1CF750-A41D-42B4-A2CF-D53E4B1CC18C}"/>
              </a:ext>
            </a:extLst>
          </p:cNvPr>
          <p:cNvSpPr/>
          <p:nvPr/>
        </p:nvSpPr>
        <p:spPr>
          <a:xfrm>
            <a:off x="5988466" y="4269676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52DD178-B69F-49F6-9267-C845D93E4DD7}"/>
              </a:ext>
            </a:extLst>
          </p:cNvPr>
          <p:cNvSpPr/>
          <p:nvPr/>
        </p:nvSpPr>
        <p:spPr>
          <a:xfrm>
            <a:off x="706746" y="2416742"/>
            <a:ext cx="4032251" cy="188618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3A064E7-4623-4879-8115-46ACC1671D2F}"/>
              </a:ext>
            </a:extLst>
          </p:cNvPr>
          <p:cNvSpPr/>
          <p:nvPr/>
        </p:nvSpPr>
        <p:spPr>
          <a:xfrm>
            <a:off x="706745" y="2600933"/>
            <a:ext cx="4032251" cy="188618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2FCC86D-5328-4DEB-BD95-A4370CB7A7B2}"/>
              </a:ext>
            </a:extLst>
          </p:cNvPr>
          <p:cNvCxnSpPr>
            <a:cxnSpLocks/>
          </p:cNvCxnSpPr>
          <p:nvPr/>
        </p:nvCxnSpPr>
        <p:spPr>
          <a:xfrm>
            <a:off x="3416282" y="3003019"/>
            <a:ext cx="0" cy="542789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9EE08C1-4507-4E45-A58A-B5087E0DA9A1}"/>
              </a:ext>
            </a:extLst>
          </p:cNvPr>
          <p:cNvSpPr txBox="1"/>
          <p:nvPr/>
        </p:nvSpPr>
        <p:spPr>
          <a:xfrm>
            <a:off x="5923630" y="478372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 s2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3498967-7953-4981-9B7A-728C7162FAB6}"/>
              </a:ext>
            </a:extLst>
          </p:cNvPr>
          <p:cNvSpPr/>
          <p:nvPr/>
        </p:nvSpPr>
        <p:spPr>
          <a:xfrm>
            <a:off x="5988466" y="5061750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FBBF0C-FC2B-496B-9982-B792C4CE1D3E}"/>
              </a:ext>
            </a:extLst>
          </p:cNvPr>
          <p:cNvSpPr/>
          <p:nvPr/>
        </p:nvSpPr>
        <p:spPr>
          <a:xfrm>
            <a:off x="9276080" y="2695067"/>
            <a:ext cx="2387600" cy="56087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127099-5962-4FAD-AD44-F000CBCEA967}"/>
              </a:ext>
            </a:extLst>
          </p:cNvPr>
          <p:cNvCxnSpPr/>
          <p:nvPr/>
        </p:nvCxnSpPr>
        <p:spPr>
          <a:xfrm>
            <a:off x="10038080" y="2695242"/>
            <a:ext cx="0" cy="5776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33D17CF-661D-4B97-9DDE-92E10197A882}"/>
              </a:ext>
            </a:extLst>
          </p:cNvPr>
          <p:cNvCxnSpPr/>
          <p:nvPr/>
        </p:nvCxnSpPr>
        <p:spPr>
          <a:xfrm>
            <a:off x="10820400" y="2686668"/>
            <a:ext cx="0" cy="5776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154A67C-B828-4E30-A5B4-503B014F3868}"/>
              </a:ext>
            </a:extLst>
          </p:cNvPr>
          <p:cNvSpPr txBox="1"/>
          <p:nvPr/>
        </p:nvSpPr>
        <p:spPr>
          <a:xfrm>
            <a:off x="9344311" y="2753232"/>
            <a:ext cx="632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'a'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C9B4BB5-4B97-481F-99A2-6060F4664947}"/>
              </a:ext>
            </a:extLst>
          </p:cNvPr>
          <p:cNvSpPr txBox="1"/>
          <p:nvPr/>
        </p:nvSpPr>
        <p:spPr>
          <a:xfrm>
            <a:off x="10112835" y="2777811"/>
            <a:ext cx="632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b</a:t>
            </a:r>
            <a:r>
              <a:rPr lang="zh-CN" altLang="zh-CN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6CC44E1-487C-4365-AA83-CBA0F0410158}"/>
              </a:ext>
            </a:extLst>
          </p:cNvPr>
          <p:cNvSpPr txBox="1"/>
          <p:nvPr/>
        </p:nvSpPr>
        <p:spPr>
          <a:xfrm>
            <a:off x="10886439" y="2777811"/>
            <a:ext cx="632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c</a:t>
            </a:r>
            <a:r>
              <a:rPr lang="zh-CN" altLang="zh-CN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06657BB-2F6E-4C65-9CC2-076A0D5E7671}"/>
              </a:ext>
            </a:extLst>
          </p:cNvPr>
          <p:cNvSpPr txBox="1"/>
          <p:nvPr/>
        </p:nvSpPr>
        <p:spPr>
          <a:xfrm>
            <a:off x="9185541" y="2416248"/>
            <a:ext cx="13781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6acbcfc0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2AC8420-1214-4002-BD7A-8AEE59351C6F}"/>
              </a:ext>
            </a:extLst>
          </p:cNvPr>
          <p:cNvCxnSpPr>
            <a:cxnSpLocks/>
          </p:cNvCxnSpPr>
          <p:nvPr/>
        </p:nvCxnSpPr>
        <p:spPr>
          <a:xfrm flipV="1">
            <a:off x="6698201" y="2714861"/>
            <a:ext cx="2577879" cy="703675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52F0098F-6CAB-42C9-9F8A-CF290CB1EE83}"/>
              </a:ext>
            </a:extLst>
          </p:cNvPr>
          <p:cNvSpPr/>
          <p:nvPr/>
        </p:nvSpPr>
        <p:spPr>
          <a:xfrm>
            <a:off x="9276080" y="3873096"/>
            <a:ext cx="1107438" cy="4143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86EAE58-20EE-43A0-8D0E-955FC4883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311" y="3956658"/>
            <a:ext cx="7152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600" b="1" dirty="0">
                <a:solidFill>
                  <a:srgbClr val="008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"abc"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17FB14E-8E56-4A51-BECF-446C61D14659}"/>
              </a:ext>
            </a:extLst>
          </p:cNvPr>
          <p:cNvCxnSpPr>
            <a:cxnSpLocks/>
          </p:cNvCxnSpPr>
          <p:nvPr/>
        </p:nvCxnSpPr>
        <p:spPr>
          <a:xfrm>
            <a:off x="10024112" y="3272915"/>
            <a:ext cx="0" cy="6337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539E438C-7F01-49AD-93F0-C2C1AFCA7BF0}"/>
              </a:ext>
            </a:extLst>
          </p:cNvPr>
          <p:cNvSpPr txBox="1"/>
          <p:nvPr/>
        </p:nvSpPr>
        <p:spPr>
          <a:xfrm>
            <a:off x="9220593" y="3617371"/>
            <a:ext cx="13781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34ab23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6719ECA-209E-40F0-A249-2689BDA34F5A}"/>
              </a:ext>
            </a:extLst>
          </p:cNvPr>
          <p:cNvCxnSpPr>
            <a:cxnSpLocks/>
          </p:cNvCxnSpPr>
          <p:nvPr/>
        </p:nvCxnSpPr>
        <p:spPr>
          <a:xfrm flipV="1">
            <a:off x="6608598" y="3889891"/>
            <a:ext cx="2679351" cy="220303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6F16468C-C3F7-4C6C-839A-C6189CCE1C16}"/>
              </a:ext>
            </a:extLst>
          </p:cNvPr>
          <p:cNvSpPr/>
          <p:nvPr/>
        </p:nvSpPr>
        <p:spPr>
          <a:xfrm>
            <a:off x="10411811" y="4738172"/>
            <a:ext cx="1107438" cy="4143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EB67BDC-F827-45FB-8E5D-B271594B1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9880" y="4800093"/>
            <a:ext cx="7152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600" b="1" dirty="0">
                <a:solidFill>
                  <a:srgbClr val="008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"abc"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60BDD5E0-2C5D-4081-B6F8-74BDC130749D}"/>
              </a:ext>
            </a:extLst>
          </p:cNvPr>
          <p:cNvCxnSpPr>
            <a:cxnSpLocks/>
          </p:cNvCxnSpPr>
          <p:nvPr/>
        </p:nvCxnSpPr>
        <p:spPr>
          <a:xfrm flipH="1">
            <a:off x="11202844" y="3272915"/>
            <a:ext cx="14803" cy="14865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8BDCD6D1-7379-4C91-B661-63B077E74320}"/>
              </a:ext>
            </a:extLst>
          </p:cNvPr>
          <p:cNvSpPr txBox="1"/>
          <p:nvPr/>
        </p:nvSpPr>
        <p:spPr>
          <a:xfrm>
            <a:off x="10356324" y="4482447"/>
            <a:ext cx="9869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56abf43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8BF696C-0A44-467A-BAA5-DDB7415FAE64}"/>
              </a:ext>
            </a:extLst>
          </p:cNvPr>
          <p:cNvCxnSpPr>
            <a:cxnSpLocks/>
          </p:cNvCxnSpPr>
          <p:nvPr/>
        </p:nvCxnSpPr>
        <p:spPr>
          <a:xfrm flipV="1">
            <a:off x="6596729" y="4738172"/>
            <a:ext cx="3852097" cy="153537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C0FC5E58-F01D-471F-9028-24AA9A7BBDEB}"/>
              </a:ext>
            </a:extLst>
          </p:cNvPr>
          <p:cNvSpPr/>
          <p:nvPr/>
        </p:nvSpPr>
        <p:spPr>
          <a:xfrm>
            <a:off x="700202" y="2794890"/>
            <a:ext cx="4032251" cy="188618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247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6 L -0.26055 0.1722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34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81481E-6 L -0.25885 0.10254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43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-0.35664 0.09306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9" y="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4" grpId="0"/>
      <p:bldP spid="25" grpId="0"/>
      <p:bldP spid="31" grpId="0" animBg="1"/>
      <p:bldP spid="50" grpId="0"/>
      <p:bldP spid="51" grpId="0"/>
      <p:bldP spid="23" grpId="0"/>
      <p:bldP spid="35" grpId="0" animBg="1"/>
      <p:bldP spid="35" grpId="1" animBg="1"/>
      <p:bldP spid="41" grpId="0" animBg="1"/>
      <p:bldP spid="42" grpId="0"/>
      <p:bldP spid="43" grpId="0" animBg="1"/>
      <p:bldP spid="46" grpId="0"/>
      <p:bldP spid="47" grpId="0" animBg="1"/>
      <p:bldP spid="56" grpId="0" animBg="1"/>
      <p:bldP spid="56" grpId="1" animBg="1"/>
      <p:bldP spid="59" grpId="0" animBg="1"/>
      <p:bldP spid="59" grpId="1" animBg="1"/>
      <p:bldP spid="34" grpId="0"/>
      <p:bldP spid="36" grpId="0" animBg="1"/>
      <p:bldP spid="2" grpId="0" animBg="1"/>
      <p:bldP spid="44" grpId="0"/>
      <p:bldP spid="45" grpId="0"/>
      <p:bldP spid="48" grpId="0"/>
      <p:bldP spid="49" grpId="0"/>
      <p:bldP spid="49" grpId="1"/>
      <p:bldP spid="53" grpId="0" animBg="1"/>
      <p:bldP spid="61" grpId="0"/>
      <p:bldP spid="65" grpId="0"/>
      <p:bldP spid="65" grpId="1"/>
      <p:bldP spid="67" grpId="0" animBg="1"/>
      <p:bldP spid="68" grpId="0"/>
      <p:bldP spid="70" grpId="0"/>
      <p:bldP spid="70" grpId="1"/>
      <p:bldP spid="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87C95E-7DD7-48A4-A123-789EA4F6511E}"/>
              </a:ext>
            </a:extLst>
          </p:cNvPr>
          <p:cNvSpPr txBox="1"/>
          <p:nvPr/>
        </p:nvSpPr>
        <p:spPr>
          <a:xfrm>
            <a:off x="838201" y="1110914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String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简单介绍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C4D262-FD72-4712-BA08-7355AA7E4AD6}"/>
              </a:ext>
            </a:extLst>
          </p:cNvPr>
          <p:cNvSpPr txBox="1"/>
          <p:nvPr/>
        </p:nvSpPr>
        <p:spPr>
          <a:xfrm>
            <a:off x="838201" y="1569822"/>
            <a:ext cx="10215879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微软雅黑" pitchFamily="34" charset="-122"/>
                <a:ea typeface="Alibaba PuHuiTi R"/>
              </a:rPr>
              <a:t>String</a:t>
            </a:r>
            <a:r>
              <a:rPr lang="zh-CN" altLang="en-US" sz="1600" dirty="0">
                <a:latin typeface="微软雅黑" pitchFamily="34" charset="-122"/>
                <a:ea typeface="Alibaba PuHuiTi R"/>
              </a:rPr>
              <a:t>类定义的变量可以用于存储字符串，同时</a:t>
            </a:r>
            <a:r>
              <a:rPr lang="en-US" altLang="zh-CN" sz="1600" dirty="0">
                <a:latin typeface="微软雅黑" pitchFamily="34" charset="-122"/>
                <a:ea typeface="Alibaba PuHuiTi R"/>
              </a:rPr>
              <a:t>String</a:t>
            </a:r>
            <a:r>
              <a:rPr lang="zh-CN" altLang="en-US" sz="1600" dirty="0">
                <a:latin typeface="微软雅黑" pitchFamily="34" charset="-122"/>
                <a:ea typeface="Alibaba PuHuiTi R"/>
              </a:rPr>
              <a:t>类提供了很多操作字符串的功能，我们可以直接使用。</a:t>
            </a:r>
            <a:endParaRPr lang="en-US" altLang="zh-CN" sz="1600" dirty="0">
              <a:latin typeface="微软雅黑" pitchFamily="34" charset="-122"/>
              <a:ea typeface="Alibaba PuHuiTi R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7762A4B-8D8D-435A-BD4A-67CEF4110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797" y="2572789"/>
            <a:ext cx="2992930" cy="299987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2" name="右大括号 1">
            <a:extLst>
              <a:ext uri="{FF2B5EF4-FFF2-40B4-BE49-F238E27FC236}">
                <a16:creationId xmlns:a16="http://schemas.microsoft.com/office/drawing/2014/main" id="{3F4329E0-643F-4E00-B223-4C9B632B8BE3}"/>
              </a:ext>
            </a:extLst>
          </p:cNvPr>
          <p:cNvSpPr/>
          <p:nvPr/>
        </p:nvSpPr>
        <p:spPr>
          <a:xfrm>
            <a:off x="2309649" y="3358055"/>
            <a:ext cx="2577661" cy="670035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1D94D02D-9346-4C82-A24F-2B393C41B6A0}"/>
              </a:ext>
            </a:extLst>
          </p:cNvPr>
          <p:cNvSpPr txBox="1"/>
          <p:nvPr/>
        </p:nvSpPr>
        <p:spPr>
          <a:xfrm>
            <a:off x="5010312" y="3319612"/>
            <a:ext cx="3543212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Alibaba PuHuiTi R"/>
              </a:rPr>
              <a:t>需要跟正确的用户名和密码进行比较。</a:t>
            </a:r>
            <a:endParaRPr lang="en-US" altLang="zh-CN" sz="1600" b="1" dirty="0">
              <a:solidFill>
                <a:srgbClr val="C00000"/>
              </a:solidFill>
              <a:latin typeface="微软雅黑" pitchFamily="34" charset="-122"/>
              <a:ea typeface="Alibaba PuHuiTi R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389ED5-D26F-4EBF-86B6-FC4243DE1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594" y="4028090"/>
            <a:ext cx="4043362" cy="247173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8AC504A-9FC7-481A-8EEE-1A18B3985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3524" y="3031697"/>
            <a:ext cx="3497213" cy="235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0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>
            <a:extLst>
              <a:ext uri="{FF2B5EF4-FFF2-40B4-BE49-F238E27FC236}">
                <a16:creationId xmlns:a16="http://schemas.microsoft.com/office/drawing/2014/main" id="{3E4B355D-343C-4030-A7CA-83E731C486F5}"/>
              </a:ext>
            </a:extLst>
          </p:cNvPr>
          <p:cNvSpPr txBox="1"/>
          <p:nvPr/>
        </p:nvSpPr>
        <p:spPr>
          <a:xfrm>
            <a:off x="4450079" y="2114218"/>
            <a:ext cx="6837681" cy="1919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1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、字符串对象的特点有哪些？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微软雅黑" pitchFamily="34" charset="-122"/>
                <a:ea typeface="Alibaba PuHuiTi R"/>
              </a:rPr>
              <a:t> 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双引号创建的字符串对象，在字符串常量池中存储同一个。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通过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构造器创建的字符串对象，在堆内存中分开存储。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21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09079" y="799366"/>
            <a:ext cx="5648865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类概述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类的常用方法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字符串内容比较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类的常用方法</a:t>
            </a: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遍历、替换、截取、分割操作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类案例实战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类创建对象的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种方式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类笔试题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6019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01B28C-4170-4B5A-AB4B-BDAA9783CF0E}"/>
              </a:ext>
            </a:extLst>
          </p:cNvPr>
          <p:cNvSpPr txBox="1"/>
          <p:nvPr/>
        </p:nvSpPr>
        <p:spPr>
          <a:xfrm>
            <a:off x="862965" y="993980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M"/>
              </a:rPr>
              <a:t>String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M"/>
              </a:rPr>
              <a:t>常见面试题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57A085FA-D8F0-4B10-9040-7D6E64A5F137}"/>
              </a:ext>
            </a:extLst>
          </p:cNvPr>
          <p:cNvSpPr txBox="1"/>
          <p:nvPr/>
        </p:nvSpPr>
        <p:spPr>
          <a:xfrm>
            <a:off x="934085" y="1569776"/>
            <a:ext cx="9006416" cy="418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问题：下列代码的运行结果是？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AB1BF83C-A5E4-406B-B89D-807027C02C5D}"/>
              </a:ext>
            </a:extLst>
          </p:cNvPr>
          <p:cNvSpPr txBox="1"/>
          <p:nvPr/>
        </p:nvSpPr>
        <p:spPr>
          <a:xfrm>
            <a:off x="1050713" y="2178978"/>
            <a:ext cx="5776384" cy="203132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Test2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args)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s2 =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"abc"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s1 =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"abc"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.println(s1 == s2);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B79CD3C-A6DF-41C6-AACE-7B9EDE6736E5}"/>
              </a:ext>
            </a:extLst>
          </p:cNvPr>
          <p:cNvCxnSpPr>
            <a:cxnSpLocks/>
          </p:cNvCxnSpPr>
          <p:nvPr/>
        </p:nvCxnSpPr>
        <p:spPr>
          <a:xfrm>
            <a:off x="4858597" y="3588034"/>
            <a:ext cx="223588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C5F63FB-578C-4842-BA45-8BE24CDCE650}"/>
              </a:ext>
            </a:extLst>
          </p:cNvPr>
          <p:cNvSpPr txBox="1"/>
          <p:nvPr/>
        </p:nvSpPr>
        <p:spPr>
          <a:xfrm>
            <a:off x="7094483" y="3476297"/>
            <a:ext cx="768349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71D615-A0CB-4666-A71A-E3ACF4E869BE}"/>
              </a:ext>
            </a:extLst>
          </p:cNvPr>
          <p:cNvSpPr/>
          <p:nvPr/>
        </p:nvSpPr>
        <p:spPr>
          <a:xfrm>
            <a:off x="1833880" y="2849962"/>
            <a:ext cx="3073400" cy="264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37940F5-7F34-41C7-A1E8-F905F2A782B4}"/>
              </a:ext>
            </a:extLst>
          </p:cNvPr>
          <p:cNvCxnSpPr>
            <a:cxnSpLocks/>
          </p:cNvCxnSpPr>
          <p:nvPr/>
        </p:nvCxnSpPr>
        <p:spPr>
          <a:xfrm>
            <a:off x="3082713" y="3120895"/>
            <a:ext cx="0" cy="13610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84" name="文本框 15">
            <a:extLst>
              <a:ext uri="{FF2B5EF4-FFF2-40B4-BE49-F238E27FC236}">
                <a16:creationId xmlns:a16="http://schemas.microsoft.com/office/drawing/2014/main" id="{6BAD6EC2-D3C8-4067-9D49-F62A6D237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097" y="4490378"/>
            <a:ext cx="3528530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67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这句代码实际上创建了两个对象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EF1FC78-3DB3-456D-B61C-3858FDFE466C}"/>
              </a:ext>
            </a:extLst>
          </p:cNvPr>
          <p:cNvSpPr/>
          <p:nvPr/>
        </p:nvSpPr>
        <p:spPr bwMode="auto">
          <a:xfrm>
            <a:off x="9057290" y="1935904"/>
            <a:ext cx="2810861" cy="3926416"/>
          </a:xfrm>
          <a:prstGeom prst="rect">
            <a:avLst/>
          </a:prstGeom>
          <a:solidFill>
            <a:schemeClr val="accent3">
              <a:alpha val="10000"/>
            </a:schemeClr>
          </a:solidFill>
          <a:ln w="3810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D99EFDFB-0258-4428-8B82-7555DD897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4024" y="1841770"/>
            <a:ext cx="1246716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堆内存</a:t>
            </a:r>
            <a:endParaRPr lang="en-US" altLang="zh-CN" sz="2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BF6083E-9E6F-474E-8FA8-EA4D8A6CF011}"/>
              </a:ext>
            </a:extLst>
          </p:cNvPr>
          <p:cNvSpPr/>
          <p:nvPr/>
        </p:nvSpPr>
        <p:spPr>
          <a:xfrm>
            <a:off x="9278271" y="3193044"/>
            <a:ext cx="2478221" cy="11705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"abc"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EC11116-99E3-4355-A703-EB97B370BAD5}"/>
              </a:ext>
            </a:extLst>
          </p:cNvPr>
          <p:cNvSpPr txBox="1"/>
          <p:nvPr/>
        </p:nvSpPr>
        <p:spPr>
          <a:xfrm>
            <a:off x="9334151" y="2708950"/>
            <a:ext cx="126188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字符串常量池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103601-5C94-48BE-AE10-67963A3178F5}"/>
              </a:ext>
            </a:extLst>
          </p:cNvPr>
          <p:cNvSpPr/>
          <p:nvPr/>
        </p:nvSpPr>
        <p:spPr>
          <a:xfrm>
            <a:off x="9802211" y="4870034"/>
            <a:ext cx="1107438" cy="4143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sz="2400" b="1">
                <a:solidFill>
                  <a:srgbClr val="008000"/>
                </a:solidFill>
                <a:latin typeface="Consolas" panose="020B0609020204030204" pitchFamily="49" charset="0"/>
              </a:rPr>
              <a:t>"abc"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54284" grpId="0"/>
      <p:bldP spid="12" grpId="0" animBg="1"/>
      <p:bldP spid="15" grpId="0"/>
      <p:bldP spid="16" grpId="0" animBg="1"/>
      <p:bldP spid="17" grpId="0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2">
            <a:extLst>
              <a:ext uri="{FF2B5EF4-FFF2-40B4-BE49-F238E27FC236}">
                <a16:creationId xmlns:a16="http://schemas.microsoft.com/office/drawing/2014/main" id="{AE34528A-5E71-4F2F-B143-16F5F06A3651}"/>
              </a:ext>
            </a:extLst>
          </p:cNvPr>
          <p:cNvSpPr txBox="1"/>
          <p:nvPr/>
        </p:nvSpPr>
        <p:spPr>
          <a:xfrm>
            <a:off x="862965" y="993980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M"/>
              </a:rPr>
              <a:t>String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M"/>
              </a:rPr>
              <a:t>常见面试题</a:t>
            </a:r>
          </a:p>
        </p:txBody>
      </p:sp>
      <p:sp>
        <p:nvSpPr>
          <p:cNvPr id="30" name="TextBox 3">
            <a:extLst>
              <a:ext uri="{FF2B5EF4-FFF2-40B4-BE49-F238E27FC236}">
                <a16:creationId xmlns:a16="http://schemas.microsoft.com/office/drawing/2014/main" id="{D4E92B33-A071-4624-9E36-43DDCA628432}"/>
              </a:ext>
            </a:extLst>
          </p:cNvPr>
          <p:cNvSpPr txBox="1"/>
          <p:nvPr/>
        </p:nvSpPr>
        <p:spPr>
          <a:xfrm>
            <a:off x="862965" y="3840363"/>
            <a:ext cx="5776384" cy="160043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Test4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args)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s1 =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"abc"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s2 =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"a"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"b"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"c"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.println(s1 == s2);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9706F5B-F60D-48D1-8628-9BDD9B5A85F4}"/>
              </a:ext>
            </a:extLst>
          </p:cNvPr>
          <p:cNvCxnSpPr>
            <a:cxnSpLocks/>
          </p:cNvCxnSpPr>
          <p:nvPr/>
        </p:nvCxnSpPr>
        <p:spPr>
          <a:xfrm>
            <a:off x="4764405" y="4874785"/>
            <a:ext cx="345651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E21C5A29-CFBB-46C3-A050-52EA9C1DF5D7}"/>
              </a:ext>
            </a:extLst>
          </p:cNvPr>
          <p:cNvSpPr txBox="1"/>
          <p:nvPr/>
        </p:nvSpPr>
        <p:spPr>
          <a:xfrm>
            <a:off x="862965" y="5897182"/>
            <a:ext cx="72982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Alibaba PuHuiTi R"/>
              </a:rPr>
              <a:t>Java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Alibaba PuHuiTi R"/>
              </a:rPr>
              <a:t>存在编译优化机制，程序在编译时： </a:t>
            </a:r>
            <a:r>
              <a:rPr lang="zh-CN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Alibaba PuHuiTi R"/>
              </a:rPr>
              <a:t>“a”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+ </a:t>
            </a:r>
            <a:r>
              <a:rPr lang="zh-CN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Alibaba PuHuiTi R"/>
              </a:rPr>
              <a:t>“b”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+ </a:t>
            </a:r>
            <a:r>
              <a:rPr lang="zh-CN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Alibaba PuHuiTi R"/>
              </a:rPr>
              <a:t>“c”</a:t>
            </a:r>
            <a:r>
              <a:rPr lang="zh-CN" alt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Alibaba PuHuiTi R"/>
              </a:rPr>
              <a:t> 会直接转成 </a:t>
            </a:r>
            <a:r>
              <a:rPr lang="zh-CN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Alibaba PuHuiTi R"/>
              </a:rPr>
              <a:t>abc</a:t>
            </a:r>
            <a:r>
              <a:rPr lang="zh-CN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Alibaba PuHuiTi R"/>
              </a:rPr>
              <a:t>"</a:t>
            </a:r>
            <a:endParaRPr lang="en-US" altLang="zh-CN" sz="1600" b="1" dirty="0">
              <a:solidFill>
                <a:srgbClr val="008000"/>
              </a:solidFill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37887D3-0A89-4E77-82F8-EDD46E2FB09C}"/>
              </a:ext>
            </a:extLst>
          </p:cNvPr>
          <p:cNvSpPr txBox="1"/>
          <p:nvPr/>
        </p:nvSpPr>
        <p:spPr>
          <a:xfrm>
            <a:off x="8315748" y="4674330"/>
            <a:ext cx="259291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6D07D0FB-8485-402C-A2EC-B0C93041EE4A}"/>
              </a:ext>
            </a:extLst>
          </p:cNvPr>
          <p:cNvSpPr txBox="1"/>
          <p:nvPr/>
        </p:nvSpPr>
        <p:spPr>
          <a:xfrm>
            <a:off x="862965" y="1738684"/>
            <a:ext cx="5776384" cy="181588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Test3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args)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s1 =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"abc"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s2 =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"ab"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s3 = s2 +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"c"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.println(s1 == s3);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180D3F1-7D0B-4CC7-B22D-FECF671F7A17}"/>
              </a:ext>
            </a:extLst>
          </p:cNvPr>
          <p:cNvCxnSpPr/>
          <p:nvPr/>
        </p:nvCxnSpPr>
        <p:spPr>
          <a:xfrm>
            <a:off x="4622166" y="2962116"/>
            <a:ext cx="345651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AAB4FFBB-2D75-49C2-B2FE-95594D8150F6}"/>
              </a:ext>
            </a:extLst>
          </p:cNvPr>
          <p:cNvSpPr txBox="1"/>
          <p:nvPr/>
        </p:nvSpPr>
        <p:spPr>
          <a:xfrm>
            <a:off x="8078683" y="2792783"/>
            <a:ext cx="768349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09079" y="799366"/>
            <a:ext cx="5648865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类概述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类创建对象的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种方式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类常见面试题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类常用方法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字符串内容比较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类常用方法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遍历、替换、截取、分割操作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kumimoji="1"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类案例实战</a:t>
            </a: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138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:a16="http://schemas.microsoft.com/office/drawing/2014/main" id="{0A0BABE6-51CE-4157-B462-D12D3580B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682" y="1867925"/>
            <a:ext cx="5400888" cy="212365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StringDemoAPI3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main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args) 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sysLoginName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“itheima”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Scanner sc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new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Scanner(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in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“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请您输入您的登录</a:t>
            </a:r>
            <a:r>
              <a:rPr lang="zh-CN" altLang="en-US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名称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loginName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.next();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sysLoginName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==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loginName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  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7C7615-921D-4FC1-848F-161CF3A30565}"/>
              </a:ext>
            </a:extLst>
          </p:cNvPr>
          <p:cNvSpPr txBox="1"/>
          <p:nvPr/>
        </p:nvSpPr>
        <p:spPr>
          <a:xfrm>
            <a:off x="4672323" y="4404211"/>
            <a:ext cx="5000311" cy="4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C00000"/>
                </a:solidFill>
                <a:latin typeface="微软雅黑" pitchFamily="34" charset="-122"/>
                <a:ea typeface="Alibaba PuHuiTi M"/>
              </a:rPr>
              <a:t>结论：字符串的内容比较不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Alibaba PuHuiTi M"/>
              </a:rPr>
              <a:t>适合</a:t>
            </a:r>
            <a:r>
              <a:rPr lang="zh-CN" altLang="en-US" sz="1800" b="1" dirty="0">
                <a:solidFill>
                  <a:srgbClr val="C00000"/>
                </a:solidFill>
                <a:latin typeface="微软雅黑" pitchFamily="34" charset="-122"/>
                <a:ea typeface="Alibaba PuHuiTi M"/>
              </a:rPr>
              <a:t>用“</a:t>
            </a:r>
            <a:r>
              <a:rPr lang="en-US" altLang="zh-CN" sz="1800" b="1" dirty="0">
                <a:solidFill>
                  <a:srgbClr val="C00000"/>
                </a:solidFill>
                <a:latin typeface="微软雅黑" pitchFamily="34" charset="-122"/>
                <a:ea typeface="Alibaba PuHuiTi M"/>
              </a:rPr>
              <a:t>==</a:t>
            </a:r>
            <a:r>
              <a:rPr lang="zh-CN" altLang="en-US" sz="1800" b="1" dirty="0">
                <a:solidFill>
                  <a:srgbClr val="C00000"/>
                </a:solidFill>
                <a:latin typeface="微软雅黑" pitchFamily="34" charset="-122"/>
                <a:ea typeface="Alibaba PuHuiTi M"/>
              </a:rPr>
              <a:t>”比较。</a:t>
            </a:r>
            <a:endParaRPr lang="en-US" altLang="zh-CN" sz="1800" b="1" dirty="0">
              <a:solidFill>
                <a:srgbClr val="C00000"/>
              </a:solidFill>
              <a:latin typeface="微软雅黑" pitchFamily="34" charset="-122"/>
              <a:ea typeface="Alibaba PuHuiTi 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33E3E1-F1C7-40F2-A334-96CF77281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56" y="1867925"/>
            <a:ext cx="2992930" cy="299987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E7D5C73-61DC-4CA7-8AD1-96A016A2D26C}"/>
              </a:ext>
            </a:extLst>
          </p:cNvPr>
          <p:cNvSpPr txBox="1"/>
          <p:nvPr/>
        </p:nvSpPr>
        <p:spPr>
          <a:xfrm>
            <a:off x="868395" y="1106788"/>
            <a:ext cx="6096000" cy="466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49504F"/>
                </a:solidFill>
                <a:latin typeface="Alibaba PuHuiTi M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字符串的内容比较</a:t>
            </a:r>
            <a:endParaRPr lang="zh-CN" altLang="en-US" sz="1800" b="1" dirty="0">
              <a:solidFill>
                <a:srgbClr val="49504F"/>
              </a:solidFill>
              <a:latin typeface="Alibaba PuHuiTi M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162099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23BFA127-C979-4D65-BB17-3903511F59A8}"/>
              </a:ext>
            </a:extLst>
          </p:cNvPr>
          <p:cNvSpPr txBox="1"/>
          <p:nvPr/>
        </p:nvSpPr>
        <p:spPr>
          <a:xfrm>
            <a:off x="829408" y="1461602"/>
            <a:ext cx="7532842" cy="1073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字符串的内容比较：</a:t>
            </a:r>
            <a:endParaRPr lang="en-US" altLang="zh-CN" sz="18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推荐使用</a:t>
            </a:r>
            <a:r>
              <a:rPr lang="en-US" altLang="zh-CN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类提供的“</a:t>
            </a:r>
            <a:r>
              <a:rPr lang="en-US" altLang="zh-CN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”比较：只关心内容一样即可</a:t>
            </a:r>
            <a:endParaRPr lang="en-US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987A36C-B4D4-48E1-9190-486DE2124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064390"/>
              </p:ext>
            </p:extLst>
          </p:nvPr>
        </p:nvGraphicFramePr>
        <p:xfrm>
          <a:off x="683794" y="2535037"/>
          <a:ext cx="11115174" cy="1522771"/>
        </p:xfrm>
        <a:graphic>
          <a:graphicData uri="http://schemas.openxmlformats.org/drawingml/2006/table">
            <a:tbl>
              <a:tblPr/>
              <a:tblGrid>
                <a:gridCol w="4968544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614663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247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58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>
                          <a:latin typeface="Consolas" panose="020B0609020204030204" pitchFamily="49" charset="0"/>
                        </a:rPr>
                        <a:t>public boolean equals (Object anObject) 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ea typeface="Alibaba PuHuiTi R"/>
                        </a:rPr>
                        <a:t>将此字符串与指定对象进行比较。只关心字符内容是否一致！</a:t>
                      </a:r>
                      <a:endParaRPr lang="en-US" altLang="zh-CN" sz="1200" dirty="0">
                        <a:solidFill>
                          <a:srgbClr val="C00000"/>
                        </a:solidFill>
                        <a:latin typeface="微软雅黑" pitchFamily="34" charset="-122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39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200" b="0" dirty="0">
                          <a:latin typeface="Consolas" panose="020B0609020204030204" pitchFamily="49" charset="0"/>
                        </a:rPr>
                        <a:t>public boolean equalsIgnoreCase (String anotherString) 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itchFamily="34" charset="-122"/>
                        <a:cs typeface="Courier New" panose="020703090202050204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200" dirty="0">
                          <a:ea typeface="Alibaba PuHuiTi R"/>
                        </a:rPr>
                        <a:t>将此字符串与指定对象进行比较，忽略大小写比较字符串。只关心字符内容是否一致！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08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FDC292-7B83-4C76-BDE2-85800ED5C1C0}"/>
              </a:ext>
            </a:extLst>
          </p:cNvPr>
          <p:cNvSpPr txBox="1"/>
          <p:nvPr/>
        </p:nvSpPr>
        <p:spPr>
          <a:xfrm>
            <a:off x="4709775" y="1774759"/>
            <a:ext cx="6882250" cy="3166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、如果是字符串比较应该使用使用什么方式进行比较，为什么？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提供的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方法。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只关心内容一样就返回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、开发中什么时候使用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==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比较数据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基本数据类型比较时使用。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826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09079" y="799366"/>
            <a:ext cx="5648865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类概述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类创建对象的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种方式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类常见面试题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类常用方法</a:t>
            </a: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字符串内容比较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类常用方法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遍历、替换、截取、分割操作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kumimoji="1"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类案例实战</a:t>
            </a: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9489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C20F0A7-3DFE-4758-B5EB-A12F27BBE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802842"/>
              </p:ext>
            </p:extLst>
          </p:nvPr>
        </p:nvGraphicFramePr>
        <p:xfrm>
          <a:off x="741680" y="1408946"/>
          <a:ext cx="10302240" cy="4856134"/>
        </p:xfrm>
        <a:graphic>
          <a:graphicData uri="http://schemas.openxmlformats.org/drawingml/2006/table">
            <a:tbl>
              <a:tblPr/>
              <a:tblGrid>
                <a:gridCol w="5328044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974196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417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3456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int length​()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返回此字符串的长度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381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char 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charAt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​(int index)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获取某个索引位置处的字符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38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char[] 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toCharArray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​()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：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将当前字符串转换成字符数组返回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804717"/>
                  </a:ext>
                </a:extLst>
              </a:tr>
              <a:tr h="38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 substring(int 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beginIndex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int 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endIndex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endParaRPr lang="zh-CN" altLang="en-US" sz="14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根据开始和结束索引进行截取，得到新的字符串（包前不包后）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105127"/>
                  </a:ext>
                </a:extLst>
              </a:tr>
              <a:tr h="38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 substring(int 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beginIndex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endParaRPr lang="zh-CN" altLang="en-US" sz="14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从传入的索引处截取，截取到末尾，得到新的字符串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861985"/>
                  </a:ext>
                </a:extLst>
              </a:tr>
              <a:tr h="38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 replace(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CharSequence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target, 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CharSequence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replacement) </a:t>
                      </a:r>
                      <a:endParaRPr lang="zh-CN" altLang="en-US" sz="14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使用新值，将字符串中的旧值替换，得到新的字符串</a:t>
                      </a:r>
                      <a:endParaRPr lang="en-US" altLang="zh-CN" sz="14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794414"/>
                  </a:ext>
                </a:extLst>
              </a:tr>
              <a:tr h="38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String[] split(String regex) </a:t>
                      </a:r>
                      <a:endParaRPr lang="zh-CN" altLang="en-US" sz="14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根据传入的规则切割字符串，得到字符串数组返回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694745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651F65BB-9296-4D7A-967F-8EDEA6F9A2BC}"/>
              </a:ext>
            </a:extLst>
          </p:cNvPr>
          <p:cNvSpPr txBox="1"/>
          <p:nvPr/>
        </p:nvSpPr>
        <p:spPr>
          <a:xfrm>
            <a:off x="660400" y="10396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1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4">
            <a:extLst>
              <a:ext uri="{FF2B5EF4-FFF2-40B4-BE49-F238E27FC236}">
                <a16:creationId xmlns:a16="http://schemas.microsoft.com/office/drawing/2014/main" id="{86D19A23-4E98-42DE-A0A1-53CB7E5212D0}"/>
              </a:ext>
            </a:extLst>
          </p:cNvPr>
          <p:cNvSpPr/>
          <p:nvPr/>
        </p:nvSpPr>
        <p:spPr>
          <a:xfrm>
            <a:off x="951787" y="1969862"/>
            <a:ext cx="2499942" cy="725981"/>
          </a:xfrm>
          <a:custGeom>
            <a:avLst/>
            <a:gdLst>
              <a:gd name="connsiteX0" fmla="*/ 0 w 2704111"/>
              <a:gd name="connsiteY0" fmla="*/ 0 h 967216"/>
              <a:gd name="connsiteX1" fmla="*/ 2142444 w 2704111"/>
              <a:gd name="connsiteY1" fmla="*/ 0 h 967216"/>
              <a:gd name="connsiteX2" fmla="*/ 2704111 w 2704111"/>
              <a:gd name="connsiteY2" fmla="*/ 494759 h 967216"/>
              <a:gd name="connsiteX3" fmla="*/ 2142444 w 2704111"/>
              <a:gd name="connsiteY3" fmla="*/ 967216 h 967216"/>
              <a:gd name="connsiteX4" fmla="*/ 0 w 2704111"/>
              <a:gd name="connsiteY4" fmla="*/ 967216 h 96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4111" h="967216">
                <a:moveTo>
                  <a:pt x="0" y="0"/>
                </a:moveTo>
                <a:lnTo>
                  <a:pt x="2142444" y="0"/>
                </a:lnTo>
                <a:lnTo>
                  <a:pt x="2704111" y="494759"/>
                </a:lnTo>
                <a:lnTo>
                  <a:pt x="2142444" y="967216"/>
                </a:lnTo>
                <a:lnTo>
                  <a:pt x="0" y="967216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任意多边形 3">
            <a:extLst>
              <a:ext uri="{FF2B5EF4-FFF2-40B4-BE49-F238E27FC236}">
                <a16:creationId xmlns:a16="http://schemas.microsoft.com/office/drawing/2014/main" id="{3E8285E7-93B5-4BB7-8BF3-8EF639C62C44}"/>
              </a:ext>
            </a:extLst>
          </p:cNvPr>
          <p:cNvSpPr/>
          <p:nvPr/>
        </p:nvSpPr>
        <p:spPr bwMode="auto">
          <a:xfrm>
            <a:off x="3014126" y="1969862"/>
            <a:ext cx="2519985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5" name="文本框 35">
            <a:extLst>
              <a:ext uri="{FF2B5EF4-FFF2-40B4-BE49-F238E27FC236}">
                <a16:creationId xmlns:a16="http://schemas.microsoft.com/office/drawing/2014/main" id="{DD33FEA4-3701-4E50-AEC4-9E67669C9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1064" y="2170594"/>
            <a:ext cx="2131778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的内存原理</a:t>
            </a:r>
          </a:p>
        </p:txBody>
      </p:sp>
      <p:sp>
        <p:nvSpPr>
          <p:cNvPr id="16" name="文本框 43">
            <a:extLst>
              <a:ext uri="{FF2B5EF4-FFF2-40B4-BE49-F238E27FC236}">
                <a16:creationId xmlns:a16="http://schemas.microsoft.com/office/drawing/2014/main" id="{4688DB66-147F-4200-AFB1-74AD5C470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400" y="2170275"/>
            <a:ext cx="2391925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定义变量存储字符串</a:t>
            </a:r>
          </a:p>
        </p:txBody>
      </p:sp>
      <p:sp>
        <p:nvSpPr>
          <p:cNvPr id="18" name="任意多边形 10">
            <a:extLst>
              <a:ext uri="{FF2B5EF4-FFF2-40B4-BE49-F238E27FC236}">
                <a16:creationId xmlns:a16="http://schemas.microsoft.com/office/drawing/2014/main" id="{72C02576-30F1-45CC-A13C-C936C9D883FA}"/>
              </a:ext>
            </a:extLst>
          </p:cNvPr>
          <p:cNvSpPr/>
          <p:nvPr/>
        </p:nvSpPr>
        <p:spPr bwMode="auto">
          <a:xfrm>
            <a:off x="7246131" y="1967960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800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0" name="任意多边形 13">
            <a:extLst>
              <a:ext uri="{FF2B5EF4-FFF2-40B4-BE49-F238E27FC236}">
                <a16:creationId xmlns:a16="http://schemas.microsoft.com/office/drawing/2014/main" id="{22B3901B-5F75-4065-A7D7-0704E5248D88}"/>
              </a:ext>
            </a:extLst>
          </p:cNvPr>
          <p:cNvSpPr/>
          <p:nvPr/>
        </p:nvSpPr>
        <p:spPr bwMode="auto">
          <a:xfrm>
            <a:off x="5129781" y="1968911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noProof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49">
            <a:extLst>
              <a:ext uri="{FF2B5EF4-FFF2-40B4-BE49-F238E27FC236}">
                <a16:creationId xmlns:a16="http://schemas.microsoft.com/office/drawing/2014/main" id="{443BDFA3-12C3-4A88-A6A4-AB5390CB7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3664" y="2176109"/>
            <a:ext cx="2386429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类提供了哪些</a:t>
            </a:r>
            <a:r>
              <a:rPr lang="en-US" altLang="zh-CN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endParaRPr lang="zh-CN" altLang="en-US" sz="2000" b="1" baseline="-3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文本框 46">
            <a:extLst>
              <a:ext uri="{FF2B5EF4-FFF2-40B4-BE49-F238E27FC236}">
                <a16:creationId xmlns:a16="http://schemas.microsoft.com/office/drawing/2014/main" id="{747AE2B1-79D0-495B-92E7-E41BFF8EE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4825" y="2175933"/>
            <a:ext cx="2130013" cy="33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0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/>
              <a:t>String</a:t>
            </a:r>
            <a:r>
              <a:rPr lang="zh-CN" altLang="en-US" sz="1400" dirty="0"/>
              <a:t>解决实际案例</a:t>
            </a:r>
          </a:p>
        </p:txBody>
      </p:sp>
      <p:cxnSp>
        <p:nvCxnSpPr>
          <p:cNvPr id="29" name="直接连接符 8">
            <a:extLst>
              <a:ext uri="{FF2B5EF4-FFF2-40B4-BE49-F238E27FC236}">
                <a16:creationId xmlns:a16="http://schemas.microsoft.com/office/drawing/2014/main" id="{57AE61EC-86A8-476F-AF00-C225F40A8B7E}"/>
              </a:ext>
            </a:extLst>
          </p:cNvPr>
          <p:cNvCxnSpPr>
            <a:cxnSpLocks/>
          </p:cNvCxnSpPr>
          <p:nvPr/>
        </p:nvCxnSpPr>
        <p:spPr>
          <a:xfrm>
            <a:off x="989657" y="4492949"/>
            <a:ext cx="10804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3">
            <a:extLst>
              <a:ext uri="{FF2B5EF4-FFF2-40B4-BE49-F238E27FC236}">
                <a16:creationId xmlns:a16="http://schemas.microsoft.com/office/drawing/2014/main" id="{C45DFA98-930D-4B63-8196-25C83800C08A}"/>
              </a:ext>
            </a:extLst>
          </p:cNvPr>
          <p:cNvSpPr txBox="1"/>
          <p:nvPr/>
        </p:nvSpPr>
        <p:spPr>
          <a:xfrm>
            <a:off x="7246131" y="2903179"/>
            <a:ext cx="2517899" cy="962628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>
                <a:sym typeface="微软雅黑" panose="020B0503020204020204" pitchFamily="34" charset="-122"/>
              </a:rPr>
              <a:t>能够利用</a:t>
            </a:r>
            <a:r>
              <a:rPr lang="en-US" altLang="zh-CN" dirty="0">
                <a:sym typeface="微软雅黑" panose="020B0503020204020204" pitchFamily="34" charset="-122"/>
              </a:rPr>
              <a:t>String</a:t>
            </a:r>
            <a:r>
              <a:rPr lang="zh-CN" altLang="en-US" dirty="0">
                <a:sym typeface="微软雅黑" panose="020B0503020204020204" pitchFamily="34" charset="-122"/>
              </a:rPr>
              <a:t>的常用</a:t>
            </a:r>
            <a:r>
              <a:rPr lang="en-US" altLang="zh-CN" dirty="0">
                <a:sym typeface="微软雅黑" panose="020B0503020204020204" pitchFamily="34" charset="-122"/>
              </a:rPr>
              <a:t>API</a:t>
            </a:r>
            <a:r>
              <a:rPr lang="zh-CN" altLang="en-US" dirty="0">
                <a:sym typeface="微软雅黑" panose="020B0503020204020204" pitchFamily="34" charset="-122"/>
              </a:rPr>
              <a:t>去解决实际场景的业务需求，真正做到学以致用</a:t>
            </a:r>
          </a:p>
        </p:txBody>
      </p:sp>
      <p:sp>
        <p:nvSpPr>
          <p:cNvPr id="39" name="文本框 13">
            <a:extLst>
              <a:ext uri="{FF2B5EF4-FFF2-40B4-BE49-F238E27FC236}">
                <a16:creationId xmlns:a16="http://schemas.microsoft.com/office/drawing/2014/main" id="{0ECB7DFD-6B91-4B3F-8C56-00DE13EB96BE}"/>
              </a:ext>
            </a:extLst>
          </p:cNvPr>
          <p:cNvSpPr txBox="1"/>
          <p:nvPr/>
        </p:nvSpPr>
        <p:spPr>
          <a:xfrm>
            <a:off x="951787" y="2938211"/>
            <a:ext cx="1942368" cy="1258093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需要知道如何创建字符串对象，并使用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String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定义变量指向该字符串对象。</a:t>
            </a:r>
          </a:p>
        </p:txBody>
      </p:sp>
      <p:sp>
        <p:nvSpPr>
          <p:cNvPr id="40" name="文本框 13">
            <a:extLst>
              <a:ext uri="{FF2B5EF4-FFF2-40B4-BE49-F238E27FC236}">
                <a16:creationId xmlns:a16="http://schemas.microsoft.com/office/drawing/2014/main" id="{26B4E691-AB8A-4369-94BF-0387257E2083}"/>
              </a:ext>
            </a:extLst>
          </p:cNvPr>
          <p:cNvSpPr txBox="1"/>
          <p:nvPr/>
        </p:nvSpPr>
        <p:spPr>
          <a:xfrm>
            <a:off x="2922680" y="2938211"/>
            <a:ext cx="2102163" cy="1258093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字符串对象在内存中的原理是什么样。能够解决一些字符串的常见面试题</a:t>
            </a: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46C6E6F9-642C-4396-BFE1-C71A02976F12}"/>
              </a:ext>
            </a:extLst>
          </p:cNvPr>
          <p:cNvSpPr txBox="1">
            <a:spLocks/>
          </p:cNvSpPr>
          <p:nvPr/>
        </p:nvSpPr>
        <p:spPr>
          <a:xfrm>
            <a:off x="865010" y="1080919"/>
            <a:ext cx="373021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关于</a:t>
            </a:r>
            <a:r>
              <a:rPr kumimoji="1" lang="en-US" altLang="zh-CN" dirty="0">
                <a:latin typeface="Consolas" panose="020B0609020204030204" pitchFamily="49" charset="0"/>
              </a:rPr>
              <a:t>String</a:t>
            </a:r>
            <a:r>
              <a:rPr kumimoji="1" lang="zh-CN" altLang="en-US" dirty="0">
                <a:latin typeface="Consolas" panose="020B0609020204030204" pitchFamily="49" charset="0"/>
              </a:rPr>
              <a:t>类同学们需要学会什么</a:t>
            </a:r>
          </a:p>
        </p:txBody>
      </p:sp>
      <p:sp>
        <p:nvSpPr>
          <p:cNvPr id="24" name="文本框 13">
            <a:extLst>
              <a:ext uri="{FF2B5EF4-FFF2-40B4-BE49-F238E27FC236}">
                <a16:creationId xmlns:a16="http://schemas.microsoft.com/office/drawing/2014/main" id="{6299082C-5A83-4A82-8083-6D41E251CBA7}"/>
              </a:ext>
            </a:extLst>
          </p:cNvPr>
          <p:cNvSpPr txBox="1"/>
          <p:nvPr/>
        </p:nvSpPr>
        <p:spPr>
          <a:xfrm>
            <a:off x="5053368" y="2916997"/>
            <a:ext cx="2102163" cy="1553559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能够说出并使用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String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类提供的操作字符串的功能：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遍历、替换、截取、相等，包含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38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  <p:bldP spid="18" grpId="0" animBg="1"/>
      <p:bldP spid="20" grpId="0" animBg="1"/>
      <p:bldP spid="21" grpId="0"/>
      <p:bldP spid="23" grpId="0"/>
      <p:bldP spid="35" grpId="0"/>
      <p:bldP spid="39" grpId="0"/>
      <p:bldP spid="40" grpId="0"/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09080" y="799366"/>
            <a:ext cx="5424406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类概述、不可变原理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创建对象的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种方式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常见面试题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</a:t>
            </a: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字符串内容比较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</a:t>
            </a: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截取、分割、遍历、替换、等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案例操作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4469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7679" y="1256565"/>
            <a:ext cx="5424406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集合概述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集合快速入门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对于泛型的支持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常用方法、遍历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集合案例：遍历并删除元素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集合案例：存储自定义类型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集合案例：元素搜索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3982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13D80D-BDCD-4F3A-B129-314885E0BF3D}"/>
              </a:ext>
            </a:extLst>
          </p:cNvPr>
          <p:cNvSpPr txBox="1"/>
          <p:nvPr/>
        </p:nvSpPr>
        <p:spPr>
          <a:xfrm>
            <a:off x="636083" y="2021452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数组的特点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150F84-5951-4BC6-964F-77CE6824E3AE}"/>
              </a:ext>
            </a:extLst>
          </p:cNvPr>
          <p:cNvSpPr txBox="1"/>
          <p:nvPr/>
        </p:nvSpPr>
        <p:spPr>
          <a:xfrm>
            <a:off x="643735" y="3695923"/>
            <a:ext cx="4652236" cy="427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数组定义完成并启动后，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类型确定、长度固定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96A1F67-5E16-41F6-B706-5FCFE34D757B}"/>
              </a:ext>
            </a:extLst>
          </p:cNvPr>
          <p:cNvSpPr txBox="1"/>
          <p:nvPr/>
        </p:nvSpPr>
        <p:spPr>
          <a:xfrm>
            <a:off x="636083" y="4223250"/>
            <a:ext cx="10953643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：在个数不能确定，且要进行增删数据操作的时候，数组是不太合适的。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CBDD4FC-B6C2-4348-8111-1CFA730FEE4D}"/>
              </a:ext>
            </a:extLst>
          </p:cNvPr>
          <p:cNvCxnSpPr>
            <a:cxnSpLocks/>
          </p:cNvCxnSpPr>
          <p:nvPr/>
        </p:nvCxnSpPr>
        <p:spPr>
          <a:xfrm>
            <a:off x="827882" y="2711315"/>
            <a:ext cx="470323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07F8B02A-97BA-4325-881E-0D84D3DC7F49}"/>
              </a:ext>
            </a:extLst>
          </p:cNvPr>
          <p:cNvCxnSpPr/>
          <p:nvPr/>
        </p:nvCxnSpPr>
        <p:spPr>
          <a:xfrm>
            <a:off x="827881" y="3286683"/>
            <a:ext cx="470323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DFADBEBB-2953-4C41-90D7-3146D45C5D45}"/>
              </a:ext>
            </a:extLst>
          </p:cNvPr>
          <p:cNvCxnSpPr>
            <a:cxnSpLocks/>
          </p:cNvCxnSpPr>
          <p:nvPr/>
        </p:nvCxnSpPr>
        <p:spPr>
          <a:xfrm>
            <a:off x="827881" y="2685915"/>
            <a:ext cx="0" cy="60076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457EF571-E1E9-499E-A1B0-F7263C4E977D}"/>
              </a:ext>
            </a:extLst>
          </p:cNvPr>
          <p:cNvCxnSpPr>
            <a:cxnSpLocks/>
          </p:cNvCxnSpPr>
          <p:nvPr/>
        </p:nvCxnSpPr>
        <p:spPr>
          <a:xfrm>
            <a:off x="2312934" y="2707082"/>
            <a:ext cx="0" cy="57960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8FB800B9-3E50-4FAC-A1B1-72BF72B65C06}"/>
              </a:ext>
            </a:extLst>
          </p:cNvPr>
          <p:cNvCxnSpPr>
            <a:cxnSpLocks/>
          </p:cNvCxnSpPr>
          <p:nvPr/>
        </p:nvCxnSpPr>
        <p:spPr>
          <a:xfrm>
            <a:off x="3899165" y="2685915"/>
            <a:ext cx="0" cy="60076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9178A8D-EE85-4D98-8485-CCFE8B6C3E15}"/>
              </a:ext>
            </a:extLst>
          </p:cNvPr>
          <p:cNvCxnSpPr>
            <a:cxnSpLocks/>
          </p:cNvCxnSpPr>
          <p:nvPr/>
        </p:nvCxnSpPr>
        <p:spPr>
          <a:xfrm>
            <a:off x="5531114" y="2685915"/>
            <a:ext cx="0" cy="621302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439E726B-A67A-48C7-B50B-D706A4EE4BB1}"/>
              </a:ext>
            </a:extLst>
          </p:cNvPr>
          <p:cNvSpPr/>
          <p:nvPr/>
        </p:nvSpPr>
        <p:spPr>
          <a:xfrm>
            <a:off x="1473203" y="3330213"/>
            <a:ext cx="2904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2B2C96E4-3E7C-464F-84CD-DC17473FAC33}"/>
              </a:ext>
            </a:extLst>
          </p:cNvPr>
          <p:cNvSpPr/>
          <p:nvPr/>
        </p:nvSpPr>
        <p:spPr>
          <a:xfrm>
            <a:off x="3056470" y="3330213"/>
            <a:ext cx="2904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9EE361A-CAE4-4A68-B194-9512DB660F9A}"/>
              </a:ext>
            </a:extLst>
          </p:cNvPr>
          <p:cNvSpPr/>
          <p:nvPr/>
        </p:nvSpPr>
        <p:spPr>
          <a:xfrm>
            <a:off x="4751921" y="3330213"/>
            <a:ext cx="2904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7" name="图片 61">
            <a:extLst>
              <a:ext uri="{FF2B5EF4-FFF2-40B4-BE49-F238E27FC236}">
                <a16:creationId xmlns:a16="http://schemas.microsoft.com/office/drawing/2014/main" id="{8CE48925-D078-40B2-8D7E-DCC9B7AAB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27" y="2834897"/>
            <a:ext cx="379215" cy="364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图片 18">
            <a:extLst>
              <a:ext uri="{FF2B5EF4-FFF2-40B4-BE49-F238E27FC236}">
                <a16:creationId xmlns:a16="http://schemas.microsoft.com/office/drawing/2014/main" id="{ADEE1342-35B6-456C-881D-604D29705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292" y="2774816"/>
            <a:ext cx="425090" cy="409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图片 19">
            <a:extLst>
              <a:ext uri="{FF2B5EF4-FFF2-40B4-BE49-F238E27FC236}">
                <a16:creationId xmlns:a16="http://schemas.microsoft.com/office/drawing/2014/main" id="{041D8A20-4C77-4C4C-B925-C50058265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921" y="2783282"/>
            <a:ext cx="417243" cy="40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图片 1">
            <a:extLst>
              <a:ext uri="{FF2B5EF4-FFF2-40B4-BE49-F238E27FC236}">
                <a16:creationId xmlns:a16="http://schemas.microsoft.com/office/drawing/2014/main" id="{BB63D78C-D3CC-4686-AF86-85361606A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97" y="2728382"/>
            <a:ext cx="582697" cy="57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E0F4776-5600-4E4B-A589-DFECA75F6DFC}"/>
              </a:ext>
            </a:extLst>
          </p:cNvPr>
          <p:cNvSpPr txBox="1"/>
          <p:nvPr/>
        </p:nvSpPr>
        <p:spPr>
          <a:xfrm>
            <a:off x="643735" y="1335494"/>
            <a:ext cx="4830168" cy="427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集合是与数组类似，也是一种容器，用于装数据的。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7" grpId="0"/>
      <p:bldP spid="84" grpId="0"/>
      <p:bldP spid="85" grpId="0"/>
      <p:bldP spid="8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13D80D-BDCD-4F3A-B129-314885E0BF3D}"/>
              </a:ext>
            </a:extLst>
          </p:cNvPr>
          <p:cNvSpPr txBox="1"/>
          <p:nvPr/>
        </p:nvSpPr>
        <p:spPr>
          <a:xfrm>
            <a:off x="764318" y="1247920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集合的特点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5891DE-4709-4266-A5F7-76AEC69ADAA0}"/>
              </a:ext>
            </a:extLst>
          </p:cNvPr>
          <p:cNvSpPr txBox="1"/>
          <p:nvPr/>
        </p:nvSpPr>
        <p:spPr>
          <a:xfrm>
            <a:off x="765246" y="3429000"/>
            <a:ext cx="6628738" cy="42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集合的大小不固定，启动后可以动态变化，类型也可以选择不固定。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F36EE45-308D-4432-9694-D0A34AD5E1F8}"/>
              </a:ext>
            </a:extLst>
          </p:cNvPr>
          <p:cNvCxnSpPr/>
          <p:nvPr/>
        </p:nvCxnSpPr>
        <p:spPr>
          <a:xfrm>
            <a:off x="852159" y="2041831"/>
            <a:ext cx="470323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8540A4C-F73F-4506-9FA5-9AB63BD8EFAE}"/>
              </a:ext>
            </a:extLst>
          </p:cNvPr>
          <p:cNvCxnSpPr>
            <a:cxnSpLocks/>
          </p:cNvCxnSpPr>
          <p:nvPr/>
        </p:nvCxnSpPr>
        <p:spPr>
          <a:xfrm>
            <a:off x="852158" y="2664702"/>
            <a:ext cx="470323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867D915-095B-45CE-AB5C-C553E71868A3}"/>
              </a:ext>
            </a:extLst>
          </p:cNvPr>
          <p:cNvCxnSpPr>
            <a:cxnSpLocks/>
          </p:cNvCxnSpPr>
          <p:nvPr/>
        </p:nvCxnSpPr>
        <p:spPr>
          <a:xfrm>
            <a:off x="852158" y="2016431"/>
            <a:ext cx="1" cy="632279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D5BC803-B099-45EE-AC39-5BE88FCB2232}"/>
              </a:ext>
            </a:extLst>
          </p:cNvPr>
          <p:cNvCxnSpPr>
            <a:cxnSpLocks/>
          </p:cNvCxnSpPr>
          <p:nvPr/>
        </p:nvCxnSpPr>
        <p:spPr>
          <a:xfrm>
            <a:off x="2337211" y="2037598"/>
            <a:ext cx="0" cy="611112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61">
            <a:extLst>
              <a:ext uri="{FF2B5EF4-FFF2-40B4-BE49-F238E27FC236}">
                <a16:creationId xmlns:a16="http://schemas.microsoft.com/office/drawing/2014/main" id="{F3379393-ABE2-453E-A7CD-F97C00EBA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609" y="2132847"/>
            <a:ext cx="536116" cy="51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8">
            <a:extLst>
              <a:ext uri="{FF2B5EF4-FFF2-40B4-BE49-F238E27FC236}">
                <a16:creationId xmlns:a16="http://schemas.microsoft.com/office/drawing/2014/main" id="{74A00928-B47E-4AF4-B2CB-9381CD4C1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101" y="2105332"/>
            <a:ext cx="563558" cy="543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F861F88-4E00-4615-94CC-E403A051582A}"/>
              </a:ext>
            </a:extLst>
          </p:cNvPr>
          <p:cNvCxnSpPr>
            <a:cxnSpLocks/>
          </p:cNvCxnSpPr>
          <p:nvPr/>
        </p:nvCxnSpPr>
        <p:spPr>
          <a:xfrm>
            <a:off x="3923442" y="2016431"/>
            <a:ext cx="0" cy="632279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5796A9F-23AF-4F73-8704-0BF912653038}"/>
              </a:ext>
            </a:extLst>
          </p:cNvPr>
          <p:cNvCxnSpPr>
            <a:cxnSpLocks/>
          </p:cNvCxnSpPr>
          <p:nvPr/>
        </p:nvCxnSpPr>
        <p:spPr>
          <a:xfrm>
            <a:off x="5555391" y="2016431"/>
            <a:ext cx="0" cy="64827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19">
            <a:extLst>
              <a:ext uri="{FF2B5EF4-FFF2-40B4-BE49-F238E27FC236}">
                <a16:creationId xmlns:a16="http://schemas.microsoft.com/office/drawing/2014/main" id="{5856FF63-1829-4714-A274-B161101CF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358" y="2113798"/>
            <a:ext cx="511083" cy="49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B94C44D-0AE9-4038-A427-F4E6186E9474}"/>
              </a:ext>
            </a:extLst>
          </p:cNvPr>
          <p:cNvCxnSpPr>
            <a:cxnSpLocks/>
          </p:cNvCxnSpPr>
          <p:nvPr/>
        </p:nvCxnSpPr>
        <p:spPr>
          <a:xfrm>
            <a:off x="7187339" y="2031536"/>
            <a:ext cx="0" cy="617174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19">
            <a:extLst>
              <a:ext uri="{FF2B5EF4-FFF2-40B4-BE49-F238E27FC236}">
                <a16:creationId xmlns:a16="http://schemas.microsoft.com/office/drawing/2014/main" id="{4C72F06E-AF30-495F-BE7E-F553D5F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006" y="2128903"/>
            <a:ext cx="495383" cy="47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2D9C4DA-44E9-481A-A9BA-1F1B5021DBE9}"/>
              </a:ext>
            </a:extLst>
          </p:cNvPr>
          <p:cNvCxnSpPr/>
          <p:nvPr/>
        </p:nvCxnSpPr>
        <p:spPr>
          <a:xfrm>
            <a:off x="5514472" y="2041831"/>
            <a:ext cx="470323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811D5B0-A0CB-4BCA-B5BE-21592E61B807}"/>
              </a:ext>
            </a:extLst>
          </p:cNvPr>
          <p:cNvCxnSpPr/>
          <p:nvPr/>
        </p:nvCxnSpPr>
        <p:spPr>
          <a:xfrm>
            <a:off x="5555391" y="2664702"/>
            <a:ext cx="470323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76CAA59-8771-48FC-8047-5006147CA667}"/>
              </a:ext>
            </a:extLst>
          </p:cNvPr>
          <p:cNvSpPr txBox="1"/>
          <p:nvPr/>
        </p:nvSpPr>
        <p:spPr>
          <a:xfrm>
            <a:off x="7658486" y="2016431"/>
            <a:ext cx="6960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BD196C4-AE9A-453D-A000-D36C72ACF7C6}"/>
              </a:ext>
            </a:extLst>
          </p:cNvPr>
          <p:cNvSpPr txBox="1"/>
          <p:nvPr/>
        </p:nvSpPr>
        <p:spPr>
          <a:xfrm>
            <a:off x="764318" y="4032328"/>
            <a:ext cx="6423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集合非常适合做元素个数不确定，且要进行增删操作的业务场景。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C7661EF-DA0F-464B-8D63-09F141ED8AC7}"/>
              </a:ext>
            </a:extLst>
          </p:cNvPr>
          <p:cNvSpPr txBox="1"/>
          <p:nvPr/>
        </p:nvSpPr>
        <p:spPr>
          <a:xfrm>
            <a:off x="764318" y="4549094"/>
            <a:ext cx="6013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集合还提供了许多丰富、好用的功能，而数组的功能很单一。</a:t>
            </a:r>
          </a:p>
        </p:txBody>
      </p:sp>
    </p:spTree>
    <p:extLst>
      <p:ext uri="{BB962C8B-B14F-4D97-AF65-F5344CB8AC3E}">
        <p14:creationId xmlns:p14="http://schemas.microsoft.com/office/powerpoint/2010/main" val="315831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36" grpId="0"/>
      <p:bldP spid="39" grpId="0"/>
      <p:bldP spid="5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AB81AA8-BDD6-422D-A422-CF50276B5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270" y="1569285"/>
            <a:ext cx="2739712" cy="46361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82ED52-DD71-4069-A04D-0D82DB417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56" y="1569285"/>
            <a:ext cx="5420244" cy="4565758"/>
          </a:xfrm>
          <a:prstGeom prst="rect">
            <a:avLst/>
          </a:prstGeom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A486151B-56D6-4510-A6D2-E4182A2BB3EB}"/>
              </a:ext>
            </a:extLst>
          </p:cNvPr>
          <p:cNvSpPr txBox="1"/>
          <p:nvPr/>
        </p:nvSpPr>
        <p:spPr>
          <a:xfrm>
            <a:off x="764318" y="911859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集合的应用场景</a:t>
            </a:r>
          </a:p>
        </p:txBody>
      </p:sp>
    </p:spTree>
    <p:extLst>
      <p:ext uri="{BB962C8B-B14F-4D97-AF65-F5344CB8AC3E}">
        <p14:creationId xmlns:p14="http://schemas.microsoft.com/office/powerpoint/2010/main" val="212218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7512" y="1487564"/>
            <a:ext cx="5760538" cy="4511040"/>
          </a:xfrm>
        </p:spPr>
        <p:txBody>
          <a:bodyPr/>
          <a:lstStyle/>
          <a:p>
            <a:pPr marL="0" indent="0">
              <a:lnSpc>
                <a:spcPct val="250000"/>
              </a:lnSpc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、数组和集合的元素存储的个数问题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  <a:p>
            <a:pPr marL="552435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数组定义后类型确定，长度固定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集合类型可以不固定，大小是可变的。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/>
              <a:ea typeface="微软雅黑" pitchFamily="34" charset="-122"/>
            </a:endParaRPr>
          </a:p>
          <a:p>
            <a:pPr marL="0" indent="0">
              <a:lnSpc>
                <a:spcPct val="250000"/>
              </a:lnSpc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、数组和集合适合的场景 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52435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数组适合做数据个数和类型确定的场景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集合适合做数据个数不确定，且要做增删元素的场景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endParaRPr lang="zh-CN" altLang="en-US" sz="1600" dirty="0">
              <a:latin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271629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8266" y="1264448"/>
            <a:ext cx="5424406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集合快速入门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对于泛型的支持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常用方法、遍历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集合案例：遍历并删除元素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集合案例：存储自定义类型的对象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集合案例：元素搜索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70155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591381-39F5-4E7A-BE40-726AD17D2DE5}"/>
              </a:ext>
            </a:extLst>
          </p:cNvPr>
          <p:cNvSpPr txBox="1"/>
          <p:nvPr/>
        </p:nvSpPr>
        <p:spPr>
          <a:xfrm>
            <a:off x="696165" y="988796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ArrayList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FCE2D-5988-4423-A8F2-AD54EA2157D1}"/>
              </a:ext>
            </a:extLst>
          </p:cNvPr>
          <p:cNvSpPr txBox="1"/>
          <p:nvPr/>
        </p:nvSpPr>
        <p:spPr>
          <a:xfrm>
            <a:off x="696165" y="1566072"/>
            <a:ext cx="10350500" cy="3774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ArrayList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是集合中的一种，它支持索引。 （暂时先学习这个，后期课程会学习整个集合体系）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74C0F1C-EC81-4A31-A789-24E843214E64}"/>
              </a:ext>
            </a:extLst>
          </p:cNvPr>
          <p:cNvSpPr txBox="1"/>
          <p:nvPr/>
        </p:nvSpPr>
        <p:spPr>
          <a:xfrm>
            <a:off x="696164" y="2260142"/>
            <a:ext cx="5399835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ArrayList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集合的对象的创建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7FDAE7B-0129-4E9B-B230-0856EAB45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837667"/>
              </p:ext>
            </p:extLst>
          </p:nvPr>
        </p:nvGraphicFramePr>
        <p:xfrm>
          <a:off x="780409" y="2798941"/>
          <a:ext cx="7141763" cy="838598"/>
        </p:xfrm>
        <a:graphic>
          <a:graphicData uri="http://schemas.openxmlformats.org/drawingml/2006/table">
            <a:tbl>
              <a:tblPr/>
              <a:tblGrid>
                <a:gridCol w="2908825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232938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3456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public </a:t>
                      </a:r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ArrayList</a:t>
                      </a: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​()</a:t>
                      </a: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91" marR="121891" marT="60979" marB="6097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创建一个空的集合对象</a:t>
                      </a: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91" marR="121891" marT="60979" marB="6097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F651F48A-DCCB-41ED-95BF-5BEB99084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902098"/>
              </p:ext>
            </p:extLst>
          </p:nvPr>
        </p:nvGraphicFramePr>
        <p:xfrm>
          <a:off x="780409" y="4608162"/>
          <a:ext cx="8024632" cy="1305742"/>
        </p:xfrm>
        <a:graphic>
          <a:graphicData uri="http://schemas.openxmlformats.org/drawingml/2006/table">
            <a:tbl>
              <a:tblPr/>
              <a:tblGrid>
                <a:gridCol w="3082143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942489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38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boolean</a:t>
                      </a: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add(E e)</a:t>
                      </a: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79" marB="6097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将指定的元素追加到此集合的末尾</a:t>
                      </a:r>
                      <a:endParaRPr lang="en-US" altLang="zh-CN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79" marB="6097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38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void add(</a:t>
                      </a:r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index,E</a:t>
                      </a: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element)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79" marB="6097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在此集合中的指定位置插入指定的元素</a:t>
                      </a:r>
                      <a:endParaRPr lang="en-US" altLang="zh-CN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79" marB="6097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804717"/>
                  </a:ext>
                </a:extLst>
              </a:tr>
            </a:tbl>
          </a:graphicData>
        </a:graphic>
      </p:graphicFrame>
      <p:sp>
        <p:nvSpPr>
          <p:cNvPr id="12" name="TextBox 2">
            <a:extLst>
              <a:ext uri="{FF2B5EF4-FFF2-40B4-BE49-F238E27FC236}">
                <a16:creationId xmlns:a16="http://schemas.microsoft.com/office/drawing/2014/main" id="{E0C62E12-8570-4152-AA91-F10A2C8BC8AB}"/>
              </a:ext>
            </a:extLst>
          </p:cNvPr>
          <p:cNvSpPr txBox="1"/>
          <p:nvPr/>
        </p:nvSpPr>
        <p:spPr>
          <a:xfrm>
            <a:off x="696165" y="4044273"/>
            <a:ext cx="4063404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ArrayList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集合的添加元素的方法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98580" y="1615966"/>
            <a:ext cx="7654158" cy="49547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ArrayList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类如何创建集合对象的，如何添加元素？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62020" lvl="2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ArrayList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​()</a:t>
            </a:r>
            <a:endParaRPr lang="en-US" altLang="zh-CN" sz="1467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20" lvl="2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67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467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r>
              <a:rPr lang="en-US" altLang="zh-CN" sz="1467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add(E e)</a:t>
            </a:r>
            <a:endParaRPr lang="zh-CN" altLang="en-US" sz="1467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20" lvl="2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67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add(int </a:t>
            </a:r>
            <a:r>
              <a:rPr lang="en-US" altLang="zh-CN" sz="1467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index,E</a:t>
            </a:r>
            <a:r>
              <a:rPr lang="en-US" altLang="zh-CN" sz="1467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element)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62020" lvl="2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467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  <a:defRPr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8266" y="1264448"/>
            <a:ext cx="5424406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集合快速入门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对于泛型的支持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、遍历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集合案例：遍历并删除元素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集合案例：存储自定义类型的对象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集合案例：元素搜索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62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6648" y="965833"/>
            <a:ext cx="5648865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类概述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类的常用方法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遍历、替换、截取、分割操作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kumimoji="1"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类案例实战</a:t>
            </a: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类创建对象的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种方式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类常见面试</a:t>
            </a: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40324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81FC8E-88B8-4BF8-8BE4-B2002FBD6F9D}"/>
              </a:ext>
            </a:extLst>
          </p:cNvPr>
          <p:cNvSpPr txBox="1"/>
          <p:nvPr/>
        </p:nvSpPr>
        <p:spPr>
          <a:xfrm>
            <a:off x="790759" y="1258660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泛型概述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07D8C-1C6E-4E1A-85CB-B4459D226E74}"/>
              </a:ext>
            </a:extLst>
          </p:cNvPr>
          <p:cNvSpPr txBox="1"/>
          <p:nvPr/>
        </p:nvSpPr>
        <p:spPr>
          <a:xfrm>
            <a:off x="853821" y="1727635"/>
            <a:ext cx="10350500" cy="7467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&lt;E&gt;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：其实就是一个泛型类，可以在编译阶段约束集合对象只能操作某种数据类型。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5EC77A-2159-4AC5-95A1-8B1631B9F33D}"/>
              </a:ext>
            </a:extLst>
          </p:cNvPr>
          <p:cNvSpPr txBox="1"/>
          <p:nvPr/>
        </p:nvSpPr>
        <p:spPr>
          <a:xfrm>
            <a:off x="853821" y="2436471"/>
            <a:ext cx="7287547" cy="2470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举例：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：此集合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只能操作字符串类型的元素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Integer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：此集合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只能操作整数类型的元素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B95B15-A911-4CA3-A5F8-F4966C5728B2}"/>
              </a:ext>
            </a:extLst>
          </p:cNvPr>
          <p:cNvSpPr txBox="1"/>
          <p:nvPr/>
        </p:nvSpPr>
        <p:spPr>
          <a:xfrm>
            <a:off x="853821" y="4906956"/>
            <a:ext cx="6128844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注意：泛型只能支持引用数据类型，不支持基本数据类型。</a:t>
            </a:r>
            <a:endParaRPr lang="en-US" altLang="zh-CN" sz="18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98580" y="951618"/>
            <a:ext cx="7654158" cy="49547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、怎么去统一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ArrayList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集合操作的元素类型，泛型需要注意什么？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62020" lvl="2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67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使用泛型：</a:t>
            </a:r>
            <a:r>
              <a:rPr lang="en-US" altLang="zh-CN" sz="1467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en-US" sz="1467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r>
              <a:rPr lang="en-US" altLang="zh-CN" sz="1467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</a:p>
          <a:p>
            <a:pPr marL="1162020" lvl="2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67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创建集合对象都应该使用泛型。</a:t>
            </a:r>
            <a:endParaRPr lang="en-US" altLang="zh-CN" sz="1467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20" lvl="2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67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en-US" altLang="zh-CN" sz="1467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&lt;String&gt; list1 = new  </a:t>
            </a:r>
            <a:r>
              <a:rPr lang="en-US" altLang="zh-CN" sz="1467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en-US" altLang="zh-CN" sz="1467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</a:p>
          <a:p>
            <a:pPr marL="1162020" lvl="2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67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泛型只能支持引用数据类型，不支持基本数据类型。</a:t>
            </a:r>
            <a:endParaRPr lang="en-US" altLang="zh-CN" sz="1467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20" lvl="2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467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53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8266" y="1264448"/>
            <a:ext cx="5424406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集合快速入门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对于泛型的支持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常用方法、遍历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集合案例：遍历并删除元素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集合案例：存储自定义类型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集合案例：元素搜索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26386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C8C4BD-FFA7-4946-A2A4-53F25C59BE75}"/>
              </a:ext>
            </a:extLst>
          </p:cNvPr>
          <p:cNvSpPr txBox="1"/>
          <p:nvPr/>
        </p:nvSpPr>
        <p:spPr>
          <a:xfrm>
            <a:off x="877001" y="1304232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ArrayList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集合常用方法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6A0F3D8-AE03-4DCF-868C-FE4E8815B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236272"/>
              </p:ext>
            </p:extLst>
          </p:nvPr>
        </p:nvGraphicFramePr>
        <p:xfrm>
          <a:off x="964178" y="1951192"/>
          <a:ext cx="8536094" cy="3702382"/>
        </p:xfrm>
        <a:graphic>
          <a:graphicData uri="http://schemas.openxmlformats.org/drawingml/2006/table">
            <a:tbl>
              <a:tblPr/>
              <a:tblGrid>
                <a:gridCol w="3388749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147345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49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E get(</a:t>
                      </a:r>
                      <a:r>
                        <a:rPr lang="en-US" altLang="zh-CN" sz="16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index)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返回指定索引处的元素</a:t>
                      </a:r>
                      <a:endParaRPr lang="en-US" altLang="zh-CN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644187"/>
                  </a:ext>
                </a:extLst>
              </a:tr>
              <a:tr h="449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6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size()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返回集合中的元素的个数</a:t>
                      </a:r>
                      <a:endParaRPr lang="en-US" altLang="zh-CN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361974"/>
                  </a:ext>
                </a:extLst>
              </a:tr>
              <a:tr h="449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E remove(</a:t>
                      </a:r>
                      <a:r>
                        <a:rPr lang="en-US" altLang="zh-CN" sz="16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index)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删除指定索引处的元素，返回被删除的元素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57071"/>
                  </a:ext>
                </a:extLst>
              </a:tr>
              <a:tr h="449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6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boolean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remove(Object o)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删除指定的元素，返回删除是否成功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49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E set(</a:t>
                      </a:r>
                      <a:r>
                        <a:rPr lang="en-US" altLang="zh-CN" sz="16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6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index,E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element)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修改指定索引处的元素，返回被修改的元素</a:t>
                      </a:r>
                      <a:endParaRPr lang="en-US" altLang="zh-CN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8266" y="1264448"/>
            <a:ext cx="5424406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集合快速入门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对于泛型的支持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常用方法、遍历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集合案例：遍历并删除元素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集合案例：存储自定义类型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集合案例：元素搜索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17565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2896812" cy="517190"/>
          </a:xfrm>
        </p:spPr>
        <p:txBody>
          <a:bodyPr/>
          <a:lstStyle/>
          <a:p>
            <a:r>
              <a:rPr lang="zh-CN" altLang="en-US" dirty="0"/>
              <a:t>遍历并删除元素值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D65910-F56D-4CFD-8211-BD1B314CFBEC}"/>
              </a:ext>
            </a:extLst>
          </p:cNvPr>
          <p:cNvSpPr/>
          <p:nvPr/>
        </p:nvSpPr>
        <p:spPr>
          <a:xfrm>
            <a:off x="2261717" y="1635152"/>
            <a:ext cx="9570303" cy="3355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某个班级的考试在系统上进行，成绩大致为：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98, 77, 66, 89, 79, 50, 100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现在需要先把成绩低于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分以下的数据去掉。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集合存储多名学员的成绩。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遍历集合每个元素，如果元素值低于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分，去掉它。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64369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98580" y="1245476"/>
            <a:ext cx="7654158" cy="49547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1467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从集合中遍历元素，并筛选出元素删除它，应该怎么解决？</a:t>
            </a:r>
            <a:endParaRPr lang="en-US" altLang="zh-CN" sz="1467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62020" lvl="2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67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从集合后面遍历然后删除，</a:t>
            </a:r>
            <a:r>
              <a:rPr lang="zh-CN" altLang="en-US" sz="1667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可以避免漏掉元素。</a:t>
            </a:r>
            <a:endParaRPr lang="en-US" altLang="zh-CN" sz="1667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20" lvl="2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467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  <a:defRPr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4942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8266" y="1264448"/>
            <a:ext cx="5424406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集合快速入门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对于泛型的支持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常用方法、遍历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集合案例：遍历并删除元素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集合案例：存储自定义类型的对象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集合案例：元素搜索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68471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影片信息在程序中的表示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7774" y="1496057"/>
            <a:ext cx="7785909" cy="4219575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sz="1800" b="1" dirty="0">
                <a:solidFill>
                  <a:srgbClr val="49504F"/>
                </a:solidFill>
              </a:rPr>
              <a:t>需求</a:t>
            </a:r>
            <a:endParaRPr lang="en-US" altLang="zh-CN" sz="1800" b="1" dirty="0">
              <a:solidFill>
                <a:srgbClr val="49504F"/>
              </a:solidFill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49504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某影院系统需要在后台存储上述三部电影，然后依次展示出来。</a:t>
            </a:r>
            <a:endParaRPr lang="en-US" altLang="zh-CN" dirty="0">
              <a:solidFill>
                <a:srgbClr val="49504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250000"/>
              </a:lnSpc>
            </a:pPr>
            <a:r>
              <a:rPr lang="zh-CN" altLang="en-US" b="1" dirty="0">
                <a:solidFill>
                  <a:srgbClr val="49504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</a:t>
            </a:r>
            <a:endParaRPr lang="en-US" altLang="zh-CN" b="1" dirty="0">
              <a:solidFill>
                <a:srgbClr val="49504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rgbClr val="49504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：定义一个电影类，定义一个集合存储电影对象。</a:t>
            </a:r>
            <a:endParaRPr lang="en-US" altLang="zh-CN" dirty="0">
              <a:solidFill>
                <a:srgbClr val="49504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rgbClr val="49504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：创建</a:t>
            </a:r>
            <a:r>
              <a:rPr lang="en-US" altLang="zh-CN" dirty="0">
                <a:solidFill>
                  <a:srgbClr val="49504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>
                <a:solidFill>
                  <a:srgbClr val="49504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个电影对象，封装相关数据，把</a:t>
            </a:r>
            <a:r>
              <a:rPr lang="en-US" altLang="zh-CN" dirty="0">
                <a:solidFill>
                  <a:srgbClr val="49504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>
                <a:solidFill>
                  <a:srgbClr val="49504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个对象存入到集合中去。</a:t>
            </a:r>
            <a:endParaRPr lang="en-US" altLang="zh-CN" dirty="0">
              <a:solidFill>
                <a:srgbClr val="49504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rgbClr val="49504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：遍历集合中的</a:t>
            </a:r>
            <a:r>
              <a:rPr lang="en-US" altLang="zh-CN" dirty="0">
                <a:solidFill>
                  <a:srgbClr val="49504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>
                <a:solidFill>
                  <a:srgbClr val="49504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个对象，输出相关信息。</a:t>
            </a:r>
            <a:endParaRPr lang="en-US" altLang="zh-CN" dirty="0">
              <a:solidFill>
                <a:srgbClr val="49504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F11236-6508-49FC-A16E-242DE542C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2" y="1868212"/>
            <a:ext cx="3161895" cy="390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5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828A17-5730-4F90-A63D-159F71798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89" y="3133382"/>
            <a:ext cx="4684080" cy="230832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SystemDemo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</a:t>
            </a:r>
            <a:r>
              <a:rPr lang="zh-CN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ArrayList &lt;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ArrayList&lt;&gt;();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.add(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Movie(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“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《</a:t>
            </a:r>
            <a:r>
              <a:rPr lang="zh-CN" altLang="en-US" sz="9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肖生克的救赎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》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”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9.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7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“</a:t>
            </a:r>
            <a:r>
              <a:rPr lang="zh-CN" altLang="en-US" sz="9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罗宾斯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”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.add(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Movie(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“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《</a:t>
            </a:r>
            <a:r>
              <a:rPr kumimoji="0" lang="zh-CN" altLang="en-US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霸王别姬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》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”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lang="en-US" altLang="zh-CN" sz="9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9.6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“</a:t>
            </a:r>
            <a:r>
              <a:rPr lang="zh-CN" altLang="en-US" sz="9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张国荣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、</a:t>
            </a:r>
            <a:r>
              <a:rPr kumimoji="0" lang="zh-CN" altLang="en-US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张丰毅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”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.add(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Movie(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“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《</a:t>
            </a:r>
            <a:r>
              <a:rPr kumimoji="0" lang="zh-CN" altLang="en-US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阿甘正传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》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”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lang="en-US" altLang="zh-CN" sz="9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9.5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“</a:t>
            </a:r>
            <a:r>
              <a:rPr lang="zh-CN" altLang="en-US" sz="9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汤姆</a:t>
            </a:r>
            <a:r>
              <a:rPr lang="en-US" altLang="zh-CN" sz="9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r>
              <a:rPr lang="zh-CN" altLang="en-US" sz="9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汉克斯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lang="en-US" altLang="zh-CN" sz="9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en-US" altLang="zh-CN" sz="9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= </a:t>
            </a:r>
            <a:r>
              <a:rPr lang="en-US" altLang="zh-CN" sz="9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en-US" altLang="zh-CN" sz="9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en-US" altLang="zh-CN" sz="9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en-US" altLang="zh-CN" sz="9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&lt; </a:t>
            </a:r>
            <a:r>
              <a:rPr kumimoji="0" lang="en-US" altLang="zh-CN" sz="9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movies.size</a:t>
            </a:r>
            <a:r>
              <a:rPr kumimoji="0" lang="en-US" altLang="zh-CN" sz="9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(); </a:t>
            </a:r>
            <a:r>
              <a:rPr kumimoji="0" lang="en-US" altLang="zh-CN" sz="9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en-US" altLang="zh-CN" sz="9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++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    Movie movie = </a:t>
            </a:r>
            <a:r>
              <a:rPr lang="en-US" altLang="zh-CN" sz="900" dirty="0" err="1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movies.get</a:t>
            </a:r>
            <a:r>
              <a:rPr lang="en-US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en-US" altLang="zh-CN" sz="900" dirty="0" err="1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i</a:t>
            </a:r>
            <a:r>
              <a:rPr lang="en-US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片名：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.getName());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评分：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.getScore());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主演：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.getAcotr());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C1C0EF-6BAE-4886-BF20-6E281287D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89" y="1113013"/>
            <a:ext cx="4084640" cy="175432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double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score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acotr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Movie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name,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score,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acotr)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name;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score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score;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acotr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acotr;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... getter + setter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129E982-3115-4A53-ABB4-C387D54874B6}"/>
              </a:ext>
            </a:extLst>
          </p:cNvPr>
          <p:cNvSpPr/>
          <p:nvPr/>
        </p:nvSpPr>
        <p:spPr>
          <a:xfrm>
            <a:off x="5194253" y="928244"/>
            <a:ext cx="1722877" cy="4369619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D3F52C47-DA94-47C9-9882-266211B8E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1262" y="1022030"/>
            <a:ext cx="93503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F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栈内存</a:t>
            </a:r>
            <a:endParaRPr lang="en-US" altLang="zh-CN" b="1" dirty="0">
              <a:solidFill>
                <a:srgbClr val="FD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70823F4-D05E-444C-AD43-C0B263C04FB2}"/>
              </a:ext>
            </a:extLst>
          </p:cNvPr>
          <p:cNvSpPr/>
          <p:nvPr/>
        </p:nvSpPr>
        <p:spPr bwMode="auto">
          <a:xfrm>
            <a:off x="7254139" y="828011"/>
            <a:ext cx="4758930" cy="4369619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/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9DB61395-9B9D-40C9-80A6-8F7DD437A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7364" y="3921928"/>
            <a:ext cx="1405377" cy="126188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...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...</a:t>
            </a:r>
          </a:p>
          <a:p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movices</a:t>
            </a:r>
            <a:endParaRPr lang="en-US" altLang="zh-CN" sz="1100" b="1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100" b="1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100" b="1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100" b="1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9CA3113-14CC-4552-A71F-B943C1C873AC}"/>
              </a:ext>
            </a:extLst>
          </p:cNvPr>
          <p:cNvSpPr/>
          <p:nvPr/>
        </p:nvSpPr>
        <p:spPr>
          <a:xfrm>
            <a:off x="7562669" y="2532421"/>
            <a:ext cx="3098800" cy="3698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《</a:t>
            </a:r>
            <a:r>
              <a:rPr lang="zh-CN" altLang="en-US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肖生克的救赎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》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”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9.</a:t>
            </a:r>
            <a:r>
              <a:rPr lang="en-US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7</a:t>
            </a:r>
            <a:r>
              <a:rPr lang="zh-CN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en-US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罗宾斯</a:t>
            </a:r>
            <a:endParaRPr lang="zh-CN" altLang="en-US" sz="1100" dirty="0"/>
          </a:p>
        </p:txBody>
      </p:sp>
      <p:sp>
        <p:nvSpPr>
          <p:cNvPr id="32" name="文本框 3">
            <a:extLst>
              <a:ext uri="{FF2B5EF4-FFF2-40B4-BE49-F238E27FC236}">
                <a16:creationId xmlns:a16="http://schemas.microsoft.com/office/drawing/2014/main" id="{772C5051-B330-4CC3-8FA0-B9945DB7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1828" y="923792"/>
            <a:ext cx="87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堆内存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B63C717-A51A-4978-93E2-808B0C24B7A8}"/>
              </a:ext>
            </a:extLst>
          </p:cNvPr>
          <p:cNvSpPr/>
          <p:nvPr/>
        </p:nvSpPr>
        <p:spPr>
          <a:xfrm>
            <a:off x="7562669" y="3814443"/>
            <a:ext cx="3098800" cy="576262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EAF3D2B-A78D-4196-A608-6A299196C006}"/>
              </a:ext>
            </a:extLst>
          </p:cNvPr>
          <p:cNvSpPr/>
          <p:nvPr/>
        </p:nvSpPr>
        <p:spPr>
          <a:xfrm>
            <a:off x="7562669" y="1990176"/>
            <a:ext cx="3098800" cy="3698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《</a:t>
            </a:r>
            <a:r>
              <a:rPr lang="zh-CN" altLang="en-US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霸王别姬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》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”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en-US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9.6</a:t>
            </a:r>
            <a:r>
              <a:rPr lang="zh-CN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en-US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张国荣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、</a:t>
            </a:r>
            <a:r>
              <a:rPr lang="zh-CN" altLang="en-US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张丰毅</a:t>
            </a:r>
            <a:endParaRPr lang="zh-CN" altLang="en-US" sz="11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119157F-2C60-4B1A-B37F-14F682B8A8EE}"/>
              </a:ext>
            </a:extLst>
          </p:cNvPr>
          <p:cNvSpPr/>
          <p:nvPr/>
        </p:nvSpPr>
        <p:spPr>
          <a:xfrm>
            <a:off x="7562669" y="1341452"/>
            <a:ext cx="3098800" cy="3698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《</a:t>
            </a:r>
            <a:r>
              <a:rPr lang="zh-CN" altLang="en-US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阿甘正传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》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”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en-US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9.5</a:t>
            </a:r>
            <a:r>
              <a:rPr lang="zh-CN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en-US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汤姆</a:t>
            </a:r>
            <a:r>
              <a:rPr lang="en-US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r>
              <a:rPr lang="zh-CN" altLang="en-US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汉克斯</a:t>
            </a:r>
            <a:endParaRPr lang="zh-CN" altLang="en-US" sz="1100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8290DB9-21DE-4849-8D3D-F987300D020D}"/>
              </a:ext>
            </a:extLst>
          </p:cNvPr>
          <p:cNvCxnSpPr/>
          <p:nvPr/>
        </p:nvCxnSpPr>
        <p:spPr>
          <a:xfrm>
            <a:off x="8619309" y="3814443"/>
            <a:ext cx="0" cy="57626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9A7C110-C476-45CC-927B-9182A64A93F9}"/>
              </a:ext>
            </a:extLst>
          </p:cNvPr>
          <p:cNvCxnSpPr/>
          <p:nvPr/>
        </p:nvCxnSpPr>
        <p:spPr>
          <a:xfrm>
            <a:off x="9566810" y="3814443"/>
            <a:ext cx="0" cy="57626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D1C4D29-2390-4DED-938A-C70E1BA9E1F9}"/>
              </a:ext>
            </a:extLst>
          </p:cNvPr>
          <p:cNvSpPr txBox="1"/>
          <p:nvPr/>
        </p:nvSpPr>
        <p:spPr>
          <a:xfrm>
            <a:off x="5693229" y="251459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F01A364-6FA5-46C5-B6D6-397A3A0919AF}"/>
              </a:ext>
            </a:extLst>
          </p:cNvPr>
          <p:cNvSpPr txBox="1"/>
          <p:nvPr/>
        </p:nvSpPr>
        <p:spPr>
          <a:xfrm flipH="1">
            <a:off x="10617640" y="1331980"/>
            <a:ext cx="743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FF0000"/>
                </a:solidFill>
                <a:latin typeface="Consolas" panose="020B0609020204030204" pitchFamily="49" charset="0"/>
                <a:ea typeface="Alibaba PuHuiTi B"/>
              </a:rPr>
              <a:t>1aab2c</a:t>
            </a:r>
            <a:endParaRPr lang="zh-CN" altLang="en-US" sz="1200" b="1" dirty="0">
              <a:solidFill>
                <a:srgbClr val="FF0000"/>
              </a:solidFill>
              <a:latin typeface="Consolas" panose="020B0609020204030204" pitchFamily="49" charset="0"/>
              <a:ea typeface="Alibaba PuHuiTi B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731CFD4-D1C9-4117-920C-548A8FEDB577}"/>
              </a:ext>
            </a:extLst>
          </p:cNvPr>
          <p:cNvSpPr txBox="1"/>
          <p:nvPr/>
        </p:nvSpPr>
        <p:spPr>
          <a:xfrm flipH="1">
            <a:off x="10679325" y="3973017"/>
            <a:ext cx="619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00B050"/>
                </a:solidFill>
                <a:latin typeface="Consolas" panose="020B0609020204030204" pitchFamily="49" charset="0"/>
                <a:ea typeface="Alibaba PuHuiTi B"/>
              </a:rPr>
              <a:t>...</a:t>
            </a:r>
            <a:endParaRPr lang="zh-CN" altLang="en-US" sz="1200" b="1" dirty="0">
              <a:solidFill>
                <a:srgbClr val="00B050"/>
              </a:solidFill>
              <a:latin typeface="Consolas" panose="020B0609020204030204" pitchFamily="49" charset="0"/>
              <a:ea typeface="Alibaba PuHuiTi B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9B69F9E-7D7F-40A3-85B3-6362A338E22D}"/>
              </a:ext>
            </a:extLst>
          </p:cNvPr>
          <p:cNvSpPr txBox="1"/>
          <p:nvPr/>
        </p:nvSpPr>
        <p:spPr>
          <a:xfrm flipH="1">
            <a:off x="7576394" y="3537443"/>
            <a:ext cx="695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FF0000"/>
                </a:solidFill>
                <a:latin typeface="Consolas" panose="020B0609020204030204" pitchFamily="49" charset="0"/>
                <a:ea typeface="Alibaba PuHuiTi B"/>
              </a:rPr>
              <a:t>23afc5</a:t>
            </a:r>
            <a:endParaRPr lang="zh-CN" altLang="en-US" sz="1200" b="1" dirty="0">
              <a:solidFill>
                <a:srgbClr val="FF0000"/>
              </a:solidFill>
              <a:latin typeface="Consolas" panose="020B0609020204030204" pitchFamily="49" charset="0"/>
              <a:ea typeface="Alibaba PuHuiTi B"/>
            </a:endParaRP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4A740790-8ADF-4D64-8055-C2DF4EB132D5}"/>
              </a:ext>
            </a:extLst>
          </p:cNvPr>
          <p:cNvCxnSpPr>
            <a:cxnSpLocks/>
          </p:cNvCxnSpPr>
          <p:nvPr/>
        </p:nvCxnSpPr>
        <p:spPr>
          <a:xfrm flipV="1">
            <a:off x="5953760" y="3814442"/>
            <a:ext cx="1622633" cy="757558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0C69EAD-44E9-4FC2-9B96-A3FB9BB8455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06914" y="2059655"/>
            <a:ext cx="1674634" cy="1535676"/>
          </a:xfrm>
          <a:prstGeom prst="bentConnector3">
            <a:avLst>
              <a:gd name="adj1" fmla="val 10945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FD2A1962-99D4-464F-91FA-A0DB38F08519}"/>
              </a:ext>
            </a:extLst>
          </p:cNvPr>
          <p:cNvCxnSpPr/>
          <p:nvPr/>
        </p:nvCxnSpPr>
        <p:spPr>
          <a:xfrm>
            <a:off x="9112069" y="3664810"/>
            <a:ext cx="0" cy="29926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EE800599-DE9F-4987-BF3D-6A874DFFA9E0}"/>
              </a:ext>
            </a:extLst>
          </p:cNvPr>
          <p:cNvCxnSpPr>
            <a:cxnSpLocks/>
          </p:cNvCxnSpPr>
          <p:nvPr/>
        </p:nvCxnSpPr>
        <p:spPr>
          <a:xfrm flipV="1">
            <a:off x="8291571" y="3202631"/>
            <a:ext cx="0" cy="89994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C9CECD92-167C-4D5F-880C-FC18B4F59E04}"/>
              </a:ext>
            </a:extLst>
          </p:cNvPr>
          <p:cNvCxnSpPr>
            <a:cxnSpLocks/>
          </p:cNvCxnSpPr>
          <p:nvPr/>
        </p:nvCxnSpPr>
        <p:spPr>
          <a:xfrm rot="10800000">
            <a:off x="7562669" y="2547945"/>
            <a:ext cx="728904" cy="654689"/>
          </a:xfrm>
          <a:prstGeom prst="bentConnector3">
            <a:avLst>
              <a:gd name="adj1" fmla="val 123875"/>
            </a:avLst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C827A4B2-A0AA-45B9-BC2C-E851B8E6A5E3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36218" y="1472494"/>
            <a:ext cx="2653581" cy="2400676"/>
          </a:xfrm>
          <a:prstGeom prst="bentConnector3">
            <a:avLst>
              <a:gd name="adj1" fmla="val 10475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E9551408-99FC-446E-8B59-E5B5CD19D44A}"/>
              </a:ext>
            </a:extLst>
          </p:cNvPr>
          <p:cNvSpPr txBox="1"/>
          <p:nvPr/>
        </p:nvSpPr>
        <p:spPr>
          <a:xfrm>
            <a:off x="2626201" y="5729701"/>
            <a:ext cx="6979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结论：集合中存储的元素并不是对象本身，而是对象的地址。</a:t>
            </a: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3525261D-430A-49D7-ACE4-524764A0F245}"/>
              </a:ext>
            </a:extLst>
          </p:cNvPr>
          <p:cNvSpPr txBox="1"/>
          <p:nvPr/>
        </p:nvSpPr>
        <p:spPr>
          <a:xfrm>
            <a:off x="7755337" y="4426254"/>
            <a:ext cx="84856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</a:t>
            </a:r>
            <a:endParaRPr lang="zh-CN" altLang="en-US" sz="900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F9F53E-EFD7-41BF-93EB-BE998534E3A1}"/>
              </a:ext>
            </a:extLst>
          </p:cNvPr>
          <p:cNvSpPr/>
          <p:nvPr/>
        </p:nvSpPr>
        <p:spPr>
          <a:xfrm>
            <a:off x="5418710" y="4657086"/>
            <a:ext cx="1047589" cy="331594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F2E1C9C-C188-46EE-AA39-EB91EC6D7515}"/>
              </a:ext>
            </a:extLst>
          </p:cNvPr>
          <p:cNvSpPr txBox="1"/>
          <p:nvPr/>
        </p:nvSpPr>
        <p:spPr>
          <a:xfrm flipH="1">
            <a:off x="10667251" y="2010872"/>
            <a:ext cx="743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FF0000"/>
                </a:solidFill>
                <a:latin typeface="Consolas" panose="020B0609020204030204" pitchFamily="49" charset="0"/>
                <a:ea typeface="Alibaba PuHuiTi B"/>
              </a:rPr>
              <a:t>2aab2c</a:t>
            </a:r>
            <a:endParaRPr lang="zh-CN" altLang="en-US" sz="1200" b="1" dirty="0">
              <a:solidFill>
                <a:srgbClr val="FF0000"/>
              </a:solidFill>
              <a:latin typeface="Consolas" panose="020B0609020204030204" pitchFamily="49" charset="0"/>
              <a:ea typeface="Alibaba PuHuiTi B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93DB812-E533-44D8-A587-FF992E138BFD}"/>
              </a:ext>
            </a:extLst>
          </p:cNvPr>
          <p:cNvSpPr txBox="1"/>
          <p:nvPr/>
        </p:nvSpPr>
        <p:spPr>
          <a:xfrm flipH="1">
            <a:off x="10667251" y="2547945"/>
            <a:ext cx="743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FF0000"/>
                </a:solidFill>
                <a:latin typeface="Consolas" panose="020B0609020204030204" pitchFamily="49" charset="0"/>
                <a:ea typeface="Alibaba PuHuiTi B"/>
              </a:rPr>
              <a:t>3aab2c</a:t>
            </a:r>
            <a:endParaRPr lang="zh-CN" altLang="en-US" sz="1200" b="1" dirty="0">
              <a:solidFill>
                <a:srgbClr val="FF0000"/>
              </a:solidFill>
              <a:latin typeface="Consolas" panose="020B0609020204030204" pitchFamily="49" charset="0"/>
              <a:ea typeface="Alibaba PuHuiTi B"/>
            </a:endParaRPr>
          </a:p>
        </p:txBody>
      </p:sp>
    </p:spTree>
    <p:extLst>
      <p:ext uri="{BB962C8B-B14F-4D97-AF65-F5344CB8AC3E}">
        <p14:creationId xmlns:p14="http://schemas.microsoft.com/office/powerpoint/2010/main" val="262230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7037E-7 L -0.17305 0.16412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59" y="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0.00139 L -0.2487 0.2067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14" y="1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L -0.16406 0.2805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3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85185E-6 L -0.07487 0.37292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1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07748 1.48148E-6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48 1.48148E-6 L 0.16836 -0.00023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2" grpId="0" animBg="1"/>
      <p:bldP spid="24" grpId="0" animBg="1"/>
      <p:bldP spid="25" grpId="0" animBg="1"/>
      <p:bldP spid="32" grpId="0"/>
      <p:bldP spid="38" grpId="0" animBg="1"/>
      <p:bldP spid="47" grpId="0" animBg="1"/>
      <p:bldP spid="48" grpId="0" animBg="1"/>
      <p:bldP spid="49" grpId="0"/>
      <p:bldP spid="49" grpId="1"/>
      <p:bldP spid="58" grpId="0"/>
      <p:bldP spid="59" grpId="0"/>
      <p:bldP spid="59" grpId="1"/>
      <p:bldP spid="156" grpId="0"/>
      <p:bldP spid="158" grpId="0"/>
      <p:bldP spid="158" grpId="1"/>
      <p:bldP spid="158" grpId="2"/>
      <p:bldP spid="4" grpId="0" animBg="1"/>
      <p:bldP spid="35" grpId="0"/>
      <p:bldP spid="35" grpId="1"/>
      <p:bldP spid="39" grpId="0"/>
      <p:bldP spid="3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09079" y="799366"/>
            <a:ext cx="5648865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类概述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类常用方法</a:t>
            </a: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字符串内容比较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类的常用方法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遍历、替换、截取、分割操作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kumimoji="1"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类案例实战</a:t>
            </a: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类创建对象的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种方式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类常见面试</a:t>
            </a: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4573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8266" y="1264448"/>
            <a:ext cx="5424406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集合快速入门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对于泛型的支持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常用方法、遍历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集合案例：遍历并删除元素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集合案例：存储自定义类型的的对象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集合案例：元素搜索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8426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学生信息系统的数据搜索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A545F6-C402-48F2-8D9B-2996942BB74B}"/>
              </a:ext>
            </a:extLst>
          </p:cNvPr>
          <p:cNvSpPr txBox="1"/>
          <p:nvPr/>
        </p:nvSpPr>
        <p:spPr>
          <a:xfrm>
            <a:off x="1041509" y="3645185"/>
            <a:ext cx="9489857" cy="2682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</a:t>
            </a:r>
            <a:endParaRPr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后台程序需要存储如上学生信息并展示，然后要提供按照学号搜索学生信息的功能。</a:t>
            </a:r>
            <a:endParaRPr lang="en-US" altLang="zh-CN" sz="14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</a:t>
            </a:r>
            <a:endParaRPr lang="en-US" altLang="zh-CN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</a:t>
            </a:r>
            <a:r>
              <a:rPr lang="en-US" altLang="zh-CN" sz="14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</a:t>
            </a:r>
            <a:r>
              <a:rPr lang="zh-CN" altLang="en-US" sz="14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类，定义</a:t>
            </a:r>
            <a:r>
              <a:rPr lang="en-US" altLang="zh-CN" sz="140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4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集合存储如上学生对象信息，并遍历展示出来。</a:t>
            </a:r>
            <a:endParaRPr lang="en-US" altLang="zh-CN" sz="14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提供一个方法，可以接收</a:t>
            </a:r>
            <a:r>
              <a:rPr lang="en-US" altLang="zh-CN" sz="140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4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集合，和要搜索的学号，返回搜索到的学生对象信息，并展示。</a:t>
            </a:r>
            <a:endParaRPr lang="en-US" altLang="zh-CN" sz="14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使用死循环，让用户可以不停的搜索。</a:t>
            </a:r>
            <a:endParaRPr lang="en-US" altLang="zh-CN" sz="14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F4C8C35-25F3-4D04-9C1B-304544F95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73" y="1589006"/>
            <a:ext cx="2495550" cy="37380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C81E092-27E8-4F9F-B1A9-D919011AA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509" y="2132096"/>
            <a:ext cx="5556360" cy="144396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A6A4650-B47D-4B17-B87E-8278E05F3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509" y="1712607"/>
            <a:ext cx="2495550" cy="35036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15EB8C7-76B0-4DB9-944E-02FF03352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9536" y="2207172"/>
            <a:ext cx="374498" cy="16351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B462212-67A6-4B7D-AB69-9167F630FF02}"/>
              </a:ext>
            </a:extLst>
          </p:cNvPr>
          <p:cNvSpPr txBox="1"/>
          <p:nvPr/>
        </p:nvSpPr>
        <p:spPr>
          <a:xfrm>
            <a:off x="4130564" y="2161970"/>
            <a:ext cx="756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</a:t>
            </a:r>
          </a:p>
        </p:txBody>
      </p:sp>
    </p:spTree>
    <p:extLst>
      <p:ext uri="{BB962C8B-B14F-4D97-AF65-F5344CB8AC3E}">
        <p14:creationId xmlns:p14="http://schemas.microsoft.com/office/powerpoint/2010/main" val="23674945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87C95E-7DD7-48A4-A123-789EA4F6511E}"/>
              </a:ext>
            </a:extLst>
          </p:cNvPr>
          <p:cNvSpPr txBox="1"/>
          <p:nvPr/>
        </p:nvSpPr>
        <p:spPr>
          <a:xfrm>
            <a:off x="838201" y="1110914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ArrayList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简单介绍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C4D262-FD72-4712-BA08-7355AA7E4AD6}"/>
              </a:ext>
            </a:extLst>
          </p:cNvPr>
          <p:cNvSpPr txBox="1"/>
          <p:nvPr/>
        </p:nvSpPr>
        <p:spPr>
          <a:xfrm>
            <a:off x="838201" y="1569822"/>
            <a:ext cx="11190889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代表的是集合类，集合是一种容器，与数组类似，不同的是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集合的大小是不固定的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通过创建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的对象表示得到一个集合容器，同时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提供了比数组更好用，更丰富的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 (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给程序员使用。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8210398-DAB6-41A8-BAD6-6F3D78A98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51" y="2743448"/>
            <a:ext cx="2050728" cy="3771618"/>
          </a:xfrm>
          <a:prstGeom prst="rect">
            <a:avLst/>
          </a:prstGeom>
        </p:spPr>
      </p:pic>
      <p:sp>
        <p:nvSpPr>
          <p:cNvPr id="14" name="TextBox 10">
            <a:extLst>
              <a:ext uri="{FF2B5EF4-FFF2-40B4-BE49-F238E27FC236}">
                <a16:creationId xmlns:a16="http://schemas.microsoft.com/office/drawing/2014/main" id="{31EAB887-BE95-4909-A441-37E2DD79A787}"/>
              </a:ext>
            </a:extLst>
          </p:cNvPr>
          <p:cNvSpPr txBox="1"/>
          <p:nvPr/>
        </p:nvSpPr>
        <p:spPr>
          <a:xfrm>
            <a:off x="3440024" y="2959499"/>
            <a:ext cx="5183714" cy="1616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Alibaba PuHuiTi R"/>
              </a:rPr>
              <a:t>购物车使用集合对象来存储商品对象更合适</a:t>
            </a:r>
            <a:endParaRPr lang="en-US" altLang="zh-CN" sz="1400" b="1" dirty="0">
              <a:solidFill>
                <a:srgbClr val="C00000"/>
              </a:solidFill>
              <a:latin typeface="微软雅黑" pitchFamily="34" charset="-122"/>
              <a:ea typeface="Alibaba PuHuiTi R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随时可能添加新商品对象进来（个数不确定）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也随时可能删除商品对象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406143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4">
            <a:extLst>
              <a:ext uri="{FF2B5EF4-FFF2-40B4-BE49-F238E27FC236}">
                <a16:creationId xmlns:a16="http://schemas.microsoft.com/office/drawing/2014/main" id="{86D19A23-4E98-42DE-A0A1-53CB7E5212D0}"/>
              </a:ext>
            </a:extLst>
          </p:cNvPr>
          <p:cNvSpPr/>
          <p:nvPr/>
        </p:nvSpPr>
        <p:spPr>
          <a:xfrm>
            <a:off x="951787" y="1969862"/>
            <a:ext cx="2499942" cy="725981"/>
          </a:xfrm>
          <a:custGeom>
            <a:avLst/>
            <a:gdLst>
              <a:gd name="connsiteX0" fmla="*/ 0 w 2704111"/>
              <a:gd name="connsiteY0" fmla="*/ 0 h 967216"/>
              <a:gd name="connsiteX1" fmla="*/ 2142444 w 2704111"/>
              <a:gd name="connsiteY1" fmla="*/ 0 h 967216"/>
              <a:gd name="connsiteX2" fmla="*/ 2704111 w 2704111"/>
              <a:gd name="connsiteY2" fmla="*/ 494759 h 967216"/>
              <a:gd name="connsiteX3" fmla="*/ 2142444 w 2704111"/>
              <a:gd name="connsiteY3" fmla="*/ 967216 h 967216"/>
              <a:gd name="connsiteX4" fmla="*/ 0 w 2704111"/>
              <a:gd name="connsiteY4" fmla="*/ 967216 h 96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4111" h="967216">
                <a:moveTo>
                  <a:pt x="0" y="0"/>
                </a:moveTo>
                <a:lnTo>
                  <a:pt x="2142444" y="0"/>
                </a:lnTo>
                <a:lnTo>
                  <a:pt x="2704111" y="494759"/>
                </a:lnTo>
                <a:lnTo>
                  <a:pt x="2142444" y="967216"/>
                </a:lnTo>
                <a:lnTo>
                  <a:pt x="0" y="967216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任意多边形 3">
            <a:extLst>
              <a:ext uri="{FF2B5EF4-FFF2-40B4-BE49-F238E27FC236}">
                <a16:creationId xmlns:a16="http://schemas.microsoft.com/office/drawing/2014/main" id="{3E8285E7-93B5-4BB7-8BF3-8EF639C62C44}"/>
              </a:ext>
            </a:extLst>
          </p:cNvPr>
          <p:cNvSpPr/>
          <p:nvPr/>
        </p:nvSpPr>
        <p:spPr bwMode="auto">
          <a:xfrm>
            <a:off x="3014126" y="1969862"/>
            <a:ext cx="2519985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5" name="文本框 35">
            <a:extLst>
              <a:ext uri="{FF2B5EF4-FFF2-40B4-BE49-F238E27FC236}">
                <a16:creationId xmlns:a16="http://schemas.microsoft.com/office/drawing/2014/main" id="{DD33FEA4-3701-4E50-AEC4-9E67669C9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1064" y="2170594"/>
            <a:ext cx="2131778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baseline="-3000" dirty="0" err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endParaRPr lang="zh-CN" altLang="en-US" sz="2000" b="1" baseline="-3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43">
            <a:extLst>
              <a:ext uri="{FF2B5EF4-FFF2-40B4-BE49-F238E27FC236}">
                <a16:creationId xmlns:a16="http://schemas.microsoft.com/office/drawing/2014/main" id="{4688DB66-147F-4200-AFB1-74AD5C470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400" y="2170275"/>
            <a:ext cx="2391925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2000" b="1" baseline="-3000" dirty="0" err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集合如何创建对象</a:t>
            </a:r>
          </a:p>
        </p:txBody>
      </p:sp>
      <p:sp>
        <p:nvSpPr>
          <p:cNvPr id="18" name="任意多边形 10">
            <a:extLst>
              <a:ext uri="{FF2B5EF4-FFF2-40B4-BE49-F238E27FC236}">
                <a16:creationId xmlns:a16="http://schemas.microsoft.com/office/drawing/2014/main" id="{72C02576-30F1-45CC-A13C-C936C9D883FA}"/>
              </a:ext>
            </a:extLst>
          </p:cNvPr>
          <p:cNvSpPr/>
          <p:nvPr/>
        </p:nvSpPr>
        <p:spPr bwMode="auto">
          <a:xfrm>
            <a:off x="7212163" y="1976785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800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0" name="任意多边形 13">
            <a:extLst>
              <a:ext uri="{FF2B5EF4-FFF2-40B4-BE49-F238E27FC236}">
                <a16:creationId xmlns:a16="http://schemas.microsoft.com/office/drawing/2014/main" id="{22B3901B-5F75-4065-A7D7-0704E5248D88}"/>
              </a:ext>
            </a:extLst>
          </p:cNvPr>
          <p:cNvSpPr/>
          <p:nvPr/>
        </p:nvSpPr>
        <p:spPr bwMode="auto">
          <a:xfrm>
            <a:off x="5129781" y="1968911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noProof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文本框 46">
            <a:extLst>
              <a:ext uri="{FF2B5EF4-FFF2-40B4-BE49-F238E27FC236}">
                <a16:creationId xmlns:a16="http://schemas.microsoft.com/office/drawing/2014/main" id="{747AE2B1-79D0-495B-92E7-E41BFF8EE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0050" y="2170275"/>
            <a:ext cx="2130013" cy="33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0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 err="1"/>
              <a:t>ArrayList</a:t>
            </a:r>
            <a:r>
              <a:rPr lang="zh-CN" altLang="en-US" sz="1400" dirty="0"/>
              <a:t>解决实际问题</a:t>
            </a:r>
          </a:p>
        </p:txBody>
      </p:sp>
      <p:cxnSp>
        <p:nvCxnSpPr>
          <p:cNvPr id="29" name="直接连接符 8">
            <a:extLst>
              <a:ext uri="{FF2B5EF4-FFF2-40B4-BE49-F238E27FC236}">
                <a16:creationId xmlns:a16="http://schemas.microsoft.com/office/drawing/2014/main" id="{57AE61EC-86A8-476F-AF00-C225F40A8B7E}"/>
              </a:ext>
            </a:extLst>
          </p:cNvPr>
          <p:cNvCxnSpPr>
            <a:cxnSpLocks/>
          </p:cNvCxnSpPr>
          <p:nvPr/>
        </p:nvCxnSpPr>
        <p:spPr>
          <a:xfrm>
            <a:off x="989657" y="4492949"/>
            <a:ext cx="10804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3">
            <a:extLst>
              <a:ext uri="{FF2B5EF4-FFF2-40B4-BE49-F238E27FC236}">
                <a16:creationId xmlns:a16="http://schemas.microsoft.com/office/drawing/2014/main" id="{C45DFA98-930D-4B63-8196-25C83800C08A}"/>
              </a:ext>
            </a:extLst>
          </p:cNvPr>
          <p:cNvSpPr txBox="1"/>
          <p:nvPr/>
        </p:nvSpPr>
        <p:spPr>
          <a:xfrm>
            <a:off x="7246131" y="2903179"/>
            <a:ext cx="2517899" cy="962628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>
                <a:sym typeface="微软雅黑" panose="020B0503020204020204" pitchFamily="34" charset="-122"/>
              </a:rPr>
              <a:t>能够使用</a:t>
            </a:r>
            <a:r>
              <a:rPr lang="en-US" altLang="zh-CN" dirty="0" err="1">
                <a:sym typeface="微软雅黑" panose="020B0503020204020204" pitchFamily="34" charset="-122"/>
              </a:rPr>
              <a:t>ArrayList</a:t>
            </a:r>
            <a:r>
              <a:rPr lang="zh-CN" altLang="en-US" dirty="0">
                <a:sym typeface="微软雅黑" panose="020B0503020204020204" pitchFamily="34" charset="-122"/>
              </a:rPr>
              <a:t>存储对象，并完成数据搜索，删除等常见业务需求</a:t>
            </a:r>
          </a:p>
        </p:txBody>
      </p:sp>
      <p:sp>
        <p:nvSpPr>
          <p:cNvPr id="39" name="文本框 13">
            <a:extLst>
              <a:ext uri="{FF2B5EF4-FFF2-40B4-BE49-F238E27FC236}">
                <a16:creationId xmlns:a16="http://schemas.microsoft.com/office/drawing/2014/main" id="{0ECB7DFD-6B91-4B3F-8C56-00DE13EB96BE}"/>
              </a:ext>
            </a:extLst>
          </p:cNvPr>
          <p:cNvSpPr txBox="1"/>
          <p:nvPr/>
        </p:nvSpPr>
        <p:spPr>
          <a:xfrm>
            <a:off x="951787" y="2938211"/>
            <a:ext cx="1942368" cy="1258093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要知道如何利用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ArrayList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创建对象代表集合容器来存放数据。</a:t>
            </a:r>
          </a:p>
        </p:txBody>
      </p:sp>
      <p:sp>
        <p:nvSpPr>
          <p:cNvPr id="40" name="文本框 13">
            <a:extLst>
              <a:ext uri="{FF2B5EF4-FFF2-40B4-BE49-F238E27FC236}">
                <a16:creationId xmlns:a16="http://schemas.microsoft.com/office/drawing/2014/main" id="{26B4E691-AB8A-4369-94BF-0387257E2083}"/>
              </a:ext>
            </a:extLst>
          </p:cNvPr>
          <p:cNvSpPr txBox="1"/>
          <p:nvPr/>
        </p:nvSpPr>
        <p:spPr>
          <a:xfrm>
            <a:off x="2922680" y="2938211"/>
            <a:ext cx="2102163" cy="1553559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能够说出并使用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ArrayList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类提供的丰富的元素操作的功能：添加、获取、删除、修改等功能</a:t>
            </a: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46C6E6F9-642C-4396-BFE1-C71A02976F12}"/>
              </a:ext>
            </a:extLst>
          </p:cNvPr>
          <p:cNvSpPr txBox="1">
            <a:spLocks/>
          </p:cNvSpPr>
          <p:nvPr/>
        </p:nvSpPr>
        <p:spPr>
          <a:xfrm>
            <a:off x="787079" y="1072893"/>
            <a:ext cx="4342702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关于</a:t>
            </a:r>
            <a:r>
              <a:rPr kumimoji="1" lang="en-US" altLang="zh-CN" dirty="0" err="1">
                <a:latin typeface="Consolas" panose="020B0609020204030204" pitchFamily="49" charset="0"/>
              </a:rPr>
              <a:t>ArrayList</a:t>
            </a:r>
            <a:r>
              <a:rPr kumimoji="1" lang="zh-CN" altLang="en-US" dirty="0">
                <a:latin typeface="Consolas" panose="020B0609020204030204" pitchFamily="49" charset="0"/>
              </a:rPr>
              <a:t>类同学们需要学会什么</a:t>
            </a:r>
          </a:p>
        </p:txBody>
      </p:sp>
      <p:sp>
        <p:nvSpPr>
          <p:cNvPr id="24" name="文本框 13">
            <a:extLst>
              <a:ext uri="{FF2B5EF4-FFF2-40B4-BE49-F238E27FC236}">
                <a16:creationId xmlns:a16="http://schemas.microsoft.com/office/drawing/2014/main" id="{6299082C-5A83-4A82-8083-6D41E251CBA7}"/>
              </a:ext>
            </a:extLst>
          </p:cNvPr>
          <p:cNvSpPr txBox="1"/>
          <p:nvPr/>
        </p:nvSpPr>
        <p:spPr>
          <a:xfrm>
            <a:off x="5053368" y="2916997"/>
            <a:ext cx="2102163" cy="1258093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能够使用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ArrayList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存储自定义的对象，并清楚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ArrayList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集合存储对象的底层原理</a:t>
            </a:r>
          </a:p>
        </p:txBody>
      </p:sp>
      <p:sp>
        <p:nvSpPr>
          <p:cNvPr id="25" name="文本框 35">
            <a:extLst>
              <a:ext uri="{FF2B5EF4-FFF2-40B4-BE49-F238E27FC236}">
                <a16:creationId xmlns:a16="http://schemas.microsoft.com/office/drawing/2014/main" id="{40DB8D4E-8991-41D6-B7A2-558ACF257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544" y="2206261"/>
            <a:ext cx="2131778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baseline="-3000" dirty="0" err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存储自定义对象</a:t>
            </a:r>
          </a:p>
        </p:txBody>
      </p:sp>
    </p:spTree>
    <p:extLst>
      <p:ext uri="{BB962C8B-B14F-4D97-AF65-F5344CB8AC3E}">
        <p14:creationId xmlns:p14="http://schemas.microsoft.com/office/powerpoint/2010/main" val="118802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  <p:bldP spid="18" grpId="0" animBg="1"/>
      <p:bldP spid="20" grpId="0" animBg="1"/>
      <p:bldP spid="23" grpId="0"/>
      <p:bldP spid="35" grpId="0"/>
      <p:bldP spid="39" grpId="0"/>
      <p:bldP spid="40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8266" y="1264448"/>
            <a:ext cx="5424406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集合快速入门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对泛型的支持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常用方法、遍历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集合案例：遍历并删除元素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集合案例：存储自定义类型的对象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集合案例：元素搜索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857474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21979</TotalTime>
  <Words>4465</Words>
  <Application>Microsoft Office PowerPoint</Application>
  <PresentationFormat>宽屏</PresentationFormat>
  <Paragraphs>537</Paragraphs>
  <Slides>62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62</vt:i4>
      </vt:variant>
    </vt:vector>
  </HeadingPairs>
  <TitlesOfParts>
    <vt:vector size="88" baseType="lpstr">
      <vt:lpstr>Alibaba PuHuiTi B</vt:lpstr>
      <vt:lpstr>Alibaba PuHuiTi M</vt:lpstr>
      <vt:lpstr>Alibaba PuHuiTi Medium</vt:lpstr>
      <vt:lpstr>Alibaba PuHuiTi R</vt:lpstr>
      <vt:lpstr>Arial Unicode MS</vt:lpstr>
      <vt:lpstr>阿里巴巴普惠体</vt:lpstr>
      <vt:lpstr>等线</vt:lpstr>
      <vt:lpstr>黑体</vt:lpstr>
      <vt:lpstr>STKaiti</vt:lpstr>
      <vt:lpstr>STKaiti</vt:lpstr>
      <vt:lpstr>思源黑体 CN Bold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常用API(String、ArrayList)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2619</cp:revision>
  <dcterms:created xsi:type="dcterms:W3CDTF">2020-03-31T02:23:27Z</dcterms:created>
  <dcterms:modified xsi:type="dcterms:W3CDTF">2022-03-01T08:11:07Z</dcterms:modified>
</cp:coreProperties>
</file>