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34"/>
  </p:notesMasterIdLst>
  <p:handoutMasterIdLst>
    <p:handoutMasterId r:id="rId35"/>
  </p:handoutMasterIdLst>
  <p:sldIdLst>
    <p:sldId id="462" r:id="rId8"/>
    <p:sldId id="1336" r:id="rId9"/>
    <p:sldId id="482" r:id="rId10"/>
    <p:sldId id="498" r:id="rId11"/>
    <p:sldId id="1337" r:id="rId12"/>
    <p:sldId id="947" r:id="rId13"/>
    <p:sldId id="1346" r:id="rId14"/>
    <p:sldId id="1359" r:id="rId15"/>
    <p:sldId id="1339" r:id="rId16"/>
    <p:sldId id="1348" r:id="rId17"/>
    <p:sldId id="1360" r:id="rId18"/>
    <p:sldId id="1341" r:id="rId19"/>
    <p:sldId id="1349" r:id="rId20"/>
    <p:sldId id="1361" r:id="rId21"/>
    <p:sldId id="1342" r:id="rId22"/>
    <p:sldId id="1411" r:id="rId23"/>
    <p:sldId id="1354" r:id="rId24"/>
    <p:sldId id="1412" r:id="rId25"/>
    <p:sldId id="1365" r:id="rId26"/>
    <p:sldId id="1413" r:id="rId27"/>
    <p:sldId id="1356" r:id="rId28"/>
    <p:sldId id="1414" r:id="rId29"/>
    <p:sldId id="1358" r:id="rId30"/>
    <p:sldId id="1410" r:id="rId31"/>
    <p:sldId id="355" r:id="rId32"/>
    <p:sldId id="26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5852" autoAdjust="0"/>
  </p:normalViewPr>
  <p:slideViewPr>
    <p:cSldViewPr snapToGrid="0">
      <p:cViewPr varScale="1">
        <p:scale>
          <a:sx n="92" d="100"/>
          <a:sy n="92" d="100"/>
        </p:scale>
        <p:origin x="322"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 Id="rId8" Type="http://schemas.openxmlformats.org/officeDocument/2006/relationships/slide" Target="slides/slide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2022/3/3</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2022/3/3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3BEA5612-B9B9-4825-9CA4-F95FEBA06D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6F5DFC07-C65F-4293-8796-8C2DFDCB3D2F}"/>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460" name="灯片编号占位符 3">
            <a:extLst>
              <a:ext uri="{FF2B5EF4-FFF2-40B4-BE49-F238E27FC236}">
                <a16:creationId xmlns:a16="http://schemas.microsoft.com/office/drawing/2014/main" id="{A31332FD-B89E-486D-85BC-477C9DA422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35DD9C2-CDAF-4B4E-8424-F064F2DA16A7}" type="slidenum">
              <a:rPr lang="zh-CN" altLang="en-US"/>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21</a:t>
            </a:fld>
            <a:endParaRPr lang="zh-CN" altLang="en-US"/>
          </a:p>
        </p:txBody>
      </p:sp>
    </p:spTree>
    <p:extLst>
      <p:ext uri="{BB962C8B-B14F-4D97-AF65-F5344CB8AC3E}">
        <p14:creationId xmlns:p14="http://schemas.microsoft.com/office/powerpoint/2010/main" val="2309557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23</a:t>
            </a:fld>
            <a:endParaRPr lang="zh-CN" altLang="en-US"/>
          </a:p>
        </p:txBody>
      </p:sp>
    </p:spTree>
    <p:extLst>
      <p:ext uri="{BB962C8B-B14F-4D97-AF65-F5344CB8AC3E}">
        <p14:creationId xmlns:p14="http://schemas.microsoft.com/office/powerpoint/2010/main" val="2919144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24</a:t>
            </a:fld>
            <a:endParaRPr lang="zh-CN" altLang="en-US"/>
          </a:p>
        </p:txBody>
      </p:sp>
    </p:spTree>
    <p:extLst>
      <p:ext uri="{BB962C8B-B14F-4D97-AF65-F5344CB8AC3E}">
        <p14:creationId xmlns:p14="http://schemas.microsoft.com/office/powerpoint/2010/main" val="471902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a:t>
            </a:fld>
            <a:endParaRPr lang="zh-CN" altLang="en-US"/>
          </a:p>
        </p:txBody>
      </p:sp>
    </p:spTree>
    <p:extLst>
      <p:ext uri="{BB962C8B-B14F-4D97-AF65-F5344CB8AC3E}">
        <p14:creationId xmlns:p14="http://schemas.microsoft.com/office/powerpoint/2010/main" val="454681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a:t>
            </a:fld>
            <a:endParaRPr lang="zh-CN" altLang="en-US"/>
          </a:p>
        </p:txBody>
      </p:sp>
    </p:spTree>
    <p:extLst>
      <p:ext uri="{BB962C8B-B14F-4D97-AF65-F5344CB8AC3E}">
        <p14:creationId xmlns:p14="http://schemas.microsoft.com/office/powerpoint/2010/main" val="1574135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6</a:t>
            </a:fld>
            <a:endParaRPr lang="zh-CN" altLang="en-US"/>
          </a:p>
        </p:txBody>
      </p:sp>
    </p:spTree>
    <p:extLst>
      <p:ext uri="{BB962C8B-B14F-4D97-AF65-F5344CB8AC3E}">
        <p14:creationId xmlns:p14="http://schemas.microsoft.com/office/powerpoint/2010/main" val="165989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9</a:t>
            </a:fld>
            <a:endParaRPr lang="zh-CN" altLang="en-US"/>
          </a:p>
        </p:txBody>
      </p:sp>
    </p:spTree>
    <p:extLst>
      <p:ext uri="{BB962C8B-B14F-4D97-AF65-F5344CB8AC3E}">
        <p14:creationId xmlns:p14="http://schemas.microsoft.com/office/powerpoint/2010/main" val="694898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12</a:t>
            </a:fld>
            <a:endParaRPr lang="zh-CN" altLang="en-US"/>
          </a:p>
        </p:txBody>
      </p:sp>
    </p:spTree>
    <p:extLst>
      <p:ext uri="{BB962C8B-B14F-4D97-AF65-F5344CB8AC3E}">
        <p14:creationId xmlns:p14="http://schemas.microsoft.com/office/powerpoint/2010/main" val="1721903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15</a:t>
            </a:fld>
            <a:endParaRPr lang="zh-CN" altLang="en-US"/>
          </a:p>
        </p:txBody>
      </p:sp>
    </p:spTree>
    <p:extLst>
      <p:ext uri="{BB962C8B-B14F-4D97-AF65-F5344CB8AC3E}">
        <p14:creationId xmlns:p14="http://schemas.microsoft.com/office/powerpoint/2010/main" val="1042094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17</a:t>
            </a:fld>
            <a:endParaRPr lang="zh-CN" altLang="en-US"/>
          </a:p>
        </p:txBody>
      </p:sp>
    </p:spTree>
    <p:extLst>
      <p:ext uri="{BB962C8B-B14F-4D97-AF65-F5344CB8AC3E}">
        <p14:creationId xmlns:p14="http://schemas.microsoft.com/office/powerpoint/2010/main" val="3626991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0129B94E-24D7-44F8-AB5E-FEE517A917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3EE8C228-FD75-449C-B201-593D0D55B80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通过主界面，引导到项目展示，项目在</a:t>
            </a:r>
            <a:r>
              <a:rPr lang="en-US" altLang="zh-CN" dirty="0">
                <a:solidFill>
                  <a:schemeClr val="tx1">
                    <a:lumMod val="85000"/>
                    <a:lumOff val="15000"/>
                  </a:schemeClr>
                </a:solidFill>
                <a:latin typeface="微软雅黑" pitchFamily="34" charset="-122"/>
                <a:ea typeface="微软雅黑" pitchFamily="34" charset="-122"/>
              </a:rPr>
              <a:t>idea</a:t>
            </a:r>
            <a:r>
              <a:rPr lang="zh-CN" altLang="en-US" dirty="0">
                <a:solidFill>
                  <a:schemeClr val="tx1">
                    <a:lumMod val="85000"/>
                    <a:lumOff val="15000"/>
                  </a:schemeClr>
                </a:solidFill>
                <a:latin typeface="微软雅黑" pitchFamily="34" charset="-122"/>
                <a:ea typeface="微软雅黑" pitchFamily="34" charset="-122"/>
              </a:rPr>
              <a:t>中准备好，先说由几个</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文件组成，在简单说说这两个文件中干了什么。然后展示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7108" name="灯片编号占位符 3">
            <a:extLst>
              <a:ext uri="{FF2B5EF4-FFF2-40B4-BE49-F238E27FC236}">
                <a16:creationId xmlns:a16="http://schemas.microsoft.com/office/drawing/2014/main" id="{3E96AB0B-ABB3-40A6-9965-68054ED02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70AD4F-D6A0-4FFB-B548-706D62C4789C}" type="slidenum">
              <a:rPr lang="zh-CN" altLang="en-US"/>
              <a:pPr/>
              <a:t>19</a:t>
            </a:fld>
            <a:endParaRPr lang="zh-CN" altLang="en-US"/>
          </a:p>
        </p:txBody>
      </p:sp>
    </p:spTree>
    <p:extLst>
      <p:ext uri="{BB962C8B-B14F-4D97-AF65-F5344CB8AC3E}">
        <p14:creationId xmlns:p14="http://schemas.microsoft.com/office/powerpoint/2010/main" val="186361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15197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4304022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304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6.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263775" y="260138"/>
            <a:ext cx="7928219" cy="415498"/>
          </a:xfrm>
          <a:prstGeom prst="rect">
            <a:avLst/>
          </a:prstGeom>
        </p:spPr>
        <p:txBody>
          <a:bodyPr wrap="square">
            <a:spAutoFit/>
          </a:bodyPr>
          <a:lstStyle/>
          <a:p>
            <a:r>
              <a:rPr lang="zh-CN" altLang="en-US" sz="2100" b="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6" r:id="rId16"/>
    <p:sldLayoutId id="2147483720" r:id="rId17"/>
    <p:sldLayoutId id="2147483721" r:id="rId18"/>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1.xml"/><Relationship Id="rId5" Type="http://schemas.openxmlformats.org/officeDocument/2006/relationships/image" Target="../media/image1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1.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1.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1.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en-US" altLang="zh-CN" dirty="0"/>
              <a:t>ATM</a:t>
            </a:r>
            <a:r>
              <a:rPr kumimoji="1" lang="zh-CN" altLang="en-US" dirty="0"/>
              <a:t>系统</a:t>
            </a:r>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621" y="1155030"/>
            <a:ext cx="7611979" cy="3785937"/>
          </a:xfrm>
        </p:spPr>
        <p:txBody>
          <a:bodyPr/>
          <a:lstStyle/>
          <a:p>
            <a:pPr marL="0" indent="0">
              <a:buNone/>
              <a:defRPr/>
            </a:pPr>
            <a:r>
              <a:rPr lang="en-US" altLang="zh-CN" sz="1600" dirty="0">
                <a:latin typeface="Alibaba PuHuiTi R"/>
              </a:rPr>
              <a:t>1</a:t>
            </a:r>
            <a:r>
              <a:rPr lang="zh-CN" altLang="en-US" sz="1600" dirty="0">
                <a:latin typeface="Alibaba PuHuiTi R"/>
              </a:rPr>
              <a:t>、开户功能的实现需要哪几步操作，需要注意什么问题？</a:t>
            </a:r>
            <a:endParaRPr lang="en-US" altLang="zh-CN" sz="1600" dirty="0">
              <a:latin typeface="Alibaba PuHuiTi R"/>
            </a:endParaRPr>
          </a:p>
          <a:p>
            <a:pPr marL="895335" lvl="1" indent="-285750" fontAlgn="auto">
              <a:lnSpc>
                <a:spcPct val="2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开户功能应该独立定义成方法，并传入当前集合对象给该方法。 </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fontAlgn="auto">
              <a:lnSpc>
                <a:spcPct val="2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Account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账户对象，封装账户信息。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fontAlgn="auto">
              <a:lnSpc>
                <a:spcPct val="2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录入开户信息（姓名、密码）</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fontAlgn="auto">
              <a:lnSpc>
                <a:spcPct val="2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卡号要自动生成且唯一</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fontAlgn="auto">
              <a:lnSpc>
                <a:spcPct val="2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把</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Account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对象，存入到集合中去。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3048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73247" y="409074"/>
            <a:ext cx="6343932" cy="5554851"/>
          </a:xfrm>
        </p:spPr>
        <p:txBody>
          <a:bodyPr/>
          <a:lstStyle/>
          <a:p>
            <a:pPr>
              <a:buFont typeface="Wingdings" panose="05000000000000000000" pitchFamily="2" charset="2"/>
              <a:buChar char="Ø"/>
            </a:pPr>
            <a:r>
              <a:rPr kumimoji="1"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系统准备、首页设计</a:t>
            </a:r>
            <a:endParaRPr kumimoji="1"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用户开户功能实现</a:t>
            </a:r>
            <a:endParaRPr kumimoji="1"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用户登录功能实现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用户操作页设计、查询账户、退出账户功能实现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用户存款功能实现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用户取款功能实现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用户转账功能实现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用户密码修改、销户功能实现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34024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C8414-BE82-4F29-8DCF-1CDB32F085BD}"/>
              </a:ext>
            </a:extLst>
          </p:cNvPr>
          <p:cNvSpPr txBox="1"/>
          <p:nvPr/>
        </p:nvSpPr>
        <p:spPr>
          <a:xfrm>
            <a:off x="838201" y="1079500"/>
            <a:ext cx="4686300" cy="369332"/>
          </a:xfrm>
          <a:prstGeom prst="rect">
            <a:avLst/>
          </a:prstGeom>
          <a:noFill/>
        </p:spPr>
        <p:txBody>
          <a:bodyPr>
            <a:spAutoFit/>
          </a:bodyPr>
          <a:lstStyle/>
          <a:p>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用户登录功能实现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F5935AE3-7E82-4D51-916A-1A7BFC15B7DB}"/>
              </a:ext>
            </a:extLst>
          </p:cNvPr>
          <p:cNvSpPr txBox="1"/>
          <p:nvPr/>
        </p:nvSpPr>
        <p:spPr>
          <a:xfrm>
            <a:off x="5700965" y="780913"/>
            <a:ext cx="6531141" cy="5613140"/>
          </a:xfrm>
          <a:prstGeom prst="rect">
            <a:avLst/>
          </a:prstGeom>
          <a:noFill/>
        </p:spPr>
        <p:txBody>
          <a:bodyPr wrap="square" rtlCol="0">
            <a:spAutoFit/>
          </a:bodyPr>
          <a:lstStyle/>
          <a:p>
            <a:pPr fontAlgn="auto">
              <a:lnSpc>
                <a:spcPct val="2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endParaRPr lang="en-US" altLang="zh-CN"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endParaRPr>
          </a:p>
          <a:p>
            <a:pPr marL="342900" indent="-342900">
              <a:lnSpc>
                <a:spcPct val="250000"/>
              </a:lnSpc>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登录功能应该定义成一个方法，并传入账户集合：</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让用户输入卡号，根据卡号去账户集合中查询账户对象。</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如果没有找到账户对象，说明登录卡号不存在，提示继续输入卡号。</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a:lnSpc>
                <a:spcPct val="250000"/>
              </a:lnSpc>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如果找到了账户对象，说明卡号存在，继续输入密码。</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a:lnSpc>
                <a:spcPct val="250000"/>
              </a:lnSpc>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如果密码不正确，提示继续输入密码</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a:lnSpc>
                <a:spcPct val="250000"/>
              </a:lnSpc>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如果密码也正确，登陆成功！！</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fontAlgn="auto">
              <a:lnSpc>
                <a:spcPct val="250000"/>
              </a:lnSpc>
              <a:spcBef>
                <a:spcPts val="0"/>
              </a:spcBef>
              <a:spcAft>
                <a:spcPts val="0"/>
              </a:spcAft>
            </a:pPr>
            <a:endParaRPr lang="en-US" altLang="zh-CN"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endParaRPr>
          </a:p>
        </p:txBody>
      </p:sp>
      <p:pic>
        <p:nvPicPr>
          <p:cNvPr id="5" name="图片 4">
            <a:extLst>
              <a:ext uri="{FF2B5EF4-FFF2-40B4-BE49-F238E27FC236}">
                <a16:creationId xmlns:a16="http://schemas.microsoft.com/office/drawing/2014/main" id="{D18442CF-B533-4B7F-B299-6AF8DBA4A7FC}"/>
              </a:ext>
            </a:extLst>
          </p:cNvPr>
          <p:cNvPicPr>
            <a:picLocks noChangeAspect="1"/>
          </p:cNvPicPr>
          <p:nvPr/>
        </p:nvPicPr>
        <p:blipFill>
          <a:blip r:embed="rId3"/>
          <a:stretch>
            <a:fillRect/>
          </a:stretch>
        </p:blipFill>
        <p:spPr>
          <a:xfrm>
            <a:off x="838201" y="1660635"/>
            <a:ext cx="3600951" cy="4637143"/>
          </a:xfrm>
          <a:prstGeom prst="rect">
            <a:avLst/>
          </a:prstGeom>
        </p:spPr>
      </p:pic>
      <p:sp>
        <p:nvSpPr>
          <p:cNvPr id="6" name="Rectangle 1">
            <a:extLst>
              <a:ext uri="{FF2B5EF4-FFF2-40B4-BE49-F238E27FC236}">
                <a16:creationId xmlns:a16="http://schemas.microsoft.com/office/drawing/2014/main" id="{FC581877-2DF6-4107-AAB8-C7823EF9D567}"/>
              </a:ext>
            </a:extLst>
          </p:cNvPr>
          <p:cNvSpPr>
            <a:spLocks noChangeArrowheads="1"/>
          </p:cNvSpPr>
          <p:nvPr/>
        </p:nvSpPr>
        <p:spPr bwMode="auto">
          <a:xfrm>
            <a:off x="6240379" y="2216788"/>
            <a:ext cx="5384807" cy="41851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Arial Unicode MS"/>
                <a:ea typeface="JetBrains Mono"/>
              </a:rPr>
              <a:t>public static void </a:t>
            </a:r>
            <a:r>
              <a:rPr kumimoji="0" lang="en-US" altLang="zh-CN" sz="1600" b="0" i="0" u="none" strike="noStrike" cap="none" normalizeH="0" baseline="0" dirty="0">
                <a:ln>
                  <a:noFill/>
                </a:ln>
                <a:solidFill>
                  <a:srgbClr val="00627A"/>
                </a:solidFill>
                <a:effectLst/>
                <a:latin typeface="Arial Unicode MS"/>
                <a:ea typeface="JetBrains Mono"/>
              </a:rPr>
              <a:t>login</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0" u="none" strike="noStrike" cap="none" normalizeH="0" baseline="0" dirty="0">
                <a:ln>
                  <a:noFill/>
                </a:ln>
                <a:solidFill>
                  <a:srgbClr val="000000"/>
                </a:solidFill>
                <a:effectLst/>
                <a:latin typeface="Arial Unicode MS"/>
                <a:ea typeface="JetBrains Mono"/>
              </a:rPr>
              <a:t>ArrayList</a:t>
            </a:r>
            <a:r>
              <a:rPr kumimoji="0" lang="zh-CN" altLang="zh-CN" sz="1600" b="0" i="0" u="none" strike="noStrike" cap="none" normalizeH="0" baseline="0" dirty="0">
                <a:ln>
                  <a:noFill/>
                </a:ln>
                <a:solidFill>
                  <a:srgbClr val="080808"/>
                </a:solidFill>
                <a:effectLst/>
                <a:latin typeface="Arial Unicode MS"/>
                <a:ea typeface="JetBrains Mono"/>
              </a:rPr>
              <a:t>&lt;</a:t>
            </a:r>
            <a:r>
              <a:rPr kumimoji="0" lang="zh-CN" altLang="zh-CN" sz="1600" b="0" i="0" u="none" strike="noStrike" cap="none" normalizeH="0" baseline="0" dirty="0">
                <a:ln>
                  <a:noFill/>
                </a:ln>
                <a:solidFill>
                  <a:srgbClr val="000000"/>
                </a:solidFill>
                <a:effectLst/>
                <a:latin typeface="Arial Unicode MS"/>
                <a:ea typeface="JetBrains Mono"/>
              </a:rPr>
              <a:t>Account</a:t>
            </a:r>
            <a:r>
              <a:rPr kumimoji="0" lang="zh-CN" altLang="zh-CN" sz="1600" b="0" i="0" u="none" strike="noStrike" cap="none" normalizeH="0" baseline="0" dirty="0">
                <a:ln>
                  <a:noFill/>
                </a:ln>
                <a:solidFill>
                  <a:srgbClr val="080808"/>
                </a:solidFill>
                <a:effectLst/>
                <a:latin typeface="Arial Unicode MS"/>
                <a:ea typeface="JetBrains Mono"/>
              </a:rPr>
              <a:t>&gt; accounts) {</a:t>
            </a:r>
            <a:r>
              <a:rPr lang="en-US" altLang="zh-CN" sz="1600" dirty="0">
                <a:solidFill>
                  <a:srgbClr val="080808"/>
                </a:solidFill>
                <a:latin typeface="Arial Unicode MS"/>
                <a:ea typeface="JetBrains Mono"/>
              </a:rPr>
              <a:t>…</a:t>
            </a:r>
            <a:r>
              <a:rPr kumimoji="0" lang="en-US" altLang="zh-CN" sz="1600" b="0" i="0" u="none" strike="noStrike" cap="none" normalizeH="0" baseline="0" dirty="0">
                <a:ln>
                  <a:noFill/>
                </a:ln>
                <a:solidFill>
                  <a:srgbClr val="080808"/>
                </a:solidFill>
                <a:effectLst/>
                <a:latin typeface="Arial Unicode MS"/>
                <a:ea typeface="JetBrains Mono"/>
              </a:rPr>
              <a:t>}</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D9038C93-599D-47F5-8C40-2CC2B3F706EF}"/>
              </a:ext>
            </a:extLst>
          </p:cNvPr>
          <p:cNvPicPr>
            <a:picLocks noChangeAspect="1"/>
          </p:cNvPicPr>
          <p:nvPr/>
        </p:nvPicPr>
        <p:blipFill>
          <a:blip r:embed="rId4"/>
          <a:stretch>
            <a:fillRect/>
          </a:stretch>
        </p:blipFill>
        <p:spPr>
          <a:xfrm>
            <a:off x="535907" y="4298782"/>
            <a:ext cx="4591050" cy="2069933"/>
          </a:xfrm>
          <a:prstGeom prst="rect">
            <a:avLst/>
          </a:prstGeom>
        </p:spPr>
      </p:pic>
      <p:pic>
        <p:nvPicPr>
          <p:cNvPr id="8" name="图片 7">
            <a:extLst>
              <a:ext uri="{FF2B5EF4-FFF2-40B4-BE49-F238E27FC236}">
                <a16:creationId xmlns:a16="http://schemas.microsoft.com/office/drawing/2014/main" id="{DA75EDD0-89FA-48EB-B74E-E83745495887}"/>
              </a:ext>
            </a:extLst>
          </p:cNvPr>
          <p:cNvPicPr>
            <a:picLocks noChangeAspect="1"/>
          </p:cNvPicPr>
          <p:nvPr/>
        </p:nvPicPr>
        <p:blipFill>
          <a:blip r:embed="rId5"/>
          <a:stretch>
            <a:fillRect/>
          </a:stretch>
        </p:blipFill>
        <p:spPr>
          <a:xfrm>
            <a:off x="661737" y="4636544"/>
            <a:ext cx="5002886" cy="1044216"/>
          </a:xfrm>
          <a:prstGeom prst="rect">
            <a:avLst/>
          </a:prstGeom>
        </p:spPr>
      </p:pic>
    </p:spTree>
    <p:extLst>
      <p:ext uri="{BB962C8B-B14F-4D97-AF65-F5344CB8AC3E}">
        <p14:creationId xmlns:p14="http://schemas.microsoft.com/office/powerpoint/2010/main" val="171197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xEl>
                                              <p:pRg st="7" end="7"/>
                                            </p:txEl>
                                          </p:spTgt>
                                        </p:tgtEl>
                                        <p:attrNameLst>
                                          <p:attrName>style.visibility</p:attrName>
                                        </p:attrNameLst>
                                      </p:cBhvr>
                                      <p:to>
                                        <p:strVal val="visible"/>
                                      </p:to>
                                    </p:set>
                                    <p:animEffect transition="in" filter="fade">
                                      <p:cBhvr>
                                        <p:cTn id="42"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621" y="1155030"/>
            <a:ext cx="7611979" cy="3785937"/>
          </a:xfrm>
        </p:spPr>
        <p:txBody>
          <a:bodyPr/>
          <a:lstStyle/>
          <a:p>
            <a:pPr marL="0" indent="0">
              <a:buNone/>
              <a:defRPr/>
            </a:pPr>
            <a:r>
              <a:rPr lang="en-US" altLang="zh-CN" sz="1600" dirty="0">
                <a:latin typeface="Alibaba PuHuiTi R"/>
              </a:rPr>
              <a:t>1</a:t>
            </a:r>
            <a:r>
              <a:rPr lang="zh-CN" altLang="en-US" sz="1600" dirty="0">
                <a:latin typeface="Alibaba PuHuiTi R"/>
              </a:rPr>
              <a:t>、登录功能如何实现的？</a:t>
            </a:r>
            <a:endParaRPr lang="en-US" altLang="zh-CN" sz="1600" dirty="0">
              <a:latin typeface="Alibaba PuHuiTi R"/>
            </a:endParaRPr>
          </a:p>
          <a:p>
            <a:pPr marL="895335" lvl="1" indent="-285750" fontAlgn="auto">
              <a:lnSpc>
                <a:spcPct val="2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根据卡号去账户集合中查询对应的账户对象。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fontAlgn="auto">
              <a:lnSpc>
                <a:spcPct val="2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如果找到了账户对象，说明卡号存在，继续输入密码。</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fontAlgn="auto">
              <a:lnSpc>
                <a:spcPct val="2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如果密码也正确，则登录成功。</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endParaRPr lang="en-US" altLang="zh-CN" sz="1600" dirty="0">
              <a:latin typeface="Alibaba PuHuiTi R"/>
            </a:endParaRPr>
          </a:p>
        </p:txBody>
      </p:sp>
    </p:spTree>
    <p:extLst>
      <p:ext uri="{BB962C8B-B14F-4D97-AF65-F5344CB8AC3E}">
        <p14:creationId xmlns:p14="http://schemas.microsoft.com/office/powerpoint/2010/main" val="334384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73247" y="409074"/>
            <a:ext cx="6343932" cy="5554851"/>
          </a:xfrm>
        </p:spPr>
        <p:txBody>
          <a:bodyPr/>
          <a:lstStyle/>
          <a:p>
            <a:pPr>
              <a:buFont typeface="Wingdings" panose="05000000000000000000" pitchFamily="2" charset="2"/>
              <a:buChar char="Ø"/>
            </a:pPr>
            <a:r>
              <a:rPr kumimoji="1"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系统准备、首页设计</a:t>
            </a:r>
            <a:endParaRPr kumimoji="1"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用户开户功能实现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用户登录后：操作页、查询账户、退出账户功能实现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用户登录后：存款功能实现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用户登录后：取款功能实现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用户登录后：转账功能实现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用户登录后：密码修改、销户功能实现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4794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C8414-BE82-4F29-8DCF-1CDB32F085BD}"/>
              </a:ext>
            </a:extLst>
          </p:cNvPr>
          <p:cNvSpPr txBox="1"/>
          <p:nvPr/>
        </p:nvSpPr>
        <p:spPr>
          <a:xfrm>
            <a:off x="838201" y="1079500"/>
            <a:ext cx="4686300" cy="369332"/>
          </a:xfrm>
          <a:prstGeom prst="rect">
            <a:avLst/>
          </a:prstGeom>
          <a:noFill/>
        </p:spPr>
        <p:txBody>
          <a:bodyPr>
            <a:spAutoFit/>
          </a:bodyPr>
          <a:lstStyle/>
          <a:p>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用户操作页设计、查询账户、退出账户功能</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F5935AE3-7E82-4D51-916A-1A7BFC15B7DB}"/>
              </a:ext>
            </a:extLst>
          </p:cNvPr>
          <p:cNvSpPr txBox="1"/>
          <p:nvPr/>
        </p:nvSpPr>
        <p:spPr>
          <a:xfrm>
            <a:off x="5614737" y="895016"/>
            <a:ext cx="6071937" cy="2533386"/>
          </a:xfrm>
          <a:prstGeom prst="rect">
            <a:avLst/>
          </a:prstGeom>
          <a:noFill/>
        </p:spPr>
        <p:txBody>
          <a:bodyPr wrap="square" rtlCol="0">
            <a:spAutoFit/>
          </a:bodyPr>
          <a:lstStyle/>
          <a:p>
            <a:pPr>
              <a:lnSpc>
                <a:spcPct val="250000"/>
              </a:lnSpc>
            </a:pPr>
            <a:r>
              <a:rPr kumimoji="1"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用户操作页设计、查询账户、退出账户功能</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endParaRPr lang="en-US" altLang="zh-CN"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用户登录成功后，需要进入用户操作页。</a:t>
            </a:r>
            <a:endParaRPr lang="en-US" altLang="zh-CN" sz="1600" dirty="0">
              <a:solidFill>
                <a:srgbClr val="C00000"/>
              </a:solidFill>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查询就是直接展示当前登录成功的账户对象的信息。</a:t>
            </a:r>
            <a:endParaRPr lang="en-US" altLang="zh-CN"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退出账户是需要回到首页的。</a:t>
            </a:r>
            <a:endParaRPr lang="en-US" altLang="zh-CN"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endParaRPr>
          </a:p>
        </p:txBody>
      </p:sp>
      <p:pic>
        <p:nvPicPr>
          <p:cNvPr id="4" name="图片 3">
            <a:extLst>
              <a:ext uri="{FF2B5EF4-FFF2-40B4-BE49-F238E27FC236}">
                <a16:creationId xmlns:a16="http://schemas.microsoft.com/office/drawing/2014/main" id="{5889B3E1-D884-4CD2-8E1A-B87C6D505CE6}"/>
              </a:ext>
            </a:extLst>
          </p:cNvPr>
          <p:cNvPicPr>
            <a:picLocks noChangeAspect="1"/>
          </p:cNvPicPr>
          <p:nvPr/>
        </p:nvPicPr>
        <p:blipFill>
          <a:blip r:embed="rId3"/>
          <a:stretch>
            <a:fillRect/>
          </a:stretch>
        </p:blipFill>
        <p:spPr>
          <a:xfrm>
            <a:off x="5614737" y="4249545"/>
            <a:ext cx="3844088" cy="1438633"/>
          </a:xfrm>
          <a:prstGeom prst="rect">
            <a:avLst/>
          </a:prstGeom>
        </p:spPr>
      </p:pic>
      <p:pic>
        <p:nvPicPr>
          <p:cNvPr id="7" name="图片 6">
            <a:extLst>
              <a:ext uri="{FF2B5EF4-FFF2-40B4-BE49-F238E27FC236}">
                <a16:creationId xmlns:a16="http://schemas.microsoft.com/office/drawing/2014/main" id="{0EDAFA17-C3CF-4B5F-B446-521A49DCFDC8}"/>
              </a:ext>
            </a:extLst>
          </p:cNvPr>
          <p:cNvPicPr>
            <a:picLocks noChangeAspect="1"/>
          </p:cNvPicPr>
          <p:nvPr/>
        </p:nvPicPr>
        <p:blipFill>
          <a:blip r:embed="rId4"/>
          <a:stretch>
            <a:fillRect/>
          </a:stretch>
        </p:blipFill>
        <p:spPr>
          <a:xfrm>
            <a:off x="838201" y="1660635"/>
            <a:ext cx="3600951" cy="4637143"/>
          </a:xfrm>
          <a:prstGeom prst="rect">
            <a:avLst/>
          </a:prstGeom>
        </p:spPr>
      </p:pic>
    </p:spTree>
    <p:extLst>
      <p:ext uri="{BB962C8B-B14F-4D97-AF65-F5344CB8AC3E}">
        <p14:creationId xmlns:p14="http://schemas.microsoft.com/office/powerpoint/2010/main" val="2165542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73247" y="409074"/>
            <a:ext cx="6343932" cy="5554851"/>
          </a:xfrm>
        </p:spPr>
        <p:txBody>
          <a:bodyPr/>
          <a:lstStyle/>
          <a:p>
            <a:pPr>
              <a:buFont typeface="Wingdings" panose="05000000000000000000" pitchFamily="2" charset="2"/>
              <a:buChar char="Ø"/>
            </a:pPr>
            <a:r>
              <a:rPr kumimoji="1"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系统准备、首页设计</a:t>
            </a:r>
            <a:endParaRPr kumimoji="1"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用户开户功能实现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用户登录后：操作页、查询账户、退出账户功能实现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用户登录后：存款功能实现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用户登录后：取款功能实现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用户登录后：转账功能实现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用户登录后：密码修改、销户功能实现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5315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C8414-BE82-4F29-8DCF-1CDB32F085BD}"/>
              </a:ext>
            </a:extLst>
          </p:cNvPr>
          <p:cNvSpPr txBox="1"/>
          <p:nvPr/>
        </p:nvSpPr>
        <p:spPr>
          <a:xfrm>
            <a:off x="838201" y="1079500"/>
            <a:ext cx="4686300" cy="369332"/>
          </a:xfrm>
          <a:prstGeom prst="rect">
            <a:avLst/>
          </a:prstGeom>
          <a:noFill/>
        </p:spPr>
        <p:txBody>
          <a:bodyPr>
            <a:spAutoFit/>
          </a:bodyPr>
          <a:lstStyle/>
          <a:p>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用户存款</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F5935AE3-7E82-4D51-916A-1A7BFC15B7DB}"/>
              </a:ext>
            </a:extLst>
          </p:cNvPr>
          <p:cNvSpPr txBox="1"/>
          <p:nvPr/>
        </p:nvSpPr>
        <p:spPr>
          <a:xfrm>
            <a:off x="4994862" y="895614"/>
            <a:ext cx="6440905" cy="3150927"/>
          </a:xfrm>
          <a:prstGeom prst="rect">
            <a:avLst/>
          </a:prstGeom>
          <a:noFill/>
        </p:spPr>
        <p:txBody>
          <a:bodyPr wrap="square" rtlCol="0">
            <a:spAutoFit/>
          </a:bodyPr>
          <a:lstStyle/>
          <a:p>
            <a:pPr fontAlgn="auto">
              <a:lnSpc>
                <a:spcPct val="2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存款分析</a:t>
            </a:r>
            <a:endParaRPr lang="en-US" altLang="zh-CN"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存款就是拿到当前账户对象。</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然后让用户输入存款的金额。</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调用账户对象的</a:t>
            </a:r>
            <a:r>
              <a:rPr lang="en-US" altLang="zh-CN" sz="1600" dirty="0" err="1">
                <a:latin typeface="阿里巴巴普惠体" panose="00020600040101010101" pitchFamily="18" charset="-122"/>
                <a:ea typeface="Alibaba PuHuiTi R"/>
                <a:cs typeface="阿里巴巴普惠体" panose="00020600040101010101" pitchFamily="18" charset="-122"/>
              </a:rPr>
              <a:t>setMoney</a:t>
            </a:r>
            <a:r>
              <a:rPr lang="zh-CN" altLang="en-US" sz="1600" dirty="0">
                <a:latin typeface="阿里巴巴普惠体" panose="00020600040101010101" pitchFamily="18" charset="-122"/>
                <a:ea typeface="Alibaba PuHuiTi R"/>
                <a:cs typeface="阿里巴巴普惠体" panose="00020600040101010101" pitchFamily="18" charset="-122"/>
              </a:rPr>
              <a:t>方法将账户余额修改成存钱后的余额。</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存钱后需要查询一下账户信息，确认是否存钱成功了！</a:t>
            </a:r>
            <a:endParaRPr lang="en-US" altLang="zh-CN" sz="1600" dirty="0">
              <a:latin typeface="阿里巴巴普惠体" panose="00020600040101010101" pitchFamily="18" charset="-122"/>
              <a:ea typeface="Alibaba PuHuiTi R"/>
              <a:cs typeface="阿里巴巴普惠体" panose="00020600040101010101" pitchFamily="18" charset="-122"/>
            </a:endParaRPr>
          </a:p>
        </p:txBody>
      </p:sp>
      <p:pic>
        <p:nvPicPr>
          <p:cNvPr id="18" name="图片 17">
            <a:extLst>
              <a:ext uri="{FF2B5EF4-FFF2-40B4-BE49-F238E27FC236}">
                <a16:creationId xmlns:a16="http://schemas.microsoft.com/office/drawing/2014/main" id="{48292194-E049-43A3-BA3A-942C3F27CA2C}"/>
              </a:ext>
            </a:extLst>
          </p:cNvPr>
          <p:cNvPicPr>
            <a:picLocks noChangeAspect="1"/>
          </p:cNvPicPr>
          <p:nvPr/>
        </p:nvPicPr>
        <p:blipFill>
          <a:blip r:embed="rId3"/>
          <a:stretch>
            <a:fillRect/>
          </a:stretch>
        </p:blipFill>
        <p:spPr>
          <a:xfrm>
            <a:off x="838201" y="1838521"/>
            <a:ext cx="2945981" cy="1953382"/>
          </a:xfrm>
          <a:prstGeom prst="rect">
            <a:avLst/>
          </a:prstGeom>
        </p:spPr>
      </p:pic>
    </p:spTree>
    <p:extLst>
      <p:ext uri="{BB962C8B-B14F-4D97-AF65-F5344CB8AC3E}">
        <p14:creationId xmlns:p14="http://schemas.microsoft.com/office/powerpoint/2010/main" val="247251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fade">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fade">
                                      <p:cBhvr>
                                        <p:cTn id="22"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73247" y="409074"/>
            <a:ext cx="6343932" cy="5554851"/>
          </a:xfrm>
        </p:spPr>
        <p:txBody>
          <a:bodyPr/>
          <a:lstStyle/>
          <a:p>
            <a:pPr>
              <a:buFont typeface="Wingdings" panose="05000000000000000000" pitchFamily="2" charset="2"/>
              <a:buChar char="Ø"/>
            </a:pPr>
            <a:r>
              <a:rPr kumimoji="1"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系统准备、首页设计</a:t>
            </a:r>
            <a:endParaRPr kumimoji="1"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用户开户功能实现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用户登录后：操作页、查询账户、退出账户功能实现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用户登录后：存款功能实现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用户登录后：取款功能实现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用户登录后：转账功能实现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用户登录后：密码修改、销户功能实现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66610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C8414-BE82-4F29-8DCF-1CDB32F085BD}"/>
              </a:ext>
            </a:extLst>
          </p:cNvPr>
          <p:cNvSpPr txBox="1"/>
          <p:nvPr/>
        </p:nvSpPr>
        <p:spPr>
          <a:xfrm>
            <a:off x="838201" y="1079500"/>
            <a:ext cx="4686300" cy="369332"/>
          </a:xfrm>
          <a:prstGeom prst="rect">
            <a:avLst/>
          </a:prstGeom>
          <a:noFill/>
        </p:spPr>
        <p:txBody>
          <a:bodyPr>
            <a:spAutoFit/>
          </a:bodyPr>
          <a:lstStyle/>
          <a:p>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取款功能</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2" name="图片 21">
            <a:extLst>
              <a:ext uri="{FF2B5EF4-FFF2-40B4-BE49-F238E27FC236}">
                <a16:creationId xmlns:a16="http://schemas.microsoft.com/office/drawing/2014/main" id="{ABCBCED2-AE40-4671-9E61-C26511412CC5}"/>
              </a:ext>
            </a:extLst>
          </p:cNvPr>
          <p:cNvPicPr>
            <a:picLocks noChangeAspect="1"/>
          </p:cNvPicPr>
          <p:nvPr/>
        </p:nvPicPr>
        <p:blipFill>
          <a:blip r:embed="rId3"/>
          <a:stretch>
            <a:fillRect/>
          </a:stretch>
        </p:blipFill>
        <p:spPr>
          <a:xfrm>
            <a:off x="838201" y="2871670"/>
            <a:ext cx="3180596" cy="1418187"/>
          </a:xfrm>
          <a:prstGeom prst="rect">
            <a:avLst/>
          </a:prstGeom>
        </p:spPr>
      </p:pic>
      <p:pic>
        <p:nvPicPr>
          <p:cNvPr id="24" name="图片 23">
            <a:extLst>
              <a:ext uri="{FF2B5EF4-FFF2-40B4-BE49-F238E27FC236}">
                <a16:creationId xmlns:a16="http://schemas.microsoft.com/office/drawing/2014/main" id="{970883F9-8A84-475F-9B02-4F50A0A8FDA3}"/>
              </a:ext>
            </a:extLst>
          </p:cNvPr>
          <p:cNvPicPr>
            <a:picLocks noChangeAspect="1"/>
          </p:cNvPicPr>
          <p:nvPr/>
        </p:nvPicPr>
        <p:blipFill>
          <a:blip r:embed="rId4"/>
          <a:stretch>
            <a:fillRect/>
          </a:stretch>
        </p:blipFill>
        <p:spPr>
          <a:xfrm>
            <a:off x="750219" y="4674584"/>
            <a:ext cx="3356559" cy="811400"/>
          </a:xfrm>
          <a:prstGeom prst="rect">
            <a:avLst/>
          </a:prstGeom>
        </p:spPr>
      </p:pic>
      <p:pic>
        <p:nvPicPr>
          <p:cNvPr id="28" name="图片 27">
            <a:extLst>
              <a:ext uri="{FF2B5EF4-FFF2-40B4-BE49-F238E27FC236}">
                <a16:creationId xmlns:a16="http://schemas.microsoft.com/office/drawing/2014/main" id="{B6305087-076E-4436-BBA5-7E28A90621BE}"/>
              </a:ext>
            </a:extLst>
          </p:cNvPr>
          <p:cNvPicPr>
            <a:picLocks noChangeAspect="1"/>
          </p:cNvPicPr>
          <p:nvPr/>
        </p:nvPicPr>
        <p:blipFill>
          <a:blip r:embed="rId5"/>
          <a:stretch>
            <a:fillRect/>
          </a:stretch>
        </p:blipFill>
        <p:spPr>
          <a:xfrm>
            <a:off x="838201" y="2197296"/>
            <a:ext cx="3388894" cy="448530"/>
          </a:xfrm>
          <a:prstGeom prst="rect">
            <a:avLst/>
          </a:prstGeom>
        </p:spPr>
      </p:pic>
      <p:sp>
        <p:nvSpPr>
          <p:cNvPr id="8" name="文本框 7">
            <a:extLst>
              <a:ext uri="{FF2B5EF4-FFF2-40B4-BE49-F238E27FC236}">
                <a16:creationId xmlns:a16="http://schemas.microsoft.com/office/drawing/2014/main" id="{F9251354-36AE-43E6-ACE7-BFDCC3C4DBAB}"/>
              </a:ext>
            </a:extLst>
          </p:cNvPr>
          <p:cNvSpPr txBox="1"/>
          <p:nvPr/>
        </p:nvSpPr>
        <p:spPr>
          <a:xfrm>
            <a:off x="5379873" y="846097"/>
            <a:ext cx="6440905" cy="3764492"/>
          </a:xfrm>
          <a:prstGeom prst="rect">
            <a:avLst/>
          </a:prstGeom>
          <a:noFill/>
        </p:spPr>
        <p:txBody>
          <a:bodyPr wrap="square" rtlCol="0">
            <a:spAutoFit/>
          </a:bodyPr>
          <a:lstStyle/>
          <a:p>
            <a:pPr fontAlgn="auto">
              <a:lnSpc>
                <a:spcPct val="2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取款分析</a:t>
            </a:r>
            <a:endParaRPr lang="en-US" altLang="zh-CN"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取款需要先判断账户是否有钱。</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有钱则拿到自己账户对象。</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然后让用户输入取款金额</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判断取款金额是否超过了当次限额，以及余额是否足够</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满足要求则调用账户对象的</a:t>
            </a:r>
            <a:r>
              <a:rPr lang="en-US" altLang="zh-CN" sz="1600" dirty="0" err="1">
                <a:latin typeface="阿里巴巴普惠体" panose="00020600040101010101" pitchFamily="18" charset="-122"/>
                <a:ea typeface="Alibaba PuHuiTi R"/>
                <a:cs typeface="阿里巴巴普惠体" panose="00020600040101010101" pitchFamily="18" charset="-122"/>
              </a:rPr>
              <a:t>setMoney</a:t>
            </a:r>
            <a:r>
              <a:rPr lang="zh-CN" altLang="en-US" sz="1600" dirty="0">
                <a:latin typeface="阿里巴巴普惠体" panose="00020600040101010101" pitchFamily="18" charset="-122"/>
                <a:ea typeface="Alibaba PuHuiTi R"/>
                <a:cs typeface="阿里巴巴普惠体" panose="00020600040101010101" pitchFamily="18" charset="-122"/>
              </a:rPr>
              <a:t>方法完成金额的修改。</a:t>
            </a:r>
            <a:endParaRPr lang="en-US" altLang="zh-CN" sz="1600" dirty="0">
              <a:latin typeface="阿里巴巴普惠体" panose="00020600040101010101" pitchFamily="18" charset="-122"/>
              <a:ea typeface="Alibaba PuHuiTi R"/>
              <a:cs typeface="阿里巴巴普惠体" panose="00020600040101010101" pitchFamily="18" charset="-122"/>
            </a:endParaRPr>
          </a:p>
        </p:txBody>
      </p:sp>
    </p:spTree>
    <p:extLst>
      <p:ext uri="{BB962C8B-B14F-4D97-AF65-F5344CB8AC3E}">
        <p14:creationId xmlns:p14="http://schemas.microsoft.com/office/powerpoint/2010/main" val="379620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E194CDC-D13D-4AB8-8E35-D6B06299996A}"/>
              </a:ext>
            </a:extLst>
          </p:cNvPr>
          <p:cNvPicPr>
            <a:picLocks noChangeAspect="1"/>
          </p:cNvPicPr>
          <p:nvPr/>
        </p:nvPicPr>
        <p:blipFill>
          <a:blip r:embed="rId3"/>
          <a:stretch>
            <a:fillRect/>
          </a:stretch>
        </p:blipFill>
        <p:spPr>
          <a:xfrm>
            <a:off x="4980959" y="1831923"/>
            <a:ext cx="4950025" cy="2987899"/>
          </a:xfrm>
          <a:prstGeom prst="rect">
            <a:avLst/>
          </a:prstGeom>
        </p:spPr>
      </p:pic>
      <p:pic>
        <p:nvPicPr>
          <p:cNvPr id="9" name="图片 8">
            <a:extLst>
              <a:ext uri="{FF2B5EF4-FFF2-40B4-BE49-F238E27FC236}">
                <a16:creationId xmlns:a16="http://schemas.microsoft.com/office/drawing/2014/main" id="{4DB412CE-DF52-44B0-B0BE-22E9487F1991}"/>
              </a:ext>
            </a:extLst>
          </p:cNvPr>
          <p:cNvPicPr>
            <a:picLocks noChangeAspect="1"/>
          </p:cNvPicPr>
          <p:nvPr/>
        </p:nvPicPr>
        <p:blipFill>
          <a:blip r:embed="rId4"/>
          <a:stretch>
            <a:fillRect/>
          </a:stretch>
        </p:blipFill>
        <p:spPr>
          <a:xfrm>
            <a:off x="468675" y="1831923"/>
            <a:ext cx="3884032" cy="1840242"/>
          </a:xfrm>
          <a:prstGeom prst="rect">
            <a:avLst/>
          </a:prstGeom>
        </p:spPr>
      </p:pic>
      <p:pic>
        <p:nvPicPr>
          <p:cNvPr id="11" name="图片 10">
            <a:extLst>
              <a:ext uri="{FF2B5EF4-FFF2-40B4-BE49-F238E27FC236}">
                <a16:creationId xmlns:a16="http://schemas.microsoft.com/office/drawing/2014/main" id="{A2CDECD7-C00E-40AE-9329-0EDD10B3C68A}"/>
              </a:ext>
            </a:extLst>
          </p:cNvPr>
          <p:cNvPicPr>
            <a:picLocks noChangeAspect="1"/>
          </p:cNvPicPr>
          <p:nvPr/>
        </p:nvPicPr>
        <p:blipFill>
          <a:blip r:embed="rId5"/>
          <a:stretch>
            <a:fillRect/>
          </a:stretch>
        </p:blipFill>
        <p:spPr>
          <a:xfrm>
            <a:off x="2329559" y="3956211"/>
            <a:ext cx="3884031" cy="2243916"/>
          </a:xfrm>
          <a:prstGeom prst="rect">
            <a:avLst/>
          </a:prstGeom>
        </p:spPr>
      </p:pic>
      <p:sp>
        <p:nvSpPr>
          <p:cNvPr id="6" name="文本框 5">
            <a:extLst>
              <a:ext uri="{FF2B5EF4-FFF2-40B4-BE49-F238E27FC236}">
                <a16:creationId xmlns:a16="http://schemas.microsoft.com/office/drawing/2014/main" id="{D2F881E0-E9F7-4547-BE56-417643CFE0C9}"/>
              </a:ext>
            </a:extLst>
          </p:cNvPr>
          <p:cNvSpPr txBox="1"/>
          <p:nvPr/>
        </p:nvSpPr>
        <p:spPr>
          <a:xfrm>
            <a:off x="260128" y="1178545"/>
            <a:ext cx="2592129" cy="369332"/>
          </a:xfrm>
          <a:prstGeom prst="rect">
            <a:avLst/>
          </a:prstGeom>
          <a:noFill/>
        </p:spPr>
        <p:txBody>
          <a:bodyPr wrap="square">
            <a:spAutoFit/>
          </a:bodyPr>
          <a:lstStyle/>
          <a:p>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项目介绍与功能演示</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73247" y="409074"/>
            <a:ext cx="6343932" cy="5554851"/>
          </a:xfrm>
        </p:spPr>
        <p:txBody>
          <a:bodyPr/>
          <a:lstStyle/>
          <a:p>
            <a:pPr>
              <a:buFont typeface="Wingdings" panose="05000000000000000000" pitchFamily="2" charset="2"/>
              <a:buChar char="Ø"/>
            </a:pPr>
            <a:r>
              <a:rPr kumimoji="1"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系统准备、首页设计</a:t>
            </a:r>
            <a:endParaRPr kumimoji="1"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用户开户功能实现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用户登录后：操作页、查询账户、退出账户功能实现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用户登录后：存款功能实现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用户登录后：取款功能实现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用户登录后：转账功能实现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用户登录后：密码修改、销户功能实现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36149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C8414-BE82-4F29-8DCF-1CDB32F085BD}"/>
              </a:ext>
            </a:extLst>
          </p:cNvPr>
          <p:cNvSpPr txBox="1"/>
          <p:nvPr/>
        </p:nvSpPr>
        <p:spPr>
          <a:xfrm>
            <a:off x="838201" y="1079500"/>
            <a:ext cx="4686300" cy="369332"/>
          </a:xfrm>
          <a:prstGeom prst="rect">
            <a:avLst/>
          </a:prstGeom>
          <a:noFill/>
        </p:spPr>
        <p:txBody>
          <a:bodyPr>
            <a:spAutoFit/>
          </a:bodyPr>
          <a:lstStyle/>
          <a:p>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用户转账功能</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F5935AE3-7E82-4D51-916A-1A7BFC15B7DB}"/>
              </a:ext>
            </a:extLst>
          </p:cNvPr>
          <p:cNvSpPr txBox="1"/>
          <p:nvPr/>
        </p:nvSpPr>
        <p:spPr>
          <a:xfrm>
            <a:off x="5614737" y="895016"/>
            <a:ext cx="6400800" cy="3764492"/>
          </a:xfrm>
          <a:prstGeom prst="rect">
            <a:avLst/>
          </a:prstGeom>
          <a:noFill/>
        </p:spPr>
        <p:txBody>
          <a:bodyPr wrap="square" rtlCol="0">
            <a:spAutoFit/>
          </a:bodyPr>
          <a:lstStyle/>
          <a:p>
            <a:pPr fontAlgn="auto">
              <a:lnSpc>
                <a:spcPct val="2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endParaRPr lang="en-US" altLang="zh-CN"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转账功能需要判断系统中是否有</a:t>
            </a:r>
            <a:r>
              <a:rPr lang="en-US" altLang="zh-CN" sz="1600" dirty="0">
                <a:latin typeface="阿里巴巴普惠体" panose="00020600040101010101" pitchFamily="18" charset="-122"/>
                <a:ea typeface="Alibaba PuHuiTi R"/>
                <a:cs typeface="阿里巴巴普惠体" panose="00020600040101010101" pitchFamily="18" charset="-122"/>
              </a:rPr>
              <a:t>2</a:t>
            </a:r>
            <a:r>
              <a:rPr lang="zh-CN" altLang="en-US" sz="1600" dirty="0">
                <a:latin typeface="阿里巴巴普惠体" panose="00020600040101010101" pitchFamily="18" charset="-122"/>
                <a:ea typeface="Alibaba PuHuiTi R"/>
                <a:cs typeface="阿里巴巴普惠体" panose="00020600040101010101" pitchFamily="18" charset="-122"/>
              </a:rPr>
              <a:t>个账户对象及以上。</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同时还要判断自己账户是否有钱。</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接下来需要输入对方卡号，判断对方账户是否存在。</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对方账户存在还需要认证对方户主的姓氏。</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Alibaba PuHuiTi R"/>
                <a:cs typeface="阿里巴巴普惠体" panose="00020600040101010101" pitchFamily="18" charset="-122"/>
              </a:rPr>
              <a:t>满足要求则可以把自己账户对象的金额修改到对方账户对象中去。</a:t>
            </a:r>
            <a:endParaRPr lang="en-US" altLang="zh-CN" sz="1600" dirty="0">
              <a:latin typeface="阿里巴巴普惠体" panose="00020600040101010101" pitchFamily="18" charset="-122"/>
              <a:ea typeface="Alibaba PuHuiTi R"/>
              <a:cs typeface="阿里巴巴普惠体" panose="00020600040101010101" pitchFamily="18" charset="-122"/>
            </a:endParaRPr>
          </a:p>
        </p:txBody>
      </p:sp>
      <p:pic>
        <p:nvPicPr>
          <p:cNvPr id="4" name="图片 3">
            <a:extLst>
              <a:ext uri="{FF2B5EF4-FFF2-40B4-BE49-F238E27FC236}">
                <a16:creationId xmlns:a16="http://schemas.microsoft.com/office/drawing/2014/main" id="{BD45A57E-EB92-44DA-97BF-56ABEA575938}"/>
              </a:ext>
            </a:extLst>
          </p:cNvPr>
          <p:cNvPicPr>
            <a:picLocks noChangeAspect="1"/>
          </p:cNvPicPr>
          <p:nvPr/>
        </p:nvPicPr>
        <p:blipFill>
          <a:blip r:embed="rId3"/>
          <a:stretch>
            <a:fillRect/>
          </a:stretch>
        </p:blipFill>
        <p:spPr>
          <a:xfrm>
            <a:off x="873543" y="1719790"/>
            <a:ext cx="4591050" cy="885825"/>
          </a:xfrm>
          <a:prstGeom prst="rect">
            <a:avLst/>
          </a:prstGeom>
        </p:spPr>
      </p:pic>
      <p:pic>
        <p:nvPicPr>
          <p:cNvPr id="6" name="图片 5">
            <a:extLst>
              <a:ext uri="{FF2B5EF4-FFF2-40B4-BE49-F238E27FC236}">
                <a16:creationId xmlns:a16="http://schemas.microsoft.com/office/drawing/2014/main" id="{2EAE1CF8-E176-4D51-AEC8-060C74F8630F}"/>
              </a:ext>
            </a:extLst>
          </p:cNvPr>
          <p:cNvPicPr>
            <a:picLocks noChangeAspect="1"/>
          </p:cNvPicPr>
          <p:nvPr/>
        </p:nvPicPr>
        <p:blipFill>
          <a:blip r:embed="rId4"/>
          <a:stretch>
            <a:fillRect/>
          </a:stretch>
        </p:blipFill>
        <p:spPr>
          <a:xfrm>
            <a:off x="838201" y="2968530"/>
            <a:ext cx="4297780" cy="800567"/>
          </a:xfrm>
          <a:prstGeom prst="rect">
            <a:avLst/>
          </a:prstGeom>
        </p:spPr>
      </p:pic>
      <p:pic>
        <p:nvPicPr>
          <p:cNvPr id="10" name="图片 9">
            <a:extLst>
              <a:ext uri="{FF2B5EF4-FFF2-40B4-BE49-F238E27FC236}">
                <a16:creationId xmlns:a16="http://schemas.microsoft.com/office/drawing/2014/main" id="{8139C351-92B8-4085-97E5-FA277CEA1D78}"/>
              </a:ext>
            </a:extLst>
          </p:cNvPr>
          <p:cNvPicPr>
            <a:picLocks noChangeAspect="1"/>
          </p:cNvPicPr>
          <p:nvPr/>
        </p:nvPicPr>
        <p:blipFill>
          <a:blip r:embed="rId5"/>
          <a:stretch>
            <a:fillRect/>
          </a:stretch>
        </p:blipFill>
        <p:spPr>
          <a:xfrm>
            <a:off x="873543" y="4189812"/>
            <a:ext cx="3987215" cy="2307495"/>
          </a:xfrm>
          <a:prstGeom prst="rect">
            <a:avLst/>
          </a:prstGeom>
        </p:spPr>
      </p:pic>
    </p:spTree>
    <p:extLst>
      <p:ext uri="{BB962C8B-B14F-4D97-AF65-F5344CB8AC3E}">
        <p14:creationId xmlns:p14="http://schemas.microsoft.com/office/powerpoint/2010/main" val="152654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4821" y="352927"/>
            <a:ext cx="6248400" cy="5274114"/>
          </a:xfrm>
        </p:spPr>
        <p:txBody>
          <a:bodyPr/>
          <a:lstStyle/>
          <a:p>
            <a:pPr>
              <a:buFont typeface="Wingdings" panose="05000000000000000000" pitchFamily="2" charset="2"/>
              <a:buChar char="Ø"/>
            </a:pPr>
            <a:r>
              <a:rPr kumimoji="1"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系统准备、首页设计</a:t>
            </a:r>
            <a:endParaRPr kumimoji="1"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用户开户功能实现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用户登录后：操作页、查询账户、退出账户功能实现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用户登录后：存款功能实现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用户登录后：取款功能实现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用户登录后：转账功能实现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用户登录后：密码修改、销户功能实现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9348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C8414-BE82-4F29-8DCF-1CDB32F085BD}"/>
              </a:ext>
            </a:extLst>
          </p:cNvPr>
          <p:cNvSpPr txBox="1"/>
          <p:nvPr/>
        </p:nvSpPr>
        <p:spPr>
          <a:xfrm>
            <a:off x="838201" y="1079500"/>
            <a:ext cx="4686300" cy="369332"/>
          </a:xfrm>
          <a:prstGeom prst="rect">
            <a:avLst/>
          </a:prstGeom>
          <a:noFill/>
        </p:spPr>
        <p:txBody>
          <a:bodyPr>
            <a:spAutoFit/>
          </a:bodyPr>
          <a:lstStyle/>
          <a:p>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销户</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F5935AE3-7E82-4D51-916A-1A7BFC15B7DB}"/>
              </a:ext>
            </a:extLst>
          </p:cNvPr>
          <p:cNvSpPr txBox="1"/>
          <p:nvPr/>
        </p:nvSpPr>
        <p:spPr>
          <a:xfrm>
            <a:off x="5614737" y="895016"/>
            <a:ext cx="6071937" cy="1919821"/>
          </a:xfrm>
          <a:prstGeom prst="rect">
            <a:avLst/>
          </a:prstGeom>
          <a:noFill/>
        </p:spPr>
        <p:txBody>
          <a:bodyPr wrap="square" rtlCol="0">
            <a:spAutoFit/>
          </a:bodyPr>
          <a:lstStyle/>
          <a:p>
            <a:pPr fontAlgn="auto">
              <a:lnSpc>
                <a:spcPct val="2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p>
          <a:p>
            <a:pPr marL="342900" indent="-342900" fontAlgn="auto">
              <a:lnSpc>
                <a:spcPct val="250000"/>
              </a:lnSpc>
              <a:spcBef>
                <a:spcPts val="0"/>
              </a:spcBef>
              <a:spcAft>
                <a:spcPts val="0"/>
              </a:spcAft>
              <a:buFont typeface="+mj-ea"/>
              <a:buAutoNum type="circleNumDbPlain"/>
            </a:pPr>
            <a:r>
              <a:rPr lang="zh-CN" altLang="en-US"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修改密码就是把当前对象的密码属性使用</a:t>
            </a:r>
            <a:r>
              <a:rPr lang="en-US" altLang="zh-CN"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set</a:t>
            </a:r>
            <a:r>
              <a:rPr lang="zh-CN" altLang="en-US"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方法进行更新。</a:t>
            </a:r>
            <a:endParaRPr lang="en-US" altLang="zh-CN"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销户是从集合对象中删除当前对象，并回到首页。 </a:t>
            </a:r>
            <a:endParaRPr lang="en-US" altLang="zh-CN"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endParaRPr>
          </a:p>
        </p:txBody>
      </p:sp>
      <p:pic>
        <p:nvPicPr>
          <p:cNvPr id="8" name="图片 7">
            <a:extLst>
              <a:ext uri="{FF2B5EF4-FFF2-40B4-BE49-F238E27FC236}">
                <a16:creationId xmlns:a16="http://schemas.microsoft.com/office/drawing/2014/main" id="{44A565A8-033E-4E86-9972-9862C3FAD247}"/>
              </a:ext>
            </a:extLst>
          </p:cNvPr>
          <p:cNvPicPr>
            <a:picLocks noChangeAspect="1"/>
          </p:cNvPicPr>
          <p:nvPr/>
        </p:nvPicPr>
        <p:blipFill>
          <a:blip r:embed="rId3"/>
          <a:stretch>
            <a:fillRect/>
          </a:stretch>
        </p:blipFill>
        <p:spPr>
          <a:xfrm>
            <a:off x="838201" y="1592901"/>
            <a:ext cx="2830679" cy="2769009"/>
          </a:xfrm>
          <a:prstGeom prst="rect">
            <a:avLst/>
          </a:prstGeom>
        </p:spPr>
      </p:pic>
      <p:pic>
        <p:nvPicPr>
          <p:cNvPr id="13" name="图片 12">
            <a:extLst>
              <a:ext uri="{FF2B5EF4-FFF2-40B4-BE49-F238E27FC236}">
                <a16:creationId xmlns:a16="http://schemas.microsoft.com/office/drawing/2014/main" id="{C2E93CD3-9767-4203-87AF-194C0A7DF610}"/>
              </a:ext>
            </a:extLst>
          </p:cNvPr>
          <p:cNvPicPr>
            <a:picLocks noChangeAspect="1"/>
          </p:cNvPicPr>
          <p:nvPr/>
        </p:nvPicPr>
        <p:blipFill>
          <a:blip r:embed="rId4"/>
          <a:stretch>
            <a:fillRect/>
          </a:stretch>
        </p:blipFill>
        <p:spPr>
          <a:xfrm>
            <a:off x="838201" y="4724399"/>
            <a:ext cx="2967693" cy="1659355"/>
          </a:xfrm>
          <a:prstGeom prst="rect">
            <a:avLst/>
          </a:prstGeom>
        </p:spPr>
      </p:pic>
    </p:spTree>
    <p:extLst>
      <p:ext uri="{BB962C8B-B14F-4D97-AF65-F5344CB8AC3E}">
        <p14:creationId xmlns:p14="http://schemas.microsoft.com/office/powerpoint/2010/main" val="3631207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3">
            <a:extLst>
              <a:ext uri="{FF2B5EF4-FFF2-40B4-BE49-F238E27FC236}">
                <a16:creationId xmlns:a16="http://schemas.microsoft.com/office/drawing/2014/main" id="{1AC26D43-8036-9E4B-BDD6-3ED590EE0DC1}"/>
              </a:ext>
            </a:extLst>
          </p:cNvPr>
          <p:cNvSpPr txBox="1">
            <a:spLocks/>
          </p:cNvSpPr>
          <p:nvPr/>
        </p:nvSpPr>
        <p:spPr>
          <a:xfrm>
            <a:off x="3702355" y="2625920"/>
            <a:ext cx="5142314"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gn="ctr"/>
            <a:r>
              <a:rPr kumimoji="1" lang="zh-CN" altLang="en-US" sz="6000" dirty="0">
                <a:solidFill>
                  <a:srgbClr val="B70004"/>
                </a:solidFill>
              </a:rPr>
              <a:t>完结撒花！</a:t>
            </a:r>
          </a:p>
        </p:txBody>
      </p:sp>
      <p:pic>
        <p:nvPicPr>
          <p:cNvPr id="4" name="图片 3">
            <a:extLst>
              <a:ext uri="{FF2B5EF4-FFF2-40B4-BE49-F238E27FC236}">
                <a16:creationId xmlns:a16="http://schemas.microsoft.com/office/drawing/2014/main" id="{0D53D5B9-ACE0-4EE4-8B24-4B92A444E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73991"/>
            <a:ext cx="4123112" cy="4123112"/>
          </a:xfrm>
          <a:prstGeom prst="rect">
            <a:avLst/>
          </a:prstGeom>
        </p:spPr>
      </p:pic>
      <p:pic>
        <p:nvPicPr>
          <p:cNvPr id="6" name="图片 5">
            <a:extLst>
              <a:ext uri="{FF2B5EF4-FFF2-40B4-BE49-F238E27FC236}">
                <a16:creationId xmlns:a16="http://schemas.microsoft.com/office/drawing/2014/main" id="{8BB2A491-C30C-49E4-8DEB-BD1939132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7317" y="3649287"/>
            <a:ext cx="3034146" cy="3034146"/>
          </a:xfrm>
          <a:prstGeom prst="rect">
            <a:avLst/>
          </a:prstGeom>
        </p:spPr>
      </p:pic>
      <p:pic>
        <p:nvPicPr>
          <p:cNvPr id="8" name="图片 7">
            <a:extLst>
              <a:ext uri="{FF2B5EF4-FFF2-40B4-BE49-F238E27FC236}">
                <a16:creationId xmlns:a16="http://schemas.microsoft.com/office/drawing/2014/main" id="{09575840-54E5-4A29-8E05-854ECD2DBD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5669" y="706581"/>
            <a:ext cx="4355869" cy="4355869"/>
          </a:xfrm>
          <a:prstGeom prst="rect">
            <a:avLst/>
          </a:prstGeom>
        </p:spPr>
      </p:pic>
    </p:spTree>
    <p:extLst>
      <p:ext uri="{BB962C8B-B14F-4D97-AF65-F5344CB8AC3E}">
        <p14:creationId xmlns:p14="http://schemas.microsoft.com/office/powerpoint/2010/main" val="326474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pPr fontAlgn="auto">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黑马银行</a:t>
            </a: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ATM</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系统技术选型分析：</a:t>
            </a:r>
          </a:p>
        </p:txBody>
      </p:sp>
      <p:sp>
        <p:nvSpPr>
          <p:cNvPr id="5" name="Line 7">
            <a:extLst>
              <a:ext uri="{FF2B5EF4-FFF2-40B4-BE49-F238E27FC236}">
                <a16:creationId xmlns:a16="http://schemas.microsoft.com/office/drawing/2014/main" id="{FF67C956-E7E4-C949-BBCE-37D6A645003E}"/>
              </a:ext>
            </a:extLst>
          </p:cNvPr>
          <p:cNvSpPr>
            <a:spLocks noChangeShapeType="1"/>
          </p:cNvSpPr>
          <p:nvPr/>
        </p:nvSpPr>
        <p:spPr bwMode="auto">
          <a:xfrm flipV="1">
            <a:off x="6854536" y="2845229"/>
            <a:ext cx="558429" cy="517189"/>
          </a:xfrm>
          <a:prstGeom prst="line">
            <a:avLst/>
          </a:prstGeom>
          <a:noFill/>
          <a:ln w="12700" cap="flat">
            <a:solidFill>
              <a:srgbClr val="2E2C2C"/>
            </a:solidFill>
            <a:prstDash val="solid"/>
            <a:miter lim="800000"/>
            <a:headEnd type="none" w="med" len="med"/>
            <a:tailEnd type="triangle" w="med" len="med"/>
          </a:ln>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6" name="Line 13">
            <a:extLst>
              <a:ext uri="{FF2B5EF4-FFF2-40B4-BE49-F238E27FC236}">
                <a16:creationId xmlns:a16="http://schemas.microsoft.com/office/drawing/2014/main" id="{17ED3356-8FC6-E345-B1E1-A36F4E963949}"/>
              </a:ext>
            </a:extLst>
          </p:cNvPr>
          <p:cNvSpPr>
            <a:spLocks noChangeShapeType="1"/>
          </p:cNvSpPr>
          <p:nvPr/>
        </p:nvSpPr>
        <p:spPr bwMode="auto">
          <a:xfrm>
            <a:off x="6830290" y="4639127"/>
            <a:ext cx="582675" cy="582105"/>
          </a:xfrm>
          <a:prstGeom prst="line">
            <a:avLst/>
          </a:prstGeom>
          <a:noFill/>
          <a:ln w="12700" cap="flat">
            <a:solidFill>
              <a:srgbClr val="2E2C2C"/>
            </a:solidFill>
            <a:prstDash val="solid"/>
            <a:miter lim="800000"/>
            <a:headEnd type="none" w="med" len="med"/>
            <a:tailEnd type="triangle" w="med" len="med"/>
          </a:ln>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7" name="Line 7">
            <a:extLst>
              <a:ext uri="{FF2B5EF4-FFF2-40B4-BE49-F238E27FC236}">
                <a16:creationId xmlns:a16="http://schemas.microsoft.com/office/drawing/2014/main" id="{293D12B0-432B-DE4E-892C-4F3DD740E707}"/>
              </a:ext>
            </a:extLst>
          </p:cNvPr>
          <p:cNvSpPr>
            <a:spLocks noChangeShapeType="1"/>
          </p:cNvSpPr>
          <p:nvPr/>
        </p:nvSpPr>
        <p:spPr bwMode="auto">
          <a:xfrm flipH="1" flipV="1">
            <a:off x="4852626" y="2694617"/>
            <a:ext cx="639073" cy="647425"/>
          </a:xfrm>
          <a:prstGeom prst="line">
            <a:avLst/>
          </a:prstGeom>
          <a:noFill/>
          <a:ln w="12700" cap="flat">
            <a:solidFill>
              <a:srgbClr val="2E2C2C"/>
            </a:solidFill>
            <a:prstDash val="solid"/>
            <a:miter lim="800000"/>
            <a:headEnd type="none" w="med" len="med"/>
            <a:tailEnd type="triangle" w="med" len="med"/>
          </a:ln>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8" name="Line 13">
            <a:extLst>
              <a:ext uri="{FF2B5EF4-FFF2-40B4-BE49-F238E27FC236}">
                <a16:creationId xmlns:a16="http://schemas.microsoft.com/office/drawing/2014/main" id="{4059D770-C98D-4640-AD5D-DD98012C8404}"/>
              </a:ext>
            </a:extLst>
          </p:cNvPr>
          <p:cNvSpPr>
            <a:spLocks noChangeShapeType="1"/>
          </p:cNvSpPr>
          <p:nvPr/>
        </p:nvSpPr>
        <p:spPr bwMode="auto">
          <a:xfrm flipH="1">
            <a:off x="4852629" y="4663388"/>
            <a:ext cx="612989" cy="557844"/>
          </a:xfrm>
          <a:prstGeom prst="line">
            <a:avLst/>
          </a:prstGeom>
          <a:noFill/>
          <a:ln w="12700" cap="flat">
            <a:solidFill>
              <a:srgbClr val="2E2C2C"/>
            </a:solidFill>
            <a:prstDash val="solid"/>
            <a:miter lim="800000"/>
            <a:headEnd type="none" w="med" len="med"/>
            <a:tailEnd type="triangle" w="med" len="med"/>
          </a:ln>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9" name="椭圆 8">
            <a:extLst>
              <a:ext uri="{FF2B5EF4-FFF2-40B4-BE49-F238E27FC236}">
                <a16:creationId xmlns:a16="http://schemas.microsoft.com/office/drawing/2014/main" id="{F1792B83-ACB6-8B49-8703-4A74405C35AE}"/>
              </a:ext>
            </a:extLst>
          </p:cNvPr>
          <p:cNvSpPr/>
          <p:nvPr/>
        </p:nvSpPr>
        <p:spPr>
          <a:xfrm>
            <a:off x="5211681" y="3058288"/>
            <a:ext cx="1865868" cy="1865868"/>
          </a:xfrm>
          <a:prstGeom prst="ellipse">
            <a:avLst/>
          </a:pr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Rectangle 9">
            <a:extLst>
              <a:ext uri="{FF2B5EF4-FFF2-40B4-BE49-F238E27FC236}">
                <a16:creationId xmlns:a16="http://schemas.microsoft.com/office/drawing/2014/main" id="{71942BD5-C695-F54D-9615-1298E5B15D5F}"/>
              </a:ext>
            </a:extLst>
          </p:cNvPr>
          <p:cNvSpPr>
            <a:spLocks noChangeArrowheads="1"/>
          </p:cNvSpPr>
          <p:nvPr/>
        </p:nvSpPr>
        <p:spPr bwMode="auto">
          <a:xfrm>
            <a:off x="7436601" y="4541889"/>
            <a:ext cx="3541763" cy="1524532"/>
          </a:xfrm>
          <a:prstGeom prst="rect">
            <a:avLst/>
          </a:prstGeom>
          <a:solidFill>
            <a:srgbClr val="FFFFFF"/>
          </a:solid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120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11" name="Rectangle 10">
            <a:extLst>
              <a:ext uri="{FF2B5EF4-FFF2-40B4-BE49-F238E27FC236}">
                <a16:creationId xmlns:a16="http://schemas.microsoft.com/office/drawing/2014/main" id="{8154CB37-8684-CC47-A42C-DA7D740A3CC0}"/>
              </a:ext>
            </a:extLst>
          </p:cNvPr>
          <p:cNvSpPr>
            <a:spLocks noChangeArrowheads="1"/>
          </p:cNvSpPr>
          <p:nvPr/>
        </p:nvSpPr>
        <p:spPr bwMode="auto">
          <a:xfrm>
            <a:off x="8296120" y="4271890"/>
            <a:ext cx="2880000" cy="540000"/>
          </a:xfrm>
          <a:prstGeom prst="rect">
            <a:avLst/>
          </a:pr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solidFill>
                  <a:schemeClr val="bg1"/>
                </a:solidFill>
                <a:latin typeface="Alibaba PuHuiTi B" pitchFamily="18" charset="-122"/>
                <a:ea typeface="Alibaba PuHuiTi B" pitchFamily="18" charset="-122"/>
                <a:cs typeface="Alibaba PuHuiTi B" pitchFamily="18" charset="-122"/>
                <a:sym typeface="Arial" panose="020B0604020202090204" pitchFamily="34" charset="0"/>
              </a:rPr>
              <a:t>使用常见</a:t>
            </a:r>
            <a:r>
              <a:rPr lang="en-US" altLang="zh-CN" b="1" dirty="0">
                <a:solidFill>
                  <a:schemeClr val="bg1"/>
                </a:solidFill>
                <a:latin typeface="Alibaba PuHuiTi B" pitchFamily="18" charset="-122"/>
                <a:ea typeface="Alibaba PuHuiTi B" pitchFamily="18" charset="-122"/>
                <a:cs typeface="Alibaba PuHuiTi B" pitchFamily="18" charset="-122"/>
                <a:sym typeface="Arial" panose="020B0604020202090204" pitchFamily="34" charset="0"/>
              </a:rPr>
              <a:t>API</a:t>
            </a:r>
            <a:endParaRPr lang="zh-CN" altLang="en-US" b="1" dirty="0">
              <a:solidFill>
                <a:schemeClr val="bg1"/>
              </a:solidFill>
              <a:latin typeface="Alibaba PuHuiTi B" pitchFamily="18" charset="-122"/>
              <a:ea typeface="Alibaba PuHuiTi B" pitchFamily="18" charset="-122"/>
              <a:cs typeface="Alibaba PuHuiTi B" pitchFamily="18" charset="-122"/>
              <a:sym typeface="Arial" panose="020B0604020202090204" pitchFamily="34" charset="0"/>
            </a:endParaRPr>
          </a:p>
        </p:txBody>
      </p:sp>
      <p:sp>
        <p:nvSpPr>
          <p:cNvPr id="12" name="TextBox 17">
            <a:extLst>
              <a:ext uri="{FF2B5EF4-FFF2-40B4-BE49-F238E27FC236}">
                <a16:creationId xmlns:a16="http://schemas.microsoft.com/office/drawing/2014/main" id="{C052CCB3-F865-3A4F-9B80-3C9BBF8EE78D}"/>
              </a:ext>
            </a:extLst>
          </p:cNvPr>
          <p:cNvSpPr txBox="1"/>
          <p:nvPr/>
        </p:nvSpPr>
        <p:spPr>
          <a:xfrm>
            <a:off x="7585047" y="4900688"/>
            <a:ext cx="3393317" cy="1165768"/>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登录信息的内容比较，业务数据的分析，处理等都需要用到</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String</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等常用</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API</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来解决。</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13" name="TextBox 22">
            <a:extLst>
              <a:ext uri="{FF2B5EF4-FFF2-40B4-BE49-F238E27FC236}">
                <a16:creationId xmlns:a16="http://schemas.microsoft.com/office/drawing/2014/main" id="{24A737F4-944A-C549-B3D7-5B76D8AA96C7}"/>
              </a:ext>
            </a:extLst>
          </p:cNvPr>
          <p:cNvSpPr txBox="1"/>
          <p:nvPr/>
        </p:nvSpPr>
        <p:spPr>
          <a:xfrm>
            <a:off x="5188046" y="3587782"/>
            <a:ext cx="1865868" cy="954107"/>
          </a:xfrm>
          <a:prstGeom prst="rect">
            <a:avLst/>
          </a:prstGeom>
          <a:noFill/>
        </p:spPr>
        <p:txBody>
          <a:bodyPr wrap="square" rtlCol="0">
            <a:spAutoFit/>
          </a:bodyPr>
          <a:lstStyle/>
          <a:p>
            <a:pPr algn="ctr"/>
            <a:r>
              <a:rPr lang="zh-CN" altLang="en-US" sz="28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技术点分析</a:t>
            </a:r>
            <a:endParaRPr lang="en-US" altLang="zh-CN" sz="28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14" name="Rectangle 9">
            <a:extLst>
              <a:ext uri="{FF2B5EF4-FFF2-40B4-BE49-F238E27FC236}">
                <a16:creationId xmlns:a16="http://schemas.microsoft.com/office/drawing/2014/main" id="{716EF758-1607-DF4D-9423-29A39A6B0916}"/>
              </a:ext>
            </a:extLst>
          </p:cNvPr>
          <p:cNvSpPr>
            <a:spLocks noChangeArrowheads="1"/>
          </p:cNvSpPr>
          <p:nvPr/>
        </p:nvSpPr>
        <p:spPr bwMode="auto">
          <a:xfrm>
            <a:off x="7370966" y="2064524"/>
            <a:ext cx="3541763" cy="1524532"/>
          </a:xfrm>
          <a:prstGeom prst="rect">
            <a:avLst/>
          </a:prstGeom>
          <a:solidFill>
            <a:srgbClr val="FFFFFF"/>
          </a:solid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120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15" name="Rectangle 10">
            <a:extLst>
              <a:ext uri="{FF2B5EF4-FFF2-40B4-BE49-F238E27FC236}">
                <a16:creationId xmlns:a16="http://schemas.microsoft.com/office/drawing/2014/main" id="{7C2F0A86-546A-F04A-A05C-BBE2270BE58D}"/>
              </a:ext>
            </a:extLst>
          </p:cNvPr>
          <p:cNvSpPr>
            <a:spLocks noChangeArrowheads="1"/>
          </p:cNvSpPr>
          <p:nvPr/>
        </p:nvSpPr>
        <p:spPr bwMode="auto">
          <a:xfrm>
            <a:off x="8230485" y="1794525"/>
            <a:ext cx="2880000" cy="540000"/>
          </a:xfrm>
          <a:prstGeom prst="rect">
            <a:avLst/>
          </a:prstGeom>
          <a:solidFill>
            <a:srgbClr val="AD2A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solidFill>
                  <a:schemeClr val="bg1"/>
                </a:solidFill>
                <a:latin typeface="Alibaba PuHuiTi B" pitchFamily="18" charset="-122"/>
                <a:ea typeface="Alibaba PuHuiTi B" pitchFamily="18" charset="-122"/>
                <a:cs typeface="Alibaba PuHuiTi B" pitchFamily="18" charset="-122"/>
                <a:sym typeface="Arial" panose="020B0604020202090204" pitchFamily="34" charset="0"/>
              </a:rPr>
              <a:t>使用集合容器</a:t>
            </a:r>
          </a:p>
        </p:txBody>
      </p:sp>
      <p:sp>
        <p:nvSpPr>
          <p:cNvPr id="16" name="TextBox 17">
            <a:extLst>
              <a:ext uri="{FF2B5EF4-FFF2-40B4-BE49-F238E27FC236}">
                <a16:creationId xmlns:a16="http://schemas.microsoft.com/office/drawing/2014/main" id="{2024E3F4-9DA5-B541-B847-667D06200169}"/>
              </a:ext>
            </a:extLst>
          </p:cNvPr>
          <p:cNvSpPr txBox="1"/>
          <p:nvPr/>
        </p:nvSpPr>
        <p:spPr>
          <a:xfrm>
            <a:off x="7519412" y="2386470"/>
            <a:ext cx="3393317" cy="1163780"/>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系统需要提供一个容器用于存储这些账户对象的信息，我们选</a:t>
            </a:r>
            <a:r>
              <a:rPr lang="en-US" altLang="zh-CN" sz="1600"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17" name="Rectangle 9">
            <a:extLst>
              <a:ext uri="{FF2B5EF4-FFF2-40B4-BE49-F238E27FC236}">
                <a16:creationId xmlns:a16="http://schemas.microsoft.com/office/drawing/2014/main" id="{1BA3CE60-1C3A-2B40-AA8F-28060B5F1B35}"/>
              </a:ext>
            </a:extLst>
          </p:cNvPr>
          <p:cNvSpPr>
            <a:spLocks noChangeArrowheads="1"/>
          </p:cNvSpPr>
          <p:nvPr/>
        </p:nvSpPr>
        <p:spPr bwMode="auto">
          <a:xfrm>
            <a:off x="1310866" y="2064524"/>
            <a:ext cx="3541763" cy="1524532"/>
          </a:xfrm>
          <a:prstGeom prst="rect">
            <a:avLst/>
          </a:prstGeom>
          <a:solidFill>
            <a:srgbClr val="FFFFFF"/>
          </a:solid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120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18" name="Rectangle 10">
            <a:extLst>
              <a:ext uri="{FF2B5EF4-FFF2-40B4-BE49-F238E27FC236}">
                <a16:creationId xmlns:a16="http://schemas.microsoft.com/office/drawing/2014/main" id="{79CFCEFA-1156-CF4E-B947-A0018F076BC5}"/>
              </a:ext>
            </a:extLst>
          </p:cNvPr>
          <p:cNvSpPr>
            <a:spLocks noChangeArrowheads="1"/>
          </p:cNvSpPr>
          <p:nvPr/>
        </p:nvSpPr>
        <p:spPr bwMode="auto">
          <a:xfrm>
            <a:off x="1239058" y="1794525"/>
            <a:ext cx="2880000" cy="540000"/>
          </a:xfrm>
          <a:prstGeom prst="rect">
            <a:avLst/>
          </a:prstGeom>
          <a:solidFill>
            <a:srgbClr val="AD2A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solidFill>
                  <a:schemeClr val="bg1"/>
                </a:solidFill>
                <a:latin typeface="Alibaba PuHuiTi B" pitchFamily="18" charset="-122"/>
                <a:ea typeface="Alibaba PuHuiTi B" pitchFamily="18" charset="-122"/>
                <a:cs typeface="Alibaba PuHuiTi B" pitchFamily="18" charset="-122"/>
                <a:sym typeface="Arial" panose="020B0604020202090204" pitchFamily="34" charset="0"/>
              </a:rPr>
              <a:t>面向对象编程</a:t>
            </a:r>
          </a:p>
        </p:txBody>
      </p:sp>
      <p:sp>
        <p:nvSpPr>
          <p:cNvPr id="19" name="TextBox 17">
            <a:extLst>
              <a:ext uri="{FF2B5EF4-FFF2-40B4-BE49-F238E27FC236}">
                <a16:creationId xmlns:a16="http://schemas.microsoft.com/office/drawing/2014/main" id="{E449197D-E919-D446-A377-B77BE7B9D98D}"/>
              </a:ext>
            </a:extLst>
          </p:cNvPr>
          <p:cNvSpPr txBox="1"/>
          <p:nvPr/>
        </p:nvSpPr>
        <p:spPr>
          <a:xfrm>
            <a:off x="1459312" y="2423323"/>
            <a:ext cx="3393317" cy="1165768"/>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每个用户账户都是一个对象：所以需要设计账户类</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Account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用于创建账户对象封装账户信息。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20" name="Rectangle 9">
            <a:extLst>
              <a:ext uri="{FF2B5EF4-FFF2-40B4-BE49-F238E27FC236}">
                <a16:creationId xmlns:a16="http://schemas.microsoft.com/office/drawing/2014/main" id="{3BDBA1A4-6F85-4243-8F5D-E55BB2BE68E8}"/>
              </a:ext>
            </a:extLst>
          </p:cNvPr>
          <p:cNvSpPr>
            <a:spLocks noChangeArrowheads="1"/>
          </p:cNvSpPr>
          <p:nvPr/>
        </p:nvSpPr>
        <p:spPr bwMode="auto">
          <a:xfrm>
            <a:off x="1310866" y="4393387"/>
            <a:ext cx="3541763" cy="1524532"/>
          </a:xfrm>
          <a:prstGeom prst="rect">
            <a:avLst/>
          </a:prstGeom>
          <a:solidFill>
            <a:srgbClr val="FFFFFF"/>
          </a:solid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120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
        <p:nvSpPr>
          <p:cNvPr id="21" name="Rectangle 10">
            <a:extLst>
              <a:ext uri="{FF2B5EF4-FFF2-40B4-BE49-F238E27FC236}">
                <a16:creationId xmlns:a16="http://schemas.microsoft.com/office/drawing/2014/main" id="{E90A7BBD-993E-7F49-90A8-4F4B3224800B}"/>
              </a:ext>
            </a:extLst>
          </p:cNvPr>
          <p:cNvSpPr>
            <a:spLocks noChangeArrowheads="1"/>
          </p:cNvSpPr>
          <p:nvPr/>
        </p:nvSpPr>
        <p:spPr bwMode="auto">
          <a:xfrm>
            <a:off x="1239058" y="4123388"/>
            <a:ext cx="2880000" cy="540000"/>
          </a:xfrm>
          <a:prstGeom prst="rect">
            <a:avLst/>
          </a:pr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solidFill>
                  <a:schemeClr val="bg1"/>
                </a:solidFill>
                <a:latin typeface="Alibaba PuHuiTi B" pitchFamily="18" charset="-122"/>
                <a:ea typeface="Alibaba PuHuiTi B" pitchFamily="18" charset="-122"/>
                <a:cs typeface="Alibaba PuHuiTi B" pitchFamily="18" charset="-122"/>
                <a:sym typeface="Arial" panose="020B0604020202090204" pitchFamily="34" charset="0"/>
              </a:rPr>
              <a:t>程序流程控制</a:t>
            </a:r>
          </a:p>
        </p:txBody>
      </p:sp>
      <p:sp>
        <p:nvSpPr>
          <p:cNvPr id="22" name="TextBox 17">
            <a:extLst>
              <a:ext uri="{FF2B5EF4-FFF2-40B4-BE49-F238E27FC236}">
                <a16:creationId xmlns:a16="http://schemas.microsoft.com/office/drawing/2014/main" id="{916FDA4C-3E59-4E48-A081-5337AA2341AB}"/>
              </a:ext>
            </a:extLst>
          </p:cNvPr>
          <p:cNvSpPr txBox="1"/>
          <p:nvPr/>
        </p:nvSpPr>
        <p:spPr>
          <a:xfrm>
            <a:off x="1459312" y="4752186"/>
            <a:ext cx="3393317" cy="796436"/>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rPr>
              <a:t>需要结合分支、循环、跳转关键字等相关操作控制程序的业务逻辑。</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90204" pitchFamily="34" charset="0"/>
            </a:endParaRPr>
          </a:p>
        </p:txBody>
      </p:sp>
    </p:spTree>
    <p:extLst>
      <p:ext uri="{BB962C8B-B14F-4D97-AF65-F5344CB8AC3E}">
        <p14:creationId xmlns:p14="http://schemas.microsoft.com/office/powerpoint/2010/main" val="409005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4" grpId="0" animBg="1"/>
      <p:bldP spid="15" grpId="0" animBg="1"/>
      <p:bldP spid="16" grpId="0"/>
      <p:bldP spid="17" grpId="0" animBg="1"/>
      <p:bldP spid="18" grpId="0" animBg="1"/>
      <p:bldP spid="19" grpId="0"/>
      <p:bldP spid="20" grpId="0" animBg="1"/>
      <p:bldP spid="21" grpId="0" animBg="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21200" y="1164745"/>
            <a:ext cx="10749599" cy="517190"/>
          </a:xfrm>
        </p:spPr>
        <p:txBody>
          <a:bodyPr/>
          <a:lstStyle/>
          <a:p>
            <a:r>
              <a:rPr kumimoji="1" lang="zh-CN" altLang="en-US" b="1" dirty="0">
                <a:solidFill>
                  <a:srgbClr val="595959"/>
                </a:solidFill>
              </a:rPr>
              <a:t>学习本项目，你将至少得到如下收获：</a:t>
            </a:r>
            <a:endParaRPr kumimoji="1" lang="zh-CN" altLang="en-US" b="1" dirty="0"/>
          </a:p>
        </p:txBody>
      </p:sp>
      <p:sp>
        <p:nvSpPr>
          <p:cNvPr id="5" name="矩形 4">
            <a:extLst>
              <a:ext uri="{FF2B5EF4-FFF2-40B4-BE49-F238E27FC236}">
                <a16:creationId xmlns:a16="http://schemas.microsoft.com/office/drawing/2014/main" id="{1E1A7AEA-1EEC-E547-A801-B036E2F9FEDA}"/>
              </a:ext>
            </a:extLst>
          </p:cNvPr>
          <p:cNvSpPr/>
          <p:nvPr/>
        </p:nvSpPr>
        <p:spPr>
          <a:xfrm>
            <a:off x="1284831" y="1928893"/>
            <a:ext cx="4081247" cy="2002716"/>
          </a:xfrm>
          <a:prstGeom prst="rect">
            <a:avLst/>
          </a:prstGeom>
          <a:solidFill>
            <a:srgbClr val="F9F9F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74A6E1E4-ADBF-3945-8AC9-3FA5D5F77235}"/>
              </a:ext>
            </a:extLst>
          </p:cNvPr>
          <p:cNvSpPr/>
          <p:nvPr/>
        </p:nvSpPr>
        <p:spPr>
          <a:xfrm>
            <a:off x="5366084" y="1928893"/>
            <a:ext cx="4087055" cy="2002709"/>
          </a:xfrm>
          <a:prstGeom prst="rect">
            <a:avLst/>
          </a:prstGeom>
          <a:solidFill>
            <a:srgbClr val="F9F9F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41AE5AE8-BA80-CD4B-9C6A-9AED4E7AF704}"/>
              </a:ext>
            </a:extLst>
          </p:cNvPr>
          <p:cNvSpPr/>
          <p:nvPr/>
        </p:nvSpPr>
        <p:spPr>
          <a:xfrm>
            <a:off x="1284832" y="3955303"/>
            <a:ext cx="4081246" cy="2002720"/>
          </a:xfrm>
          <a:prstGeom prst="rect">
            <a:avLst/>
          </a:prstGeom>
          <a:solidFill>
            <a:srgbClr val="F9F9F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2C0406E6-CA38-2447-B084-3B6538865F93}"/>
              </a:ext>
            </a:extLst>
          </p:cNvPr>
          <p:cNvSpPr/>
          <p:nvPr/>
        </p:nvSpPr>
        <p:spPr>
          <a:xfrm>
            <a:off x="5366084" y="3955319"/>
            <a:ext cx="4087055" cy="2002704"/>
          </a:xfrm>
          <a:prstGeom prst="rect">
            <a:avLst/>
          </a:prstGeom>
          <a:solidFill>
            <a:srgbClr val="F9F9F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8">
            <a:extLst>
              <a:ext uri="{FF2B5EF4-FFF2-40B4-BE49-F238E27FC236}">
                <a16:creationId xmlns:a16="http://schemas.microsoft.com/office/drawing/2014/main" id="{C1BFC4B8-5130-4E43-9554-9C8DA71B10EC}"/>
              </a:ext>
            </a:extLst>
          </p:cNvPr>
          <p:cNvCxnSpPr>
            <a:cxnSpLocks/>
          </p:cNvCxnSpPr>
          <p:nvPr/>
        </p:nvCxnSpPr>
        <p:spPr>
          <a:xfrm>
            <a:off x="1284831" y="3931620"/>
            <a:ext cx="8371761" cy="0"/>
          </a:xfrm>
          <a:prstGeom prst="straightConnector1">
            <a:avLst/>
          </a:prstGeom>
          <a:ln w="50800">
            <a:solidFill>
              <a:srgbClr val="AD2A2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a:extLst>
              <a:ext uri="{FF2B5EF4-FFF2-40B4-BE49-F238E27FC236}">
                <a16:creationId xmlns:a16="http://schemas.microsoft.com/office/drawing/2014/main" id="{112DB6D1-280B-BE42-B5F8-690C844609E9}"/>
              </a:ext>
            </a:extLst>
          </p:cNvPr>
          <p:cNvCxnSpPr>
            <a:cxnSpLocks/>
          </p:cNvCxnSpPr>
          <p:nvPr/>
        </p:nvCxnSpPr>
        <p:spPr>
          <a:xfrm flipV="1">
            <a:off x="5366084" y="1715418"/>
            <a:ext cx="0" cy="4242604"/>
          </a:xfrm>
          <a:prstGeom prst="straightConnector1">
            <a:avLst/>
          </a:prstGeom>
          <a:ln w="50800">
            <a:solidFill>
              <a:srgbClr val="AD2A26"/>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E5C9CEE7-84BB-564B-8387-C56D65A0A1AB}"/>
              </a:ext>
            </a:extLst>
          </p:cNvPr>
          <p:cNvSpPr/>
          <p:nvPr/>
        </p:nvSpPr>
        <p:spPr>
          <a:xfrm>
            <a:off x="1528578" y="2585969"/>
            <a:ext cx="3382977" cy="519438"/>
          </a:xfrm>
          <a:prstGeom prst="rect">
            <a:avLst/>
          </a:prstGeom>
        </p:spPr>
        <p:txBody>
          <a:bodyPr wrap="square">
            <a:spAutoFit/>
          </a:bodyPr>
          <a:lstStyle/>
          <a:p>
            <a:pPr fontAlgn="auto">
              <a:lnSpc>
                <a:spcPct val="200000"/>
              </a:lnSpc>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、优秀的面向对象编程能力。</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矩形 22">
            <a:extLst>
              <a:ext uri="{FF2B5EF4-FFF2-40B4-BE49-F238E27FC236}">
                <a16:creationId xmlns:a16="http://schemas.microsoft.com/office/drawing/2014/main" id="{C1CED827-DC92-4D5E-B190-6BFE7A6672C4}"/>
              </a:ext>
            </a:extLst>
          </p:cNvPr>
          <p:cNvSpPr/>
          <p:nvPr/>
        </p:nvSpPr>
        <p:spPr>
          <a:xfrm>
            <a:off x="5718116" y="2261028"/>
            <a:ext cx="3382977" cy="1011880"/>
          </a:xfrm>
          <a:prstGeom prst="rect">
            <a:avLst/>
          </a:prstGeom>
        </p:spPr>
        <p:txBody>
          <a:bodyPr wrap="square">
            <a:spAutoFit/>
          </a:bodyPr>
          <a:lstStyle/>
          <a:p>
            <a:pPr fontAlgn="auto">
              <a:lnSpc>
                <a:spcPct val="200000"/>
              </a:lnSpc>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清晰、缜密的业务、数据分析能力。</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矩形 23">
            <a:extLst>
              <a:ext uri="{FF2B5EF4-FFF2-40B4-BE49-F238E27FC236}">
                <a16:creationId xmlns:a16="http://schemas.microsoft.com/office/drawing/2014/main" id="{BC45EAE9-CD4E-420D-92E0-A8CAEB07EF0E}"/>
              </a:ext>
            </a:extLst>
          </p:cNvPr>
          <p:cNvSpPr/>
          <p:nvPr/>
        </p:nvSpPr>
        <p:spPr>
          <a:xfrm>
            <a:off x="1528572" y="4204502"/>
            <a:ext cx="3382977" cy="1011880"/>
          </a:xfrm>
          <a:prstGeom prst="rect">
            <a:avLst/>
          </a:prstGeom>
        </p:spPr>
        <p:txBody>
          <a:bodyPr wrap="square">
            <a:spAutoFit/>
          </a:bodyPr>
          <a:lstStyle/>
          <a:p>
            <a:pPr fontAlgn="auto">
              <a:lnSpc>
                <a:spcPct val="200000"/>
              </a:lnSpc>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、熟练使用程序流程技术来控制计算机完成自己的想法。</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矩形 24">
            <a:extLst>
              <a:ext uri="{FF2B5EF4-FFF2-40B4-BE49-F238E27FC236}">
                <a16:creationId xmlns:a16="http://schemas.microsoft.com/office/drawing/2014/main" id="{A5FEEF90-576B-4ED4-908A-6123E9D56327}"/>
              </a:ext>
            </a:extLst>
          </p:cNvPr>
          <p:cNvSpPr/>
          <p:nvPr/>
        </p:nvSpPr>
        <p:spPr>
          <a:xfrm>
            <a:off x="5491230" y="3931602"/>
            <a:ext cx="3836748" cy="1996765"/>
          </a:xfrm>
          <a:prstGeom prst="rect">
            <a:avLst/>
          </a:prstGeom>
        </p:spPr>
        <p:txBody>
          <a:bodyPr wrap="square">
            <a:spAutoFit/>
          </a:bodyPr>
          <a:lstStyle/>
          <a:p>
            <a:pPr>
              <a:lnSpc>
                <a:spcPct val="200000"/>
              </a:lnSpc>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、形成良好的编码习惯，获得一定的编码经验。提升业务分析和解决问题的能力，让基础知识形成体系结构，为后续</a:t>
            </a: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高级技术的学习做有力的支撑。</a:t>
            </a:r>
          </a:p>
        </p:txBody>
      </p:sp>
    </p:spTree>
    <p:extLst>
      <p:ext uri="{BB962C8B-B14F-4D97-AF65-F5344CB8AC3E}">
        <p14:creationId xmlns:p14="http://schemas.microsoft.com/office/powerpoint/2010/main" val="326806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1"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heel(1)">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heel(1)">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heel(1)">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89095" y="409074"/>
            <a:ext cx="6128084" cy="5554851"/>
          </a:xfrm>
        </p:spPr>
        <p:txBody>
          <a:bodyPr/>
          <a:lstStyle/>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系统准备、首页设计</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用户开户功能实现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用户操作页设计、查询账户、退出账户功能实现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用户存款功能实现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用户取款功能实现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用户转账功能实现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用户密码修改、销户功能实现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9505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C8414-BE82-4F29-8DCF-1CDB32F085BD}"/>
              </a:ext>
            </a:extLst>
          </p:cNvPr>
          <p:cNvSpPr txBox="1"/>
          <p:nvPr/>
        </p:nvSpPr>
        <p:spPr>
          <a:xfrm>
            <a:off x="838201" y="1079500"/>
            <a:ext cx="4686300" cy="369332"/>
          </a:xfrm>
          <a:prstGeom prst="rect">
            <a:avLst/>
          </a:prstGeom>
          <a:noFill/>
        </p:spPr>
        <p:txBody>
          <a:bodyPr>
            <a:spAutoFit/>
          </a:bodyPr>
          <a:lstStyle/>
          <a:p>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账户类、首页设计</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F5935AE3-7E82-4D51-916A-1A7BFC15B7DB}"/>
              </a:ext>
            </a:extLst>
          </p:cNvPr>
          <p:cNvSpPr txBox="1"/>
          <p:nvPr/>
        </p:nvSpPr>
        <p:spPr>
          <a:xfrm>
            <a:off x="5462338" y="1151690"/>
            <a:ext cx="6625388" cy="5182252"/>
          </a:xfrm>
          <a:prstGeom prst="rect">
            <a:avLst/>
          </a:prstGeom>
          <a:noFill/>
        </p:spPr>
        <p:txBody>
          <a:bodyPr wrap="square" rtlCol="0">
            <a:spAutoFit/>
          </a:bodyPr>
          <a:lstStyle/>
          <a:p>
            <a:pPr fontAlgn="auto">
              <a:lnSpc>
                <a:spcPct val="200000"/>
              </a:lnSpc>
              <a:spcBef>
                <a:spcPts val="0"/>
              </a:spcBef>
              <a:spcAft>
                <a:spcPts val="0"/>
              </a:spcAft>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系统准备内容分析：</a:t>
            </a:r>
            <a:endParaRPr lang="en-US" altLang="zh-CN" dirty="0">
              <a:latin typeface="阿里巴巴普惠体" panose="00020600040101010101" pitchFamily="18" charset="-122"/>
              <a:ea typeface="Alibaba PuHuiTi R"/>
              <a:cs typeface="阿里巴巴普惠体" panose="00020600040101010101" pitchFamily="18" charset="-122"/>
            </a:endParaRPr>
          </a:p>
          <a:p>
            <a:pPr marL="342900" indent="-342900" fontAlgn="auto">
              <a:lnSpc>
                <a:spcPct val="200000"/>
              </a:lnSpc>
              <a:spcBef>
                <a:spcPts val="0"/>
              </a:spcBef>
              <a:spcAft>
                <a:spcPts val="0"/>
              </a:spcAft>
              <a:buFont typeface="+mj-ea"/>
              <a:buAutoNum type="circleNumDbPlain"/>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每个用户的账户信息都是一个对象，需要提供账户类。</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fontAlgn="auto">
              <a:lnSpc>
                <a:spcPct val="200000"/>
              </a:lnSpc>
              <a:spcBef>
                <a:spcPts val="0"/>
              </a:spcBef>
              <a:spcAft>
                <a:spcPts val="0"/>
              </a:spcAft>
              <a:buFont typeface="+mj-ea"/>
              <a:buAutoNum type="circleNumDbPlain"/>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需要准备一个容器，用于存储系统全部账户对象信息。</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fontAlgn="auto">
              <a:lnSpc>
                <a:spcPct val="200000"/>
              </a:lnSpc>
              <a:spcBef>
                <a:spcPts val="0"/>
              </a:spcBef>
              <a:spcAft>
                <a:spcPts val="0"/>
              </a:spcAft>
              <a:buFont typeface="+mj-ea"/>
              <a:buAutoNum type="circleNumDbPlain"/>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首页只需要包含：登录和注册</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个功能。</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250000"/>
              </a:lnSpc>
              <a:spcBef>
                <a:spcPts val="0"/>
              </a:spcBef>
              <a:spcAft>
                <a:spcPts val="0"/>
              </a:spcAft>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实现步骤：</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定义账户类，用于后期创建账户对象封装用户的账户信息。</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账户类中的信息至少需要包含（卡号、姓名、密码、余额、取现额度）</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需要准备一个</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的集合，用于存储系统用户的账户对象。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需要展示欢迎页包含</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个功能：开户功能、登录账户。</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7" name="图片 6">
            <a:extLst>
              <a:ext uri="{FF2B5EF4-FFF2-40B4-BE49-F238E27FC236}">
                <a16:creationId xmlns:a16="http://schemas.microsoft.com/office/drawing/2014/main" id="{C90F0077-4923-447B-88CC-727B7ADA8CC6}"/>
              </a:ext>
            </a:extLst>
          </p:cNvPr>
          <p:cNvPicPr>
            <a:picLocks noChangeAspect="1"/>
          </p:cNvPicPr>
          <p:nvPr/>
        </p:nvPicPr>
        <p:blipFill>
          <a:blip r:embed="rId3"/>
          <a:stretch>
            <a:fillRect/>
          </a:stretch>
        </p:blipFill>
        <p:spPr>
          <a:xfrm>
            <a:off x="714018" y="4944255"/>
            <a:ext cx="4467225" cy="1143000"/>
          </a:xfrm>
          <a:prstGeom prst="rect">
            <a:avLst/>
          </a:prstGeom>
        </p:spPr>
      </p:pic>
      <p:pic>
        <p:nvPicPr>
          <p:cNvPr id="4" name="图片 3">
            <a:extLst>
              <a:ext uri="{FF2B5EF4-FFF2-40B4-BE49-F238E27FC236}">
                <a16:creationId xmlns:a16="http://schemas.microsoft.com/office/drawing/2014/main" id="{443BE737-9158-44B6-8423-52F10D907764}"/>
              </a:ext>
            </a:extLst>
          </p:cNvPr>
          <p:cNvPicPr>
            <a:picLocks noChangeAspect="1"/>
          </p:cNvPicPr>
          <p:nvPr/>
        </p:nvPicPr>
        <p:blipFill>
          <a:blip r:embed="rId4"/>
          <a:stretch>
            <a:fillRect/>
          </a:stretch>
        </p:blipFill>
        <p:spPr>
          <a:xfrm>
            <a:off x="838201" y="1858724"/>
            <a:ext cx="1739770" cy="1385791"/>
          </a:xfrm>
          <a:prstGeom prst="rect">
            <a:avLst/>
          </a:prstGeom>
        </p:spPr>
      </p:pic>
      <p:pic>
        <p:nvPicPr>
          <p:cNvPr id="8" name="图片 7">
            <a:extLst>
              <a:ext uri="{FF2B5EF4-FFF2-40B4-BE49-F238E27FC236}">
                <a16:creationId xmlns:a16="http://schemas.microsoft.com/office/drawing/2014/main" id="{86A842C8-B1E9-4B7F-AEEA-AA5319999667}"/>
              </a:ext>
            </a:extLst>
          </p:cNvPr>
          <p:cNvPicPr>
            <a:picLocks noChangeAspect="1"/>
          </p:cNvPicPr>
          <p:nvPr/>
        </p:nvPicPr>
        <p:blipFill>
          <a:blip r:embed="rId5"/>
          <a:stretch>
            <a:fillRect/>
          </a:stretch>
        </p:blipFill>
        <p:spPr>
          <a:xfrm>
            <a:off x="797006" y="3613486"/>
            <a:ext cx="4301247" cy="897768"/>
          </a:xfrm>
          <a:prstGeom prst="rect">
            <a:avLst/>
          </a:prstGeom>
        </p:spPr>
      </p:pic>
    </p:spTree>
    <p:extLst>
      <p:ext uri="{BB962C8B-B14F-4D97-AF65-F5344CB8AC3E}">
        <p14:creationId xmlns:p14="http://schemas.microsoft.com/office/powerpoint/2010/main" val="313957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fade">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fad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fad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7" end="7"/>
                                            </p:txEl>
                                          </p:spTgt>
                                        </p:tgtEl>
                                        <p:attrNameLst>
                                          <p:attrName>style.visibility</p:attrName>
                                        </p:attrNameLst>
                                      </p:cBhvr>
                                      <p:to>
                                        <p:strVal val="visible"/>
                                      </p:to>
                                    </p:set>
                                    <p:animEffect transition="in" filter="fade">
                                      <p:cBhvr>
                                        <p:cTn id="22" dur="500"/>
                                        <p:tgtEl>
                                          <p:spTgt spid="1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8" end="8"/>
                                            </p:txEl>
                                          </p:spTgt>
                                        </p:tgtEl>
                                        <p:attrNameLst>
                                          <p:attrName>style.visibility</p:attrName>
                                        </p:attrNameLst>
                                      </p:cBhvr>
                                      <p:to>
                                        <p:strVal val="visible"/>
                                      </p:to>
                                    </p:set>
                                    <p:animEffect transition="in" filter="fade">
                                      <p:cBhvr>
                                        <p:cTn id="27" dur="5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796589" y="1163052"/>
            <a:ext cx="7339263" cy="3785937"/>
          </a:xfrm>
        </p:spPr>
        <p:txBody>
          <a:bodyPr/>
          <a:lstStyle/>
          <a:p>
            <a:pPr marL="0" indent="0">
              <a:buNone/>
              <a:defRPr/>
            </a:pPr>
            <a:r>
              <a:rPr lang="en-US" altLang="zh-CN" sz="1600" dirty="0">
                <a:latin typeface="Alibaba PuHuiTi R"/>
              </a:rPr>
              <a:t>1</a:t>
            </a:r>
            <a:r>
              <a:rPr lang="zh-CN" altLang="en-US" sz="1600" dirty="0">
                <a:latin typeface="Alibaba PuHuiTi R"/>
              </a:rPr>
              <a:t>、用户的账户信息，系统如何表示的？</a:t>
            </a:r>
            <a:endParaRPr lang="en-US" altLang="zh-CN" sz="1600" dirty="0">
              <a:latin typeface="Alibaba PuHuiTi R"/>
            </a:endParaRPr>
          </a:p>
          <a:p>
            <a:pPr marL="552435" lvl="1" indent="-285750">
              <a:lnSpc>
                <a:spcPct val="200000"/>
              </a:lnSpc>
              <a:buFont typeface="Wingdings" panose="05000000000000000000"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定义账户类</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Account</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，定义系统关心的属性信息。</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en-US" altLang="zh-CN" sz="1600" dirty="0">
                <a:latin typeface="Alibaba PuHuiTi R"/>
              </a:rPr>
              <a:t>2</a:t>
            </a:r>
            <a:r>
              <a:rPr lang="zh-CN" altLang="en-US" sz="1600" dirty="0">
                <a:latin typeface="Alibaba PuHuiTi R"/>
              </a:rPr>
              <a:t>、系统采用什么来存储全部用户的账户对象信息？</a:t>
            </a:r>
            <a:endParaRPr lang="en-US" altLang="zh-CN" sz="1600" dirty="0">
              <a:latin typeface="Alibaba PuHuiTi R"/>
            </a:endParaRPr>
          </a:p>
          <a:p>
            <a:pPr marL="0" indent="0">
              <a:buNone/>
              <a:defRPr/>
            </a:pPr>
            <a:endParaRPr lang="en-US" altLang="zh-CN" sz="1600" dirty="0">
              <a:latin typeface="Alibaba PuHuiTi R"/>
            </a:endParaRPr>
          </a:p>
        </p:txBody>
      </p:sp>
      <p:sp>
        <p:nvSpPr>
          <p:cNvPr id="6" name="文本框 5">
            <a:extLst>
              <a:ext uri="{FF2B5EF4-FFF2-40B4-BE49-F238E27FC236}">
                <a16:creationId xmlns:a16="http://schemas.microsoft.com/office/drawing/2014/main" id="{ED90B1B9-3F78-4B6D-BF7E-6425E94C63DB}"/>
              </a:ext>
            </a:extLst>
          </p:cNvPr>
          <p:cNvSpPr txBox="1"/>
          <p:nvPr/>
        </p:nvSpPr>
        <p:spPr>
          <a:xfrm>
            <a:off x="5141495" y="3829218"/>
            <a:ext cx="5566610" cy="33855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ArrayList</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Account</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accounts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ArrayList&lt;&gt;();</a:t>
            </a:r>
            <a:endParaRPr kumimoji="0" lang="zh-CN" altLang="zh-CN" sz="36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6439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73247" y="409074"/>
            <a:ext cx="6343932" cy="5554851"/>
          </a:xfrm>
        </p:spPr>
        <p:txBody>
          <a:bodyPr/>
          <a:lstStyle/>
          <a:p>
            <a:pPr>
              <a:buFont typeface="Wingdings" panose="05000000000000000000" pitchFamily="2" charset="2"/>
              <a:buChar char="Ø"/>
            </a:pPr>
            <a:r>
              <a:rPr kumimoji="1"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系统准备、首页设计</a:t>
            </a:r>
            <a:endParaRPr kumimoji="1"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用户开户功能实现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用户操作页设计、查询账户、退出账户功能实现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用户存款功能实现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用户取款功能实现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用户转账功能实现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用户密码修改、销户功能实现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47331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10075A6A-EA9D-46D1-AF59-5509CA6C1E49}"/>
              </a:ext>
            </a:extLst>
          </p:cNvPr>
          <p:cNvSpPr txBox="1"/>
          <p:nvPr/>
        </p:nvSpPr>
        <p:spPr>
          <a:xfrm>
            <a:off x="838201" y="1332609"/>
            <a:ext cx="4686300" cy="369332"/>
          </a:xfrm>
          <a:prstGeom prst="rect">
            <a:avLst/>
          </a:prstGeom>
          <a:noFill/>
        </p:spPr>
        <p:txBody>
          <a:bodyPr>
            <a:spAutoFit/>
          </a:bodyPr>
          <a:lstStyle/>
          <a:p>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用户开户功能实现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8" name="图片 7">
            <a:extLst>
              <a:ext uri="{FF2B5EF4-FFF2-40B4-BE49-F238E27FC236}">
                <a16:creationId xmlns:a16="http://schemas.microsoft.com/office/drawing/2014/main" id="{A7BC3B7D-7834-46EA-9F84-B1BE6365AE78}"/>
              </a:ext>
            </a:extLst>
          </p:cNvPr>
          <p:cNvPicPr>
            <a:picLocks noChangeAspect="1"/>
          </p:cNvPicPr>
          <p:nvPr/>
        </p:nvPicPr>
        <p:blipFill>
          <a:blip r:embed="rId3"/>
          <a:stretch>
            <a:fillRect/>
          </a:stretch>
        </p:blipFill>
        <p:spPr>
          <a:xfrm>
            <a:off x="838201" y="2043999"/>
            <a:ext cx="4118810" cy="3001965"/>
          </a:xfrm>
          <a:prstGeom prst="rect">
            <a:avLst/>
          </a:prstGeom>
        </p:spPr>
      </p:pic>
      <p:sp>
        <p:nvSpPr>
          <p:cNvPr id="9" name="文本框 8">
            <a:extLst>
              <a:ext uri="{FF2B5EF4-FFF2-40B4-BE49-F238E27FC236}">
                <a16:creationId xmlns:a16="http://schemas.microsoft.com/office/drawing/2014/main" id="{C2C170C1-FCEA-435A-AB89-7F1DE5E40966}"/>
              </a:ext>
            </a:extLst>
          </p:cNvPr>
          <p:cNvSpPr txBox="1"/>
          <p:nvPr/>
        </p:nvSpPr>
        <p:spPr>
          <a:xfrm>
            <a:off x="4948989" y="938414"/>
            <a:ext cx="7243011" cy="6163803"/>
          </a:xfrm>
          <a:prstGeom prst="rect">
            <a:avLst/>
          </a:prstGeom>
          <a:noFill/>
        </p:spPr>
        <p:txBody>
          <a:bodyPr wrap="square" rtlCol="0">
            <a:spAutoFit/>
          </a:bodyPr>
          <a:lstStyle/>
          <a:p>
            <a:pPr fontAlgn="auto">
              <a:lnSpc>
                <a:spcPct val="2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fontAlgn="auto">
              <a:lnSpc>
                <a:spcPct val="250000"/>
              </a:lnSpc>
              <a:spcBef>
                <a:spcPts val="0"/>
              </a:spcBef>
              <a:spcAft>
                <a:spcPts val="0"/>
              </a:spcAft>
              <a:buFont typeface="+mj-ea"/>
              <a:buAutoNum type="circleNumDbPlain"/>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开户功能其实就是就是往系统的集合容器中存入一个新的账户对象的信息。</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250000"/>
              </a:lnSpc>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开户功能实现步骤</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开户应该定义成一个方法，并传入账户集合：</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Account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账户类的对象用于封装账户信息（姓名、密码、卡号）</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键盘录入姓名、密码、确认密码（需保证两次密码一致）</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生成账户卡号，卡号必须由系统自动生成</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位数字（必须保证卡号的唯一）</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Account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账户对象存入到集合</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accounts</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中去。</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250000"/>
              </a:lnSpc>
              <a:spcBef>
                <a:spcPts val="0"/>
              </a:spcBef>
              <a:spcAft>
                <a:spcPts val="0"/>
              </a:spcAft>
            </a:pPr>
            <a:endParaRPr lang="en-US" altLang="zh-CN" sz="14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endParaRPr>
          </a:p>
        </p:txBody>
      </p:sp>
      <p:sp>
        <p:nvSpPr>
          <p:cNvPr id="12" name="Rectangle 1">
            <a:extLst>
              <a:ext uri="{FF2B5EF4-FFF2-40B4-BE49-F238E27FC236}">
                <a16:creationId xmlns:a16="http://schemas.microsoft.com/office/drawing/2014/main" id="{E5EAF37E-F3FB-40E8-889F-13A03551B868}"/>
              </a:ext>
            </a:extLst>
          </p:cNvPr>
          <p:cNvSpPr>
            <a:spLocks noChangeArrowheads="1"/>
          </p:cNvSpPr>
          <p:nvPr/>
        </p:nvSpPr>
        <p:spPr bwMode="auto">
          <a:xfrm>
            <a:off x="5253665" y="3544981"/>
            <a:ext cx="5638082" cy="41851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Arial Unicode MS"/>
                <a:ea typeface="JetBrains Mono"/>
              </a:rPr>
              <a:t>public static void </a:t>
            </a:r>
            <a:r>
              <a:rPr kumimoji="0" lang="zh-CN" altLang="zh-CN" sz="1600" b="0" i="0" u="none" strike="noStrike" cap="none" normalizeH="0" baseline="0" dirty="0">
                <a:ln>
                  <a:noFill/>
                </a:ln>
                <a:solidFill>
                  <a:srgbClr val="00627A"/>
                </a:solidFill>
                <a:effectLst/>
                <a:latin typeface="Arial Unicode MS"/>
                <a:ea typeface="JetBrains Mono"/>
              </a:rPr>
              <a:t>register</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0" u="none" strike="noStrike" cap="none" normalizeH="0" baseline="0" dirty="0">
                <a:ln>
                  <a:noFill/>
                </a:ln>
                <a:solidFill>
                  <a:srgbClr val="000000"/>
                </a:solidFill>
                <a:effectLst/>
                <a:latin typeface="Arial Unicode MS"/>
                <a:ea typeface="JetBrains Mono"/>
              </a:rPr>
              <a:t>ArrayList</a:t>
            </a:r>
            <a:r>
              <a:rPr kumimoji="0" lang="zh-CN" altLang="zh-CN" sz="1600" b="0" i="0" u="none" strike="noStrike" cap="none" normalizeH="0" baseline="0" dirty="0">
                <a:ln>
                  <a:noFill/>
                </a:ln>
                <a:solidFill>
                  <a:srgbClr val="080808"/>
                </a:solidFill>
                <a:effectLst/>
                <a:latin typeface="Arial Unicode MS"/>
                <a:ea typeface="JetBrains Mono"/>
              </a:rPr>
              <a:t>&lt;</a:t>
            </a:r>
            <a:r>
              <a:rPr kumimoji="0" lang="zh-CN" altLang="zh-CN" sz="1600" b="0" i="0" u="none" strike="noStrike" cap="none" normalizeH="0" baseline="0" dirty="0">
                <a:ln>
                  <a:noFill/>
                </a:ln>
                <a:solidFill>
                  <a:srgbClr val="000000"/>
                </a:solidFill>
                <a:effectLst/>
                <a:latin typeface="Arial Unicode MS"/>
                <a:ea typeface="JetBrains Mono"/>
              </a:rPr>
              <a:t>Account</a:t>
            </a:r>
            <a:r>
              <a:rPr kumimoji="0" lang="zh-CN" altLang="zh-CN" sz="1600" b="0" i="0" u="none" strike="noStrike" cap="none" normalizeH="0" baseline="0" dirty="0">
                <a:ln>
                  <a:noFill/>
                </a:ln>
                <a:solidFill>
                  <a:srgbClr val="080808"/>
                </a:solidFill>
                <a:effectLst/>
                <a:latin typeface="Arial Unicode MS"/>
                <a:ea typeface="JetBrains Mono"/>
              </a:rPr>
              <a:t>&gt; accounts) {</a:t>
            </a:r>
            <a:r>
              <a:rPr lang="en-US" altLang="zh-CN" sz="1600" dirty="0">
                <a:solidFill>
                  <a:srgbClr val="080808"/>
                </a:solidFill>
                <a:latin typeface="Arial Unicode MS"/>
                <a:ea typeface="JetBrains Mono"/>
              </a:rPr>
              <a:t>…</a:t>
            </a:r>
            <a:r>
              <a:rPr kumimoji="0" lang="en-US" altLang="zh-CN" sz="1600" b="0" i="0" u="none" strike="noStrike" cap="none" normalizeH="0" baseline="0" dirty="0">
                <a:ln>
                  <a:noFill/>
                </a:ln>
                <a:solidFill>
                  <a:srgbClr val="080808"/>
                </a:solidFill>
                <a:effectLst/>
                <a:latin typeface="Arial Unicode MS"/>
                <a:ea typeface="JetBrains Mono"/>
              </a:rPr>
              <a:t>}</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0E2E2C8D-DD68-485C-AEE2-6B1F597CA68A}"/>
              </a:ext>
            </a:extLst>
          </p:cNvPr>
          <p:cNvPicPr>
            <a:picLocks noChangeAspect="1"/>
          </p:cNvPicPr>
          <p:nvPr/>
        </p:nvPicPr>
        <p:blipFill>
          <a:blip r:embed="rId4"/>
          <a:stretch>
            <a:fillRect/>
          </a:stretch>
        </p:blipFill>
        <p:spPr>
          <a:xfrm>
            <a:off x="525380" y="5143563"/>
            <a:ext cx="4301247" cy="897768"/>
          </a:xfrm>
          <a:prstGeom prst="rect">
            <a:avLst/>
          </a:prstGeom>
        </p:spPr>
      </p:pic>
    </p:spTree>
    <p:extLst>
      <p:ext uri="{BB962C8B-B14F-4D97-AF65-F5344CB8AC3E}">
        <p14:creationId xmlns:p14="http://schemas.microsoft.com/office/powerpoint/2010/main" val="346284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500"/>
                                        <p:tgtEl>
                                          <p:spTgt spid="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fade">
                                      <p:cBhvr>
                                        <p:cTn id="3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23126</TotalTime>
  <Words>1744</Words>
  <Application>Microsoft Office PowerPoint</Application>
  <PresentationFormat>宽屏</PresentationFormat>
  <Paragraphs>177</Paragraphs>
  <Slides>26</Slides>
  <Notes>12</Notes>
  <HiddenSlides>0</HiddenSlides>
  <MMClips>0</MMClips>
  <ScaleCrop>false</ScaleCrop>
  <HeadingPairs>
    <vt:vector size="6" baseType="variant">
      <vt:variant>
        <vt:lpstr>已用的字体</vt:lpstr>
      </vt:variant>
      <vt:variant>
        <vt:i4>16</vt:i4>
      </vt:variant>
      <vt:variant>
        <vt:lpstr>主题</vt:lpstr>
      </vt:variant>
      <vt:variant>
        <vt:i4>7</vt:i4>
      </vt:variant>
      <vt:variant>
        <vt:lpstr>幻灯片标题</vt:lpstr>
      </vt:variant>
      <vt:variant>
        <vt:i4>26</vt:i4>
      </vt:variant>
    </vt:vector>
  </HeadingPairs>
  <TitlesOfParts>
    <vt:vector size="49" baseType="lpstr">
      <vt:lpstr>Alibaba PuHuiTi B</vt:lpstr>
      <vt:lpstr>Alibaba PuHuiTi Medium</vt:lpstr>
      <vt:lpstr>Alibaba PuHuiTi R</vt:lpstr>
      <vt:lpstr>Arial Unicode MS</vt:lpstr>
      <vt:lpstr>阿里巴巴普惠体</vt:lpstr>
      <vt:lpstr>等线</vt:lpstr>
      <vt:lpstr>黑体</vt:lpstr>
      <vt:lpstr>STKaiti</vt:lpstr>
      <vt:lpstr>STKaiti</vt:lpstr>
      <vt:lpstr>微软雅黑</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ATM系统</vt:lpstr>
      <vt:lpstr>PowerPoint 演示文稿</vt:lpstr>
      <vt:lpstr>黑马银行ATM系统技术选型分析：</vt:lpstr>
      <vt:lpstr>学习本项目，你将至少得到如下收获：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2681</cp:revision>
  <dcterms:created xsi:type="dcterms:W3CDTF">2020-03-31T02:23:27Z</dcterms:created>
  <dcterms:modified xsi:type="dcterms:W3CDTF">2022-03-04T14:41:36Z</dcterms:modified>
</cp:coreProperties>
</file>