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1"/>
  </p:notesMasterIdLst>
  <p:handoutMasterIdLst>
    <p:handoutMasterId r:id="rId32"/>
  </p:handoutMasterIdLst>
  <p:sldIdLst>
    <p:sldId id="1105" r:id="rId8"/>
    <p:sldId id="1381" r:id="rId9"/>
    <p:sldId id="1361" r:id="rId10"/>
    <p:sldId id="1386" r:id="rId11"/>
    <p:sldId id="1353" r:id="rId12"/>
    <p:sldId id="1302" r:id="rId13"/>
    <p:sldId id="1359" r:id="rId14"/>
    <p:sldId id="702" r:id="rId15"/>
    <p:sldId id="706" r:id="rId16"/>
    <p:sldId id="1382" r:id="rId17"/>
    <p:sldId id="705" r:id="rId18"/>
    <p:sldId id="1338" r:id="rId19"/>
    <p:sldId id="1383" r:id="rId20"/>
    <p:sldId id="1341" r:id="rId21"/>
    <p:sldId id="1342" r:id="rId22"/>
    <p:sldId id="1384" r:id="rId23"/>
    <p:sldId id="704" r:id="rId24"/>
    <p:sldId id="1348" r:id="rId25"/>
    <p:sldId id="1385" r:id="rId26"/>
    <p:sldId id="1292" r:id="rId27"/>
    <p:sldId id="916" r:id="rId28"/>
    <p:sldId id="1387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5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7F8CFDB-E9B7-4EEE-B694-7C5BF3EDB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07C9375-76E5-4DF8-8941-550FD18DC7B4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4863BB24-BA94-4A29-8494-47D224831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CC00BA-4F63-466E-8AA9-3702D01D1563}" type="slidenum">
              <a:rPr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8C196E44-E187-4001-A080-0B0326CC0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2CAC537-61DA-4305-B404-F51DE226A8FF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FAB9ADF-B947-4683-87B1-0040BBCD3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4B1042-D391-4D12-AD39-F408C58F6D09}" type="slidenum">
              <a:rPr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520BFC5B-758A-457E-9830-592AE9BC5C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C5A43A5-88A5-4FDC-B78F-66FBA9089B96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B20441A-99EA-4CA2-8993-1B981C1BA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1EDCCC-1B44-487E-B5EF-6380909B2906}" type="slidenum">
              <a:rPr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4E6FF83-DB4D-4393-ACB8-E356406C3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20F5577-0DB7-4926-9288-35350846454F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5BB9949-1B18-466C-AABD-17017A433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89EB94-D653-4BB1-ACD1-6D1057FC3077}" type="slidenum">
              <a:rPr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343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79" y="2612031"/>
            <a:ext cx="10541000" cy="115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JavaSE</a:t>
            </a:r>
            <a:r>
              <a:rPr kumimoji="1" lang="zh-CN" altLang="en-US" dirty="0"/>
              <a:t>基础入门课</a:t>
            </a:r>
            <a:br>
              <a:rPr kumimoji="1" lang="en-US" altLang="zh-CN" dirty="0"/>
            </a:br>
            <a:r>
              <a:rPr kumimoji="1" lang="zh-CN" altLang="en-US" sz="3200" dirty="0">
                <a:solidFill>
                  <a:srgbClr val="C00000"/>
                </a:solidFill>
              </a:rPr>
              <a:t>重点内容：全面复习</a:t>
            </a:r>
            <a:br>
              <a:rPr kumimoji="1" lang="en-US" altLang="zh-CN" sz="3200" dirty="0">
                <a:solidFill>
                  <a:srgbClr val="C00000"/>
                </a:solidFill>
              </a:rPr>
            </a:br>
            <a:r>
              <a:rPr kumimoji="1" lang="zh-CN" altLang="en-US" sz="3200" dirty="0">
                <a:solidFill>
                  <a:srgbClr val="C00000"/>
                </a:solidFill>
              </a:rPr>
              <a:t>讲师：徐磊</a:t>
            </a:r>
            <a:br>
              <a:rPr kumimoji="1" lang="en-US" altLang="zh-CN" sz="3200" dirty="0">
                <a:solidFill>
                  <a:srgbClr val="C00000"/>
                </a:solidFill>
              </a:rPr>
            </a:br>
            <a:r>
              <a:rPr kumimoji="1" lang="en-US" altLang="zh-CN" sz="3200" dirty="0">
                <a:solidFill>
                  <a:srgbClr val="C00000"/>
                </a:solidFill>
              </a:rPr>
              <a:t>	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4746" y="1073426"/>
            <a:ext cx="5815559" cy="425394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sz="20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构造器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51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1C8935CE-7DFC-4BC8-A05D-9B501F03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84" y="1716617"/>
            <a:ext cx="9963149" cy="6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333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3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16AD9092-001F-409E-A567-6CB71F570E9E}"/>
              </a:ext>
            </a:extLst>
          </p:cNvPr>
          <p:cNvSpPr txBox="1"/>
          <p:nvPr/>
        </p:nvSpPr>
        <p:spPr>
          <a:xfrm>
            <a:off x="638501" y="1030561"/>
            <a:ext cx="5784851" cy="44056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初始化类的对象，并返回对象的地址。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构造器格式：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初始化对象格式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构造器的分类和作用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无参数构造器：初始化对象的数据为默认值。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有参数构造器：在初始化对象的时候，同时为对象的数据赋值。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223ABD8-4647-4D56-B696-BCB1CB088866}"/>
              </a:ext>
            </a:extLst>
          </p:cNvPr>
          <p:cNvSpPr txBox="1"/>
          <p:nvPr/>
        </p:nvSpPr>
        <p:spPr>
          <a:xfrm>
            <a:off x="730576" y="2555246"/>
            <a:ext cx="2569633" cy="52322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/>
              <a:t> 修饰符 类名</a:t>
            </a:r>
            <a:r>
              <a:rPr lang="en-US" altLang="zh-CN" sz="1400" dirty="0"/>
              <a:t>(</a:t>
            </a:r>
            <a:r>
              <a:rPr lang="zh-CN" altLang="en-US" sz="1400" dirty="0"/>
              <a:t>形参列表</a:t>
            </a:r>
            <a:r>
              <a:rPr lang="en-US" altLang="zh-CN" sz="1400" dirty="0"/>
              <a:t>){</a:t>
            </a:r>
          </a:p>
          <a:p>
            <a:pPr>
              <a:defRPr/>
            </a:pPr>
            <a:r>
              <a:rPr lang="en-US" altLang="zh-CN" sz="1400" dirty="0"/>
              <a:t> }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6CE9AA9-95CC-4612-B651-A066760901C0}"/>
              </a:ext>
            </a:extLst>
          </p:cNvPr>
          <p:cNvSpPr txBox="1"/>
          <p:nvPr/>
        </p:nvSpPr>
        <p:spPr>
          <a:xfrm>
            <a:off x="6708448" y="1443841"/>
            <a:ext cx="3754888" cy="39703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成员变量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</a:t>
            </a:r>
            <a:r>
              <a:rPr lang="en-US" altLang="zh-CN" sz="1400" b="1" dirty="0">
                <a:solidFill>
                  <a:srgbClr val="8C8C8C"/>
                </a:solidFill>
                <a:latin typeface="Arial Unicode MS"/>
              </a:rPr>
              <a:t>1</a:t>
            </a:r>
            <a:r>
              <a:rPr lang="zh-CN" altLang="en-US" sz="1400" b="1" dirty="0">
                <a:solidFill>
                  <a:srgbClr val="8C8C8C"/>
                </a:solidFill>
                <a:latin typeface="Arial Unicode MS"/>
              </a:rPr>
              <a:t>、无参数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构造器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Student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Arial Unicode MS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</a:t>
            </a:r>
            <a:r>
              <a:rPr lang="en-US" altLang="zh-CN" sz="1400" b="1" dirty="0">
                <a:solidFill>
                  <a:srgbClr val="8C8C8C"/>
                </a:solidFill>
                <a:latin typeface="Arial Unicode MS"/>
              </a:rPr>
              <a:t>2</a:t>
            </a:r>
            <a:r>
              <a:rPr lang="zh-CN" altLang="en-US" sz="1400" b="1" dirty="0">
                <a:solidFill>
                  <a:srgbClr val="8C8C8C"/>
                </a:solidFill>
                <a:latin typeface="Arial Unicode MS"/>
              </a:rPr>
              <a:t>、有参数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构造器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Student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name,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age) 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 name;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age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 age;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Arial Unicode MS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    // getter + setter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</a:rPr>
              <a:t>方法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}</a:t>
            </a:r>
            <a:endParaRPr lang="zh-CN" altLang="zh-CN" sz="3200" dirty="0"/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79E44D5-9A93-49A6-A47F-1F4EEE9DE8F6}"/>
              </a:ext>
            </a:extLst>
          </p:cNvPr>
          <p:cNvSpPr txBox="1"/>
          <p:nvPr/>
        </p:nvSpPr>
        <p:spPr>
          <a:xfrm>
            <a:off x="730576" y="3795663"/>
            <a:ext cx="256963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/>
              <a:t> 类名 对象变量 </a:t>
            </a:r>
            <a:r>
              <a:rPr lang="en-US" altLang="zh-CN" sz="1400" dirty="0"/>
              <a:t>= new </a:t>
            </a:r>
            <a:r>
              <a:rPr lang="zh-CN" altLang="en-US" sz="1400" dirty="0"/>
              <a:t>构造器</a:t>
            </a:r>
            <a:r>
              <a:rPr lang="en-US" altLang="zh-CN" sz="1400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434211" y="826215"/>
            <a:ext cx="7638392" cy="463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1.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构造器的作用？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初始化类的对象，并返回对象的地址。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构造器有几种，各自的作用是什么？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无参数构造器：初始化的对象时，成员变量的数据均采用默认值。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有参数构造器：在初始化对象的时候，同时可以为对象进行赋值。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3.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构造器有哪些注意事项？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一旦定义了有参数构造器，无参数构造器就没有了，此时就需要自己写无参数构造器了。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4746" y="1073426"/>
            <a:ext cx="5815559" cy="425394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sz="20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构造器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this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04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关键字是什么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39744" y="1353655"/>
            <a:ext cx="8693725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出现在成员方法、构造器中，代表当前对象的地址。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用于指定访问当前对象的成员变量、成员方法。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F6C9C9E0-80E2-42E8-9210-88C2DB592D4F}"/>
              </a:ext>
            </a:extLst>
          </p:cNvPr>
          <p:cNvSpPr txBox="1"/>
          <p:nvPr/>
        </p:nvSpPr>
        <p:spPr>
          <a:xfrm>
            <a:off x="570042" y="256896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出现在有参数构造器中的作用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2207172" y="26360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021B295C-D6A9-4E94-B819-54D6E31D0F96}"/>
              </a:ext>
            </a:extLst>
          </p:cNvPr>
          <p:cNvSpPr txBox="1"/>
          <p:nvPr/>
        </p:nvSpPr>
        <p:spPr>
          <a:xfrm>
            <a:off x="6019657" y="2575707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出现在成员方法中的作用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759957" y="3159071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b;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6A96B-7C83-4876-8B20-2FCD665562AE}"/>
              </a:ext>
            </a:extLst>
          </p:cNvPr>
          <p:cNvSpPr txBox="1"/>
          <p:nvPr/>
        </p:nvSpPr>
        <p:spPr>
          <a:xfrm>
            <a:off x="759957" y="4872257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E0FD7B-2C7D-4B54-9FBF-A107D343BF0B}"/>
              </a:ext>
            </a:extLst>
          </p:cNvPr>
          <p:cNvSpPr/>
          <p:nvPr/>
        </p:nvSpPr>
        <p:spPr>
          <a:xfrm>
            <a:off x="1041374" y="5510365"/>
            <a:ext cx="2947302" cy="7093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872A3-F1E2-4979-AC39-B98554531C87}"/>
              </a:ext>
            </a:extLst>
          </p:cNvPr>
          <p:cNvSpPr txBox="1"/>
          <p:nvPr/>
        </p:nvSpPr>
        <p:spPr>
          <a:xfrm>
            <a:off x="6019657" y="3142742"/>
            <a:ext cx="5016205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D5B97D-B448-4F06-839F-453343DE9E16}"/>
              </a:ext>
            </a:extLst>
          </p:cNvPr>
          <p:cNvSpPr txBox="1"/>
          <p:nvPr/>
        </p:nvSpPr>
        <p:spPr>
          <a:xfrm>
            <a:off x="6019657" y="4874321"/>
            <a:ext cx="5489171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0EB543-2999-48EB-AC60-D97F923DC275}"/>
              </a:ext>
            </a:extLst>
          </p:cNvPr>
          <p:cNvSpPr/>
          <p:nvPr/>
        </p:nvSpPr>
        <p:spPr>
          <a:xfrm>
            <a:off x="6341215" y="5423655"/>
            <a:ext cx="4978426" cy="6647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8E8AC367-5569-400E-943B-80C907AB8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636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AF4352B-D178-43C2-BD93-E78E304B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58" y="5140703"/>
            <a:ext cx="907579" cy="106473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8023D5-A653-4B4F-97A2-86BD7013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632" y="5029091"/>
            <a:ext cx="907579" cy="106473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4D1DC08-ABE4-43DB-9DEC-F996D49E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07" y="5670293"/>
            <a:ext cx="479727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501671" y="1435247"/>
            <a:ext cx="6956701" cy="3073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代表当前对象的地址，可以用于指定访问当前对象的成员变量、方法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 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能解决什么问题？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可以用于指定访问的是当前对象的成员变量。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4746" y="1073426"/>
            <a:ext cx="5815559" cy="425394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sz="20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构造器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this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59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39A5FF-BA44-4980-85F8-1B0C261481B4}"/>
              </a:ext>
            </a:extLst>
          </p:cNvPr>
          <p:cNvSpPr txBox="1"/>
          <p:nvPr/>
        </p:nvSpPr>
        <p:spPr>
          <a:xfrm>
            <a:off x="759070" y="1341316"/>
            <a:ext cx="10659003" cy="372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面向对象的三大特征：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r>
              <a:rPr lang="zh-CN" altLang="en-US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zh-CN" altLang="en-US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多态。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封装：解决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属性和方法属于哪个对象的问题。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封装步骤：通常将成员变量私有、提供方法进行暴露。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封装作用：提高业务功能设计的安全性，提高开发效率。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特征的含义：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所谓特征指的是已经成为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设计代码的基本特点，即使毫无意义，通常也要需要满足这样的设计要求来编写程序。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285753" y="1107689"/>
            <a:ext cx="7768719" cy="329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如何进行更好的封装？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一般会把成员变量使用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隐藏起来，对外就不能直接访问了。</a:t>
            </a: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2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4746" y="1073426"/>
            <a:ext cx="5815559" cy="425394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sz="20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构造器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this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</p:txBody>
      </p:sp>
    </p:spTree>
    <p:extLst>
      <p:ext uri="{BB962C8B-B14F-4D97-AF65-F5344CB8AC3E}">
        <p14:creationId xmlns:p14="http://schemas.microsoft.com/office/powerpoint/2010/main" val="135772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4746" y="1073426"/>
            <a:ext cx="5815559" cy="425394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sz="20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构造器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6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占位符 3">
            <a:extLst>
              <a:ext uri="{FF2B5EF4-FFF2-40B4-BE49-F238E27FC236}">
                <a16:creationId xmlns:a16="http://schemas.microsoft.com/office/drawing/2014/main" id="{B9205411-7E17-4DDA-B4ED-9BFAA27BD164}"/>
              </a:ext>
            </a:extLst>
          </p:cNvPr>
          <p:cNvSpPr txBox="1">
            <a:spLocks/>
          </p:cNvSpPr>
          <p:nvPr/>
        </p:nvSpPr>
        <p:spPr>
          <a:xfrm>
            <a:off x="623415" y="1363114"/>
            <a:ext cx="201641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标准</a:t>
            </a:r>
            <a:r>
              <a:rPr kumimoji="1" lang="en-US" altLang="zh-CN" dirty="0"/>
              <a:t>JavaBean</a:t>
            </a:r>
            <a:endParaRPr kumimoji="1" lang="zh-CN" alt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39770882-B994-42C2-90AC-0BF6F95EF64E}"/>
              </a:ext>
            </a:extLst>
          </p:cNvPr>
          <p:cNvSpPr txBox="1"/>
          <p:nvPr/>
        </p:nvSpPr>
        <p:spPr>
          <a:xfrm>
            <a:off x="380923" y="1631896"/>
            <a:ext cx="6188796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410" lvl="1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2916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也可以理解成实体类，其对象可以用于在程序中封装数据。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A5D19-AD04-4F92-8785-A1310245DAC7}"/>
              </a:ext>
            </a:extLst>
          </p:cNvPr>
          <p:cNvSpPr txBox="1"/>
          <p:nvPr/>
        </p:nvSpPr>
        <p:spPr>
          <a:xfrm>
            <a:off x="412081" y="3426916"/>
            <a:ext cx="6126480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成员变量使用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提供每一个成员变量对应的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/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必须提供一个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无参构造器。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2EC06-B987-4339-8E30-1092C039FD29}"/>
              </a:ext>
            </a:extLst>
          </p:cNvPr>
          <p:cNvSpPr txBox="1"/>
          <p:nvPr/>
        </p:nvSpPr>
        <p:spPr>
          <a:xfrm>
            <a:off x="623415" y="3150883"/>
            <a:ext cx="5177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中书写标准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必须满足如下要求：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75373-0087-46FD-9824-1638DF0C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0" y="1880304"/>
            <a:ext cx="5620820" cy="40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2">
            <a:extLst>
              <a:ext uri="{FF2B5EF4-FFF2-40B4-BE49-F238E27FC236}">
                <a16:creationId xmlns:a16="http://schemas.microsoft.com/office/drawing/2014/main" id="{AF98B21C-D5D7-4345-A95F-5939F896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9" y="220133"/>
            <a:ext cx="12192000" cy="641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0E90BF-4456-4878-9CF8-8D4CC2B348B9}"/>
              </a:ext>
            </a:extLst>
          </p:cNvPr>
          <p:cNvSpPr/>
          <p:nvPr/>
        </p:nvSpPr>
        <p:spPr>
          <a:xfrm>
            <a:off x="5315246" y="2874071"/>
            <a:ext cx="1598083" cy="467784"/>
          </a:xfrm>
          <a:prstGeom prst="round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基础加强</a:t>
            </a:r>
          </a:p>
        </p:txBody>
      </p:sp>
      <p:pic>
        <p:nvPicPr>
          <p:cNvPr id="9220" name="图片 13">
            <a:extLst>
              <a:ext uri="{FF2B5EF4-FFF2-40B4-BE49-F238E27FC236}">
                <a16:creationId xmlns:a16="http://schemas.microsoft.com/office/drawing/2014/main" id="{39F3BDCE-A62E-4928-A54A-7E570E62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62" y="1460817"/>
            <a:ext cx="1877484" cy="176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A37B41-DDEB-4C0A-B00C-8CD41FE9F806}"/>
              </a:ext>
            </a:extLst>
          </p:cNvPr>
          <p:cNvSpPr/>
          <p:nvPr/>
        </p:nvSpPr>
        <p:spPr>
          <a:xfrm>
            <a:off x="2101088" y="2386522"/>
            <a:ext cx="1634067" cy="480484"/>
          </a:xfrm>
          <a:prstGeom prst="round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基础入门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07A1A86-81BC-4C62-9C4A-3D9A4238C0AD}"/>
              </a:ext>
            </a:extLst>
          </p:cNvPr>
          <p:cNvSpPr/>
          <p:nvPr/>
        </p:nvSpPr>
        <p:spPr>
          <a:xfrm>
            <a:off x="6114287" y="1425150"/>
            <a:ext cx="1277883" cy="480484"/>
          </a:xfrm>
          <a:prstGeom prst="round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JavaWeb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FECBCB4-21ED-43CF-BF42-1B8EA9E04781}"/>
              </a:ext>
            </a:extLst>
          </p:cNvPr>
          <p:cNvSpPr/>
          <p:nvPr/>
        </p:nvSpPr>
        <p:spPr>
          <a:xfrm>
            <a:off x="9475555" y="2344526"/>
            <a:ext cx="1439333" cy="478367"/>
          </a:xfrm>
          <a:prstGeom prst="round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各种项目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9582E40-B292-41E8-A29E-F94A7661B9B0}"/>
              </a:ext>
            </a:extLst>
          </p:cNvPr>
          <p:cNvSpPr/>
          <p:nvPr/>
        </p:nvSpPr>
        <p:spPr>
          <a:xfrm>
            <a:off x="7746240" y="5087725"/>
            <a:ext cx="1248833" cy="480483"/>
          </a:xfrm>
          <a:prstGeom prst="round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解决方案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F094A9B-CD69-418A-B1EC-55CCB4906F15}"/>
              </a:ext>
            </a:extLst>
          </p:cNvPr>
          <p:cNvSpPr/>
          <p:nvPr/>
        </p:nvSpPr>
        <p:spPr>
          <a:xfrm>
            <a:off x="7500706" y="3271626"/>
            <a:ext cx="1246716" cy="467783"/>
          </a:xfrm>
          <a:prstGeom prst="round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流行框架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4BFDD9-AA3A-40E7-8C0C-4280F96F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37" y="4906749"/>
            <a:ext cx="946151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0E5BB0-3B85-4AF6-A4ED-6DFA5D65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55" y="4194493"/>
            <a:ext cx="1153584" cy="161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77A6AF-E5AE-4980-92C0-5D9DD391A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988" y="1992100"/>
            <a:ext cx="536956" cy="352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4.16667E-6 0.00023 L -0.05052 -0.00278 C -0.05482 -0.00348 -0.05925 -0.00487 -0.06368 -0.00556 C -0.0668 -0.00625 -0.0698 -0.00649 -0.07292 -0.00718 C -0.07592 -0.00764 -0.07865 -0.00903 -0.08138 -0.00996 C -0.08542 -0.01112 -0.0875 -0.01135 -0.09154 -0.01274 C -0.09258 -0.01366 -0.09362 -0.01482 -0.09467 -0.01551 C -0.09623 -0.01598 -0.09779 -0.01598 -0.09935 -0.01667 C -0.10066 -0.0169 -0.10196 -0.0176 -0.10313 -0.01829 C -0.11237 -0.02246 -0.10326 -0.01922 -0.11316 -0.025 C -0.11459 -0.0257 -0.11576 -0.02593 -0.11719 -0.02616 C -0.11823 -0.02686 -0.11927 -0.02709 -0.12032 -0.02778 C -0.12149 -0.02848 -0.12292 -0.02963 -0.12409 -0.03056 C -0.12487 -0.03079 -0.12566 -0.03149 -0.12644 -0.03172 C -0.12748 -0.03334 -0.12852 -0.03496 -0.12956 -0.03612 C -0.13282 -0.03959 -0.13425 -0.03866 -0.13737 -0.04422 C -0.13802 -0.04561 -0.13894 -0.047 -0.13959 -0.04838 C -0.14024 -0.04977 -0.1405 -0.05163 -0.14115 -0.05255 C -0.14206 -0.05371 -0.14336 -0.05394 -0.14427 -0.05533 C -0.14636 -0.05811 -0.14753 -0.06227 -0.14961 -0.06482 C -0.15052 -0.06575 -0.15144 -0.06644 -0.15209 -0.0676 C -0.15313 -0.06968 -0.15691 -0.07987 -0.15743 -0.08149 C -0.16289 -0.09561 -0.15469 -0.07338 -0.16055 -0.09098 C -0.16263 -0.09746 -0.16394 -0.09838 -0.16524 -0.10487 C -0.16914 -0.122 -0.16472 -0.10556 -0.16836 -0.11852 C -0.16862 -0.12315 -0.16875 -0.12778 -0.16914 -0.13241 C -0.16927 -0.13426 -0.1698 -0.13612 -0.1698 -0.13797 C -0.1698 -0.15116 -0.16967 -0.16459 -0.16914 -0.17778 C -0.16914 -0.17963 -0.16875 -0.18149 -0.16836 -0.18334 C -0.16784 -0.18519 -0.16758 -0.18727 -0.1668 -0.18889 C -0.16511 -0.19283 -0.16198 -0.19607 -0.15977 -0.19838 C -0.15899 -0.19931 -0.15834 -0.2007 -0.15743 -0.20116 L -0.15274 -0.20394 C -0.15209 -0.20463 -0.15118 -0.20487 -0.15052 -0.20556 C -0.14948 -0.20579 -0.14844 -0.20625 -0.1474 -0.20672 C -0.14701 -0.20718 -0.14688 -0.20764 -0.14675 -0.20811 " pathEditMode="relative" rAng="0" ptsTypes="AAAAAAAAAAAAAAAAAAAAAAAAAAAAAAAAAAA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10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4.16667E-7 0.00023 L -0.05052 -0.00278 C -0.05482 -0.00348 -0.05924 -0.00486 -0.06367 -0.00556 C -0.0668 -0.00625 -0.06979 -0.00648 -0.07292 -0.00718 C -0.07591 -0.00764 -0.07865 -0.00903 -0.08138 -0.00996 C -0.08542 -0.01111 -0.0875 -0.01135 -0.09154 -0.01273 C -0.09258 -0.01366 -0.09362 -0.01482 -0.09466 -0.01551 C -0.09622 -0.01598 -0.09779 -0.01598 -0.09935 -0.01667 C -0.10065 -0.0169 -0.10195 -0.0176 -0.10312 -0.01829 C -0.11237 -0.02246 -0.10325 -0.01922 -0.11315 -0.025 C -0.11458 -0.0257 -0.11575 -0.02593 -0.11719 -0.02616 C -0.11823 -0.02686 -0.11927 -0.02709 -0.12031 -0.02778 C -0.12148 -0.02848 -0.12292 -0.02963 -0.12409 -0.03056 C -0.12487 -0.03079 -0.12565 -0.03148 -0.12643 -0.03172 C -0.12747 -0.03334 -0.12852 -0.03496 -0.12956 -0.03611 C -0.13281 -0.03959 -0.13424 -0.03866 -0.13737 -0.04422 C -0.13802 -0.04561 -0.13893 -0.04699 -0.13958 -0.04838 C -0.14023 -0.04977 -0.14049 -0.05162 -0.14115 -0.05255 C -0.14206 -0.05371 -0.14336 -0.05394 -0.14427 -0.05533 C -0.14635 -0.05811 -0.14753 -0.06227 -0.14961 -0.06482 C -0.15052 -0.06574 -0.15143 -0.06644 -0.15208 -0.0676 C -0.15312 -0.06968 -0.1569 -0.07986 -0.15742 -0.08148 C -0.16289 -0.09561 -0.15469 -0.07338 -0.16055 -0.09098 C -0.16263 -0.09746 -0.16393 -0.09838 -0.16523 -0.10486 C -0.16914 -0.12199 -0.16471 -0.10556 -0.16836 -0.11852 C -0.16862 -0.12315 -0.16875 -0.12778 -0.16914 -0.13241 C -0.16927 -0.13426 -0.16979 -0.13611 -0.16979 -0.13797 C -0.16979 -0.15116 -0.16966 -0.16459 -0.16914 -0.17778 C -0.16914 -0.17963 -0.16875 -0.18148 -0.16836 -0.18334 C -0.16784 -0.18519 -0.16758 -0.18727 -0.1668 -0.18889 C -0.1651 -0.19283 -0.16198 -0.19607 -0.15977 -0.19838 C -0.15898 -0.19931 -0.15833 -0.2007 -0.15742 -0.20116 L -0.15273 -0.20394 C -0.15208 -0.20463 -0.15117 -0.20486 -0.15052 -0.20556 C -0.14948 -0.20579 -0.14844 -0.20625 -0.1474 -0.20672 C -0.147 -0.20718 -0.14687 -0.20764 -0.14674 -0.20811 " pathEditMode="relative" rAng="0" ptsTypes="AAAAAAAAAAAAAAAAAAAAAAAAAAAAAAAAAAA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5 -0.20811 L -0.14675 -0.20764 C -0.14584 -0.21528 -0.14506 -0.22269 -0.14375 -0.22894 C -0.14271 -0.2338 -0.14128 -0.23704 -0.13998 -0.24144 C -0.13933 -0.24352 -0.13881 -0.2463 -0.13816 -0.24792 C -0.13633 -0.25139 -0.1362 -0.25139 -0.13438 -0.25788 C -0.13295 -0.26274 -0.1323 -0.26829 -0.13086 -0.27223 C -0.12995 -0.27385 -0.12891 -0.275 -0.128 -0.27639 C -0.12474 -0.28264 -0.12422 -0.28519 -0.12006 -0.29075 C -0.11914 -0.29237 -0.11784 -0.29306 -0.1168 -0.29468 C -0.11224 -0.30278 -0.11563 -0.29908 -0.11133 -0.3051 C -0.10925 -0.30834 -0.10691 -0.3088 -0.10495 -0.31366 C -0.10417 -0.31528 -0.10339 -0.31806 -0.10261 -0.31968 C -0.10196 -0.32038 -0.10131 -0.32038 -0.10066 -0.32153 C -0.09896 -0.32431 -0.09727 -0.32639 -0.09584 -0.32963 C -0.09128 -0.33913 -0.09675 -0.32755 -0.09141 -0.34051 C -0.09076 -0.34121 -0.09024 -0.34352 -0.08946 -0.34399 C -0.08555 -0.34769 -0.07982 -0.34885 -0.07566 -0.35047 C -0.0698 -0.35255 -0.0711 -0.35209 -0.06563 -0.35394 L -0.03008 -0.35255 C -0.02709 -0.35209 -0.02839 -0.34931 -0.02592 -0.34838 C -0.02344 -0.34723 -0.0211 -0.34676 -0.01888 -0.34607 C -0.01276 -0.33913 -0.0224 -0.35 -0.01446 -0.34213 C -0.00704 -0.3345 -0.01394 -0.34075 -0.00834 -0.33612 C -0.00664 -0.33241 -0.00495 -0.32848 -0.00313 -0.32593 C -0.00248 -0.32431 -0.00157 -0.32315 -0.00079 -0.32153 C 0.0013 -0.31806 0.00143 -0.31551 0.00364 -0.31366 C 0.00455 -0.31227 0.00573 -0.31204 0.00677 -0.31158 C 0.00807 -0.31042 0.00911 -0.3088 0.01041 -0.30718 L 0.0125 -0.3051 C 0.01315 -0.3007 0.01406 -0.29584 0.01549 -0.29283 C 0.01783 -0.28797 0.01744 -0.29445 0.01744 -0.28681 " pathEditMode="relative" rAng="0" ptsTypes="AAAAAAAAAAAAAAAAAAAAAAAAAAAAAA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-7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4 -0.20811 L -0.14674 -0.20741 C -0.14596 -0.21204 -0.14518 -0.21667 -0.14362 -0.22037 C -0.14284 -0.22315 -0.14115 -0.225 -0.13997 -0.22755 C -0.13906 -0.22894 -0.13854 -0.23033 -0.13802 -0.23148 C -0.13594 -0.23357 -0.13594 -0.23334 -0.13398 -0.23727 C -0.13281 -0.24051 -0.1319 -0.24352 -0.13034 -0.24607 C -0.12956 -0.24699 -0.12852 -0.24746 -0.12773 -0.24815 C -0.12396 -0.25186 -0.12344 -0.25371 -0.11927 -0.25648 C -0.11823 -0.25764 -0.11719 -0.25834 -0.11615 -0.25926 C -0.11133 -0.26389 -0.11471 -0.26181 -0.11029 -0.26505 C -0.1082 -0.26736 -0.10573 -0.26736 -0.10404 -0.27037 C -0.10312 -0.2713 -0.10208 -0.27292 -0.10117 -0.27385 C -0.10065 -0.27477 -0.1 -0.27477 -0.09948 -0.275 C -0.09753 -0.27662 -0.0957 -0.27801 -0.0944 -0.27986 C -0.08958 -0.28542 -0.09518 -0.27871 -0.08997 -0.28611 C -0.08906 -0.28681 -0.08854 -0.28797 -0.08789 -0.2882 C -0.08385 -0.29074 -0.07799 -0.29144 -0.07383 -0.29236 C -0.06732 -0.29352 -0.06875 -0.29329 -0.06315 -0.29422 L -0.02656 -0.29352 C -0.02344 -0.29329 -0.02487 -0.29167 -0.02227 -0.29074 C -0.01979 -0.29005 -0.01732 -0.29005 -0.01497 -0.28959 C -0.00872 -0.28542 -0.01875 -0.2919 -0.01068 -0.28704 C -0.00286 -0.28264 -0.0099 -0.28635 -0.00417 -0.28357 C -0.0026 -0.28148 -0.00065 -0.2794 0.00117 -0.27755 C 0.00195 -0.27662 0.00273 -0.27593 0.00352 -0.275 C 0.0056 -0.27292 0.0056 -0.27153 0.00794 -0.27037 C 0.00898 -0.26968 0.01042 -0.26945 0.01107 -0.26922 C 0.0125 -0.26852 0.01393 -0.26736 0.0151 -0.26667 L 0.01732 -0.26505 C 0.0181 -0.26273 0.01888 -0.25996 0.02044 -0.25811 C 0.02253 -0.25533 0.0224 -0.25903 0.0224 -0.25463 " pathEditMode="relative" rAng="0" ptsTypes="AAAAAAAAAAAAAAAAAAAAAAAAAAAAAA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70ABF6B-7DE5-4AA3-8784-E4127710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723" y="4714456"/>
            <a:ext cx="41684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咱们一起继续</a:t>
            </a:r>
            <a:r>
              <a:rPr lang="en-US" altLang="zh-CN" sz="3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Go…</a:t>
            </a:r>
            <a:endParaRPr lang="zh-CN" altLang="en-US" sz="3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6019429F-0207-42F5-93F2-6138E3310B22}"/>
              </a:ext>
            </a:extLst>
          </p:cNvPr>
          <p:cNvSpPr txBox="1">
            <a:spLocks/>
          </p:cNvSpPr>
          <p:nvPr/>
        </p:nvSpPr>
        <p:spPr>
          <a:xfrm>
            <a:off x="1553193" y="2010487"/>
            <a:ext cx="891880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400" dirty="0">
                <a:solidFill>
                  <a:srgbClr val="B70004"/>
                </a:solidFill>
              </a:rPr>
              <a:t>行百里者半九十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437F9860-F5F9-4322-B49D-824842D0D932}"/>
              </a:ext>
            </a:extLst>
          </p:cNvPr>
          <p:cNvSpPr txBox="1">
            <a:spLocks/>
          </p:cNvSpPr>
          <p:nvPr/>
        </p:nvSpPr>
        <p:spPr>
          <a:xfrm>
            <a:off x="320249" y="2911810"/>
            <a:ext cx="1138469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200" dirty="0">
                <a:solidFill>
                  <a:srgbClr val="B70004"/>
                </a:solidFill>
              </a:rPr>
              <a:t>任何一个行业扎实的坚持几年，都会成为专家</a:t>
            </a:r>
            <a:r>
              <a:rPr kumimoji="1" lang="en-US" altLang="zh-CN" sz="3200" dirty="0">
                <a:solidFill>
                  <a:srgbClr val="B70004"/>
                </a:solidFill>
              </a:rPr>
              <a:t>!</a:t>
            </a:r>
            <a:endParaRPr kumimoji="1" lang="zh-CN" altLang="en-US" sz="3200" dirty="0">
              <a:solidFill>
                <a:srgbClr val="B70004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1A8524-D541-4EC0-AEA3-0D15D51F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84065">
            <a:off x="2741470" y="3837339"/>
            <a:ext cx="2550891" cy="23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7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4BE68B9-B016-482A-9B89-C7B530A5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7" y="1539632"/>
            <a:ext cx="6726267" cy="37044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809220-B283-49A8-8E86-6EC2814731D6}"/>
              </a:ext>
            </a:extLst>
          </p:cNvPr>
          <p:cNvSpPr txBox="1"/>
          <p:nvPr/>
        </p:nvSpPr>
        <p:spPr>
          <a:xfrm>
            <a:off x="5475026" y="2037371"/>
            <a:ext cx="4277048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面向就是拿或找的意思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对象就是东西的意思。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面向对象编程就是就是拿或找东西过来编程。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74DF0-16DE-4C08-8352-AC16798C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" y="1446406"/>
            <a:ext cx="4134964" cy="55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77515-9264-456F-8A49-73EA2F3F9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9" y="2361643"/>
            <a:ext cx="2520462" cy="25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A3F95-FC6B-4EAF-A3A3-EFE0FEA0960B}"/>
              </a:ext>
            </a:extLst>
          </p:cNvPr>
          <p:cNvSpPr txBox="1"/>
          <p:nvPr/>
        </p:nvSpPr>
        <p:spPr>
          <a:xfrm>
            <a:off x="995902" y="1236908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面向对象编程的例子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A84A074-C6BF-4FAB-9B16-F535FE0E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97" y="2179369"/>
            <a:ext cx="4459243" cy="3873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8F9C04-A32F-42DF-A76B-567A19BEB8D9}"/>
              </a:ext>
            </a:extLst>
          </p:cNvPr>
          <p:cNvSpPr/>
          <p:nvPr/>
        </p:nvSpPr>
        <p:spPr>
          <a:xfrm>
            <a:off x="1522238" y="2965517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870A46-A669-4DF7-97C8-ECA9545DA0EC}"/>
              </a:ext>
            </a:extLst>
          </p:cNvPr>
          <p:cNvSpPr/>
          <p:nvPr/>
        </p:nvSpPr>
        <p:spPr>
          <a:xfrm>
            <a:off x="1561670" y="450443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4735A1-49AD-447A-B059-89E90D3169D7}"/>
              </a:ext>
            </a:extLst>
          </p:cNvPr>
          <p:cNvSpPr/>
          <p:nvPr/>
        </p:nvSpPr>
        <p:spPr>
          <a:xfrm>
            <a:off x="1561670" y="375828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85F5F8-B24D-4D78-B0B1-AFDD310A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5118"/>
            <a:ext cx="5125686" cy="15771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DE07E1-9639-4900-9BCF-98B8F904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34" y="3656720"/>
            <a:ext cx="4481341" cy="1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EB4C0ED-C4EE-4F67-865A-E659AAAA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27" y="3573973"/>
            <a:ext cx="2330537" cy="16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42388A-B1F8-49F5-A7A7-0C6DA7CD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6" y="1723291"/>
            <a:ext cx="2882688" cy="16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6DD21E-2E94-489E-9D17-A45F25D9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607" y="1839798"/>
            <a:ext cx="2330537" cy="33195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5B856E-CF68-48DE-ACB9-B28B6AABF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771" y="2534872"/>
            <a:ext cx="996606" cy="50494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24B71C-769C-402B-8B99-F02DEB115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187" y="2072127"/>
            <a:ext cx="2817886" cy="238907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3768E96-363B-471B-B9E5-F9C3DDED4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731" y="3250869"/>
            <a:ext cx="822685" cy="770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81D206-BFE9-4281-91ED-D1EB15C0D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96" y="5670521"/>
            <a:ext cx="8934401" cy="54853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2F3111-C417-4D48-8A5E-00A05AAE8023}"/>
              </a:ext>
            </a:extLst>
          </p:cNvPr>
          <p:cNvSpPr txBox="1"/>
          <p:nvPr/>
        </p:nvSpPr>
        <p:spPr>
          <a:xfrm>
            <a:off x="615999" y="114502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面向对象编程的好处</a:t>
            </a:r>
          </a:p>
        </p:txBody>
      </p:sp>
    </p:spTree>
    <p:extLst>
      <p:ext uri="{BB962C8B-B14F-4D97-AF65-F5344CB8AC3E}">
        <p14:creationId xmlns:p14="http://schemas.microsoft.com/office/powerpoint/2010/main" val="23608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A3F95-FC6B-4EAF-A3A3-EFE0FEA0960B}"/>
              </a:ext>
            </a:extLst>
          </p:cNvPr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面向对象学习什么？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2D2134-A1F0-45EA-ADAD-FC3973DFB504}"/>
              </a:ext>
            </a:extLst>
          </p:cNvPr>
          <p:cNvSpPr/>
          <p:nvPr/>
        </p:nvSpPr>
        <p:spPr>
          <a:xfrm>
            <a:off x="6134874" y="2045156"/>
            <a:ext cx="3052178" cy="10641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学习已有对象该怎么使用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7F2A2B-7B98-4B42-93F6-1CE704A48410}"/>
              </a:ext>
            </a:extLst>
          </p:cNvPr>
          <p:cNvSpPr/>
          <p:nvPr/>
        </p:nvSpPr>
        <p:spPr>
          <a:xfrm>
            <a:off x="8812466" y="3583046"/>
            <a:ext cx="2467776" cy="10641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面向对象的语法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A84A074-C6BF-4FAB-9B16-F535FE0E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97" y="2179369"/>
            <a:ext cx="4459243" cy="3873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8F9C04-A32F-42DF-A76B-567A19BEB8D9}"/>
              </a:ext>
            </a:extLst>
          </p:cNvPr>
          <p:cNvSpPr/>
          <p:nvPr/>
        </p:nvSpPr>
        <p:spPr>
          <a:xfrm>
            <a:off x="1522238" y="2965517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870A46-A669-4DF7-97C8-ECA9545DA0EC}"/>
              </a:ext>
            </a:extLst>
          </p:cNvPr>
          <p:cNvSpPr/>
          <p:nvPr/>
        </p:nvSpPr>
        <p:spPr>
          <a:xfrm>
            <a:off x="1561670" y="450443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4735A1-49AD-447A-B059-89E90D3169D7}"/>
              </a:ext>
            </a:extLst>
          </p:cNvPr>
          <p:cNvSpPr/>
          <p:nvPr/>
        </p:nvSpPr>
        <p:spPr>
          <a:xfrm>
            <a:off x="1561670" y="375828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037BA1-BDAC-4FC2-924D-BCF9F6EE204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7660963" y="3109328"/>
            <a:ext cx="2385391" cy="473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28614B-823D-41A1-BE42-A3C957EA2C32}"/>
              </a:ext>
            </a:extLst>
          </p:cNvPr>
          <p:cNvSpPr/>
          <p:nvPr/>
        </p:nvSpPr>
        <p:spPr>
          <a:xfrm>
            <a:off x="6096000" y="4993727"/>
            <a:ext cx="3052178" cy="10641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学习自己设计对象并使用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DBF5AC-B78B-4CD7-BD14-645B6C14E09D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622089" y="4647218"/>
            <a:ext cx="2424265" cy="346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A04729-ADD9-4DEC-8908-B145531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23" y="4179064"/>
            <a:ext cx="1121134" cy="3628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9FDB7A-E63B-46A2-A201-DAF3D43B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50" y="1446732"/>
            <a:ext cx="5732173" cy="1795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1898C-F1EA-4640-A7F2-691A4A4F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237" y="3438631"/>
            <a:ext cx="5488719" cy="1480867"/>
          </a:xfrm>
          <a:prstGeom prst="rect">
            <a:avLst/>
          </a:prstGeom>
        </p:spPr>
      </p:pic>
      <p:sp>
        <p:nvSpPr>
          <p:cNvPr id="9" name="TextBox 32">
            <a:extLst>
              <a:ext uri="{FF2B5EF4-FFF2-40B4-BE49-F238E27FC236}">
                <a16:creationId xmlns:a16="http://schemas.microsoft.com/office/drawing/2014/main" id="{1E292414-5BA7-4459-9829-1511044AFE4F}"/>
              </a:ext>
            </a:extLst>
          </p:cNvPr>
          <p:cNvSpPr txBox="1"/>
          <p:nvPr/>
        </p:nvSpPr>
        <p:spPr>
          <a:xfrm>
            <a:off x="798193" y="4850543"/>
            <a:ext cx="39709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：是对象共同特征的描述；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：是真实存在的具体实例。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en-US" altLang="zh-CN" sz="16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D48368-9041-49A2-9AC1-8DC76E424507}"/>
              </a:ext>
            </a:extLst>
          </p:cNvPr>
          <p:cNvSpPr txBox="1"/>
          <p:nvPr/>
        </p:nvSpPr>
        <p:spPr>
          <a:xfrm>
            <a:off x="798193" y="5793468"/>
            <a:ext cx="527497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中，必须先设计类，才能创建对象并使用。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743F5B5E-E5FB-466F-B422-496755CCD9B6}"/>
              </a:ext>
            </a:extLst>
          </p:cNvPr>
          <p:cNvSpPr txBox="1"/>
          <p:nvPr/>
        </p:nvSpPr>
        <p:spPr>
          <a:xfrm>
            <a:off x="798193" y="1212244"/>
            <a:ext cx="415785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自己设计对象的前提：明白类是什么？</a:t>
            </a:r>
          </a:p>
        </p:txBody>
      </p:sp>
    </p:spTree>
    <p:extLst>
      <p:ext uri="{BB962C8B-B14F-4D97-AF65-F5344CB8AC3E}">
        <p14:creationId xmlns:p14="http://schemas.microsoft.com/office/powerpoint/2010/main" val="41009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2AC422A1-890E-4E2C-A78C-D6BB7FDEC6D3}"/>
              </a:ext>
            </a:extLst>
          </p:cNvPr>
          <p:cNvSpPr txBox="1"/>
          <p:nvPr/>
        </p:nvSpPr>
        <p:spPr>
          <a:xfrm>
            <a:off x="728133" y="1014046"/>
            <a:ext cx="6633959" cy="95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类中成分</a:t>
            </a:r>
            <a:endParaRPr lang="en-US" altLang="zh-CN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类中可以定义的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大成分：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成员变量、构造器、成员方法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、代码块、内部类。</a:t>
            </a:r>
            <a:endParaRPr lang="zh-CN" altLang="zh-CN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75EB486-2082-425B-852E-B3CCA8F51AB9}"/>
              </a:ext>
            </a:extLst>
          </p:cNvPr>
          <p:cNvSpPr txBox="1"/>
          <p:nvPr/>
        </p:nvSpPr>
        <p:spPr>
          <a:xfrm>
            <a:off x="830549" y="2261742"/>
            <a:ext cx="7200900" cy="30482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修饰符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// 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：描述类或者对象的属性信息，如：姓名、年龄。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描述类或者对象的行为的，如：唱歌、吃饭、买票。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、构造器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初始化一个类的对象返回。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、内部类：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还没有学习。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、代码块：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还没有学习。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F264A92-549A-421D-9B13-0EC3F8389E24}"/>
              </a:ext>
            </a:extLst>
          </p:cNvPr>
          <p:cNvSpPr txBox="1"/>
          <p:nvPr/>
        </p:nvSpPr>
        <p:spPr>
          <a:xfrm>
            <a:off x="8568014" y="2256791"/>
            <a:ext cx="2978149" cy="267765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1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、成员变量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2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、构造器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Student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3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、方法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}</a:t>
            </a:r>
            <a:endParaRPr lang="zh-CN" altLang="zh-CN" sz="3200" dirty="0"/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8472D7-E1BE-4A06-9966-977C072BD289}"/>
              </a:ext>
            </a:extLst>
          </p:cNvPr>
          <p:cNvSpPr txBox="1"/>
          <p:nvPr/>
        </p:nvSpPr>
        <p:spPr>
          <a:xfrm>
            <a:off x="8673847" y="1964691"/>
            <a:ext cx="10823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</a:rPr>
              <a:t>类成分示例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445FDF26-21F6-4C1E-9F1C-84D80279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35" y="618678"/>
            <a:ext cx="11338117" cy="47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50000"/>
              </a:lnSpc>
            </a:pP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定义类的注意事项：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类名建议首字母大写。满足驼峰模式。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文件中可以定义多个类，但是只能有一个类是用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代码的文件名称。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按照规范：建议一个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文件只定义一个类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en-US" altLang="zh-CN" sz="20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20955</TotalTime>
  <Words>1807</Words>
  <Application>Microsoft Office PowerPoint</Application>
  <PresentationFormat>宽屏</PresentationFormat>
  <Paragraphs>152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方正舒体</vt:lpstr>
      <vt:lpstr>黑体</vt:lpstr>
      <vt:lpstr>STKaiti</vt:lpstr>
      <vt:lpstr>STKaiti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JavaSE基础入门课 重点内容：全面复习 讲师：徐磊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3081</cp:revision>
  <dcterms:created xsi:type="dcterms:W3CDTF">2020-03-31T02:23:27Z</dcterms:created>
  <dcterms:modified xsi:type="dcterms:W3CDTF">2022-03-24T15:27:30Z</dcterms:modified>
</cp:coreProperties>
</file>