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82" r:id="rId7"/>
    <p:sldId id="263" r:id="rId8"/>
    <p:sldId id="264" r:id="rId9"/>
    <p:sldId id="265" r:id="rId10"/>
    <p:sldId id="284" r:id="rId11"/>
    <p:sldId id="266" r:id="rId12"/>
    <p:sldId id="283" r:id="rId13"/>
    <p:sldId id="267" r:id="rId14"/>
    <p:sldId id="268" r:id="rId15"/>
    <p:sldId id="269" r:id="rId16"/>
    <p:sldId id="270" r:id="rId17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>
      <p:cViewPr>
        <p:scale>
          <a:sx n="135" d="100"/>
          <a:sy n="135" d="100"/>
        </p:scale>
        <p:origin x="960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082" y="308609"/>
            <a:ext cx="8587964" cy="45429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7026" y="2073884"/>
            <a:ext cx="2169947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18993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358" y="2369337"/>
            <a:ext cx="6755282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8200" y="112395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黑体" panose="02010609060101010101" charset="-122"/>
                <a:ea typeface="黑体" panose="02010609060101010101" charset="-122"/>
              </a:rPr>
              <a:t>算法题常见框架</a:t>
            </a:r>
            <a:endParaRPr lang="zh-CN" altLang="en-US" sz="12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7800" y="2724150"/>
            <a:ext cx="12925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讲师：</a:t>
            </a:r>
            <a:r>
              <a:rPr lang="en-US" altLang="zh-CN" dirty="0"/>
              <a:t>neo</a:t>
            </a:r>
            <a:endParaRPr lang="zh-CN" altLang="en-US" sz="1200" dirty="0"/>
          </a:p>
        </p:txBody>
      </p:sp>
      <p:pic>
        <p:nvPicPr>
          <p:cNvPr id="6" name="图片 5" descr="彩色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85750"/>
            <a:ext cx="1479550" cy="37338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334000" y="4400550"/>
            <a:ext cx="3696970" cy="533400"/>
            <a:chOff x="5640" y="5970"/>
            <a:chExt cx="5822" cy="840"/>
          </a:xfrm>
        </p:grpSpPr>
        <p:pic>
          <p:nvPicPr>
            <p:cNvPr id="7" name="图片 6" descr="图片1_副本_副本_副本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" y="5970"/>
              <a:ext cx="3712" cy="599"/>
            </a:xfrm>
            <a:prstGeom prst="rect">
              <a:avLst/>
            </a:prstGeom>
          </p:spPr>
        </p:pic>
        <p:pic>
          <p:nvPicPr>
            <p:cNvPr id="8" name="图片 7" descr="彩条1_副本_副本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8040" y="6690"/>
              <a:ext cx="3423" cy="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333750"/>
            <a:ext cx="753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递归算法的时间复杂度：子问题个数乘以解决一个子问题所需要的时间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514350"/>
            <a:ext cx="31242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7240" y="10411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重叠子问题</a:t>
            </a:r>
            <a:endParaRPr kumimoji="1"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12383" y="180975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备忘录 、</a:t>
            </a:r>
            <a:r>
              <a:rPr kumimoji="1" lang="en-US" altLang="zh-CN" dirty="0"/>
              <a:t>DP</a:t>
            </a:r>
            <a:r>
              <a:rPr kumimoji="1" lang="zh-CN" altLang="en-US" dirty="0"/>
              <a:t>数组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666750"/>
            <a:ext cx="5245100" cy="379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2383" y="2362907"/>
            <a:ext cx="86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O(2^n)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6630" y="1362075"/>
            <a:ext cx="719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状态转移方程：将</a:t>
            </a:r>
            <a:r>
              <a:rPr kumimoji="1" lang="en-US" altLang="zh-CN" dirty="0"/>
              <a:t>f(n)</a:t>
            </a:r>
            <a:r>
              <a:rPr kumimoji="1" lang="zh-CN" altLang="en-US" dirty="0"/>
              <a:t> 想成一个状态，</a:t>
            </a:r>
            <a:r>
              <a:rPr kumimoji="1" lang="en-US" altLang="zh-CN" dirty="0"/>
              <a:t>n-1</a:t>
            </a:r>
            <a:r>
              <a:rPr kumimoji="1" lang="zh-CN" altLang="en-US" dirty="0"/>
              <a:t>的状态与</a:t>
            </a:r>
            <a:r>
              <a:rPr kumimoji="1" lang="en-US" altLang="zh-CN" dirty="0"/>
              <a:t>n-2</a:t>
            </a:r>
            <a:r>
              <a:rPr kumimoji="1" lang="zh-CN" altLang="en-US" dirty="0"/>
              <a:t>的状态转移而来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6800" y="104775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凑零钱问题</a:t>
            </a:r>
            <a:endParaRPr kumimoji="1"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1600200" y="173355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https://leetcode-cn.com/problems/coin-change/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200" y="1123950"/>
            <a:ext cx="151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最优子结构</a:t>
            </a:r>
            <a:endParaRPr kumimoji="1"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99327" y="17397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子问题之间状态独立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9327" y="2340286"/>
            <a:ext cx="596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我们要想求出金额为</a:t>
            </a:r>
            <a:r>
              <a:rPr kumimoji="1" lang="en-US" altLang="zh-CN" dirty="0"/>
              <a:t>11</a:t>
            </a:r>
            <a:r>
              <a:rPr kumimoji="1" lang="zh-CN" altLang="en-US" dirty="0"/>
              <a:t>的最少硬币树，只需求出金额位</a:t>
            </a:r>
            <a:r>
              <a:rPr kumimoji="1" lang="en-US" altLang="zh-CN" dirty="0"/>
              <a:t>10</a:t>
            </a:r>
            <a:endParaRPr kumimoji="1" lang="en-US" altLang="zh-CN" dirty="0"/>
          </a:p>
          <a:p>
            <a:r>
              <a:rPr kumimoji="1" lang="zh-CN" altLang="en-US" dirty="0"/>
              <a:t>的最少硬币树然后再加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819150"/>
            <a:ext cx="6772642" cy="3752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1" y="819150"/>
            <a:ext cx="838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目录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1657350"/>
            <a:ext cx="105623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树的遍历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3438" y="2190750"/>
            <a:ext cx="1056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动态规划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513438" y="2782689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刷题要先刷二叉树，因为二叉树最容易培养框架思维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112395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二叉树的遍历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543487"/>
            <a:ext cx="37507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</a:t>
            </a:r>
            <a:r>
              <a:rPr kumimoji="1" lang="en-GB" altLang="zh-CN" sz="1600" dirty="0" err="1"/>
              <a:t>ublic</a:t>
            </a:r>
            <a:r>
              <a:rPr kumimoji="1" lang="zh-CN" altLang="en-US" sz="1600" dirty="0"/>
              <a:t> </a:t>
            </a:r>
            <a:r>
              <a:rPr kumimoji="1" lang="en-GB" altLang="zh-CN" sz="1600" dirty="0"/>
              <a:t>void </a:t>
            </a:r>
            <a:r>
              <a:rPr kumimoji="1" lang="en-GB" altLang="zh-CN" sz="1600" dirty="0" err="1"/>
              <a:t>traverseHelper</a:t>
            </a:r>
            <a:r>
              <a:rPr kumimoji="1" lang="en-GB" altLang="zh-CN" sz="1600" dirty="0"/>
              <a:t>(</a:t>
            </a:r>
            <a:r>
              <a:rPr kumimoji="1" lang="en-GB" altLang="zh-CN" sz="1600" dirty="0" err="1"/>
              <a:t>MyNode</a:t>
            </a:r>
            <a:r>
              <a:rPr kumimoji="1" lang="en-GB" altLang="zh-CN" sz="1600" dirty="0"/>
              <a:t> node){</a:t>
            </a:r>
            <a:endParaRPr kumimoji="1" lang="en-GB" altLang="zh-CN" sz="1600" dirty="0"/>
          </a:p>
          <a:p>
            <a:r>
              <a:rPr kumimoji="1" lang="en-GB" altLang="zh-CN" sz="1600" dirty="0"/>
              <a:t>        if (node==null){</a:t>
            </a:r>
            <a:endParaRPr kumimoji="1" lang="en-GB" altLang="zh-CN" sz="1600" dirty="0"/>
          </a:p>
          <a:p>
            <a:r>
              <a:rPr kumimoji="1" lang="en-GB" altLang="zh-CN" sz="1600" dirty="0"/>
              <a:t>            return;</a:t>
            </a:r>
            <a:endParaRPr kumimoji="1" lang="en-GB" altLang="zh-CN" sz="1600" dirty="0"/>
          </a:p>
          <a:p>
            <a:r>
              <a:rPr kumimoji="1" lang="en-GB" altLang="zh-CN" sz="1600" dirty="0"/>
              <a:t>        }</a:t>
            </a:r>
            <a:endParaRPr kumimoji="1" lang="en-GB" altLang="zh-CN" sz="1600" dirty="0"/>
          </a:p>
          <a:p>
            <a:r>
              <a:rPr kumimoji="1" lang="en-GB" altLang="zh-CN" sz="1600" dirty="0"/>
              <a:t>        //</a:t>
            </a:r>
            <a:r>
              <a:rPr kumimoji="1" lang="zh-CN" altLang="en-US" sz="1600" dirty="0"/>
              <a:t>前序遍历</a:t>
            </a:r>
            <a:endParaRPr kumimoji="1" lang="zh-CN" altLang="en-US" sz="1600" dirty="0"/>
          </a:p>
          <a:p>
            <a:r>
              <a:rPr kumimoji="1" lang="zh-CN" altLang="en-US" sz="1600" dirty="0"/>
              <a:t>        </a:t>
            </a:r>
            <a:r>
              <a:rPr kumimoji="1" lang="en-GB" altLang="zh-CN" sz="1600" dirty="0" err="1"/>
              <a:t>traverseHelper</a:t>
            </a:r>
            <a:r>
              <a:rPr kumimoji="1" lang="en-GB" altLang="zh-CN" sz="1600" dirty="0"/>
              <a:t>(</a:t>
            </a:r>
            <a:r>
              <a:rPr kumimoji="1" lang="en-GB" altLang="zh-CN" sz="1600" dirty="0" err="1"/>
              <a:t>node.left</a:t>
            </a:r>
            <a:r>
              <a:rPr kumimoji="1" lang="en-GB" altLang="zh-CN" sz="1600" dirty="0"/>
              <a:t>);</a:t>
            </a:r>
            <a:endParaRPr kumimoji="1" lang="en-GB" altLang="zh-CN" sz="1600" dirty="0"/>
          </a:p>
          <a:p>
            <a:r>
              <a:rPr kumimoji="1" lang="en-GB" altLang="zh-CN" sz="1600" dirty="0"/>
              <a:t>        //</a:t>
            </a:r>
            <a:r>
              <a:rPr kumimoji="1" lang="zh-CN" altLang="en-US" sz="1600" dirty="0"/>
              <a:t>中序遍历</a:t>
            </a:r>
            <a:endParaRPr kumimoji="1" lang="zh-CN" altLang="en-US" sz="1600" dirty="0"/>
          </a:p>
          <a:p>
            <a:r>
              <a:rPr kumimoji="1" lang="zh-CN" altLang="en-US" sz="1600" dirty="0"/>
              <a:t>        </a:t>
            </a:r>
            <a:r>
              <a:rPr kumimoji="1" lang="en-GB" altLang="zh-CN" sz="1600" dirty="0" err="1"/>
              <a:t>traverseHelper</a:t>
            </a:r>
            <a:r>
              <a:rPr kumimoji="1" lang="en-GB" altLang="zh-CN" sz="1600" dirty="0"/>
              <a:t>(</a:t>
            </a:r>
            <a:r>
              <a:rPr kumimoji="1" lang="en-GB" altLang="zh-CN" sz="1600" dirty="0" err="1"/>
              <a:t>node.right</a:t>
            </a:r>
            <a:r>
              <a:rPr kumimoji="1" lang="en-GB" altLang="zh-CN" sz="1600" dirty="0"/>
              <a:t>);</a:t>
            </a:r>
            <a:endParaRPr kumimoji="1" lang="en-GB" altLang="zh-CN" sz="1600" dirty="0"/>
          </a:p>
          <a:p>
            <a:r>
              <a:rPr kumimoji="1" lang="en-GB" altLang="zh-CN" sz="1600" dirty="0"/>
              <a:t>        //</a:t>
            </a:r>
            <a:r>
              <a:rPr kumimoji="1" lang="zh-CN" altLang="en-US" sz="1600" dirty="0"/>
              <a:t>后续遍历</a:t>
            </a:r>
            <a:endParaRPr kumimoji="1" lang="zh-CN" altLang="en-US" sz="1600" dirty="0"/>
          </a:p>
          <a:p>
            <a:r>
              <a:rPr kumimoji="1" lang="zh-CN" altLang="en-US" sz="1600" dirty="0"/>
              <a:t>    </a:t>
            </a: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000" y="112395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热身题</a:t>
            </a:r>
            <a:r>
              <a:rPr kumimoji="1" lang="en-US" altLang="zh-CN" sz="2000" b="1" dirty="0">
                <a:latin typeface="+mj-ea"/>
                <a:ea typeface="+mj-ea"/>
              </a:rPr>
              <a:t>1</a:t>
            </a:r>
            <a:endParaRPr kumimoji="1" lang="zh-CN" altLang="en-US" sz="2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2586" y="187406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如何给二叉树的所有节点数值加一？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000" y="127635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lt"/>
              </a:rPr>
              <a:t>热身题</a:t>
            </a:r>
            <a:r>
              <a:rPr kumimoji="1" lang="en-US" altLang="zh-CN" sz="2000" b="1" dirty="0">
                <a:latin typeface="+mj-lt"/>
              </a:rPr>
              <a:t>2</a:t>
            </a:r>
            <a:endParaRPr kumimoji="1" lang="zh-CN" altLang="en-US" sz="2000" b="1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0" y="1885950"/>
            <a:ext cx="472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Leetcode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</a:t>
            </a:r>
            <a:r>
              <a:rPr kumimoji="1" lang="zh-CN" altLang="en-US" dirty="0"/>
              <a:t> 如何判断两颗二叉树是否相同？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0448" y="111357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题目：</a:t>
            </a:r>
            <a:endParaRPr kumimoji="1" lang="zh-CN" altLang="en-US" sz="20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6907" y="170205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判断一棵树是否是排序二叉树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6907" y="241935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https://leetcode-cn.com/problems/validate-binary-search-tree/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7438" y="120015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题目：</a:t>
            </a:r>
            <a:endParaRPr kumimoji="1"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65426" y="17744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序列化、反序列化一个二叉树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5426" y="241935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https://leetcode-cn.com/problems/xu-lie-hua-er-cha-shu-lcof/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6800" y="120015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动态规划</a:t>
            </a:r>
            <a:endParaRPr kumimoji="1"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11105" y="1837853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应用场景：一般都试求最值的问题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11105" y="2444778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核心：先穷举出所有情况，然后优化问题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11105" y="3051703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三要素：重叠子问题、最优子结构、状态转移方程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6800" y="1123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暴力递归</a:t>
            </a:r>
            <a:endParaRPr kumimoji="1" lang="zh-CN" altLang="en-US" sz="20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1733550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80"/>
                </a:solidFill>
              </a:rPr>
              <a:t>public </a:t>
            </a:r>
            <a:r>
              <a:rPr lang="en-GB" altLang="zh-CN" b="1" dirty="0" err="1">
                <a:solidFill>
                  <a:srgbClr val="000080"/>
                </a:solidFill>
              </a:rPr>
              <a:t>int</a:t>
            </a:r>
            <a:r>
              <a:rPr lang="en-GB" altLang="zh-CN" b="1" dirty="0">
                <a:solidFill>
                  <a:srgbClr val="000080"/>
                </a:solidFill>
              </a:rPr>
              <a:t> </a:t>
            </a:r>
            <a:r>
              <a:rPr lang="en-GB" altLang="zh-CN" dirty="0"/>
              <a:t>fib(</a:t>
            </a:r>
            <a:r>
              <a:rPr lang="en-GB" altLang="zh-CN" b="1" dirty="0" err="1">
                <a:solidFill>
                  <a:srgbClr val="000080"/>
                </a:solidFill>
              </a:rPr>
              <a:t>int</a:t>
            </a:r>
            <a:r>
              <a:rPr lang="en-GB" altLang="zh-CN" b="1" dirty="0">
                <a:solidFill>
                  <a:srgbClr val="000080"/>
                </a:solidFill>
              </a:rPr>
              <a:t> </a:t>
            </a:r>
            <a:r>
              <a:rPr lang="en-GB" altLang="zh-CN" dirty="0"/>
              <a:t>n){</a:t>
            </a:r>
            <a:br>
              <a:rPr lang="en-GB" altLang="zh-CN" dirty="0"/>
            </a:br>
            <a:r>
              <a:rPr lang="en-GB" altLang="zh-CN" dirty="0"/>
              <a:t>    </a:t>
            </a:r>
            <a:r>
              <a:rPr lang="en-GB" altLang="zh-CN" b="1" dirty="0">
                <a:solidFill>
                  <a:srgbClr val="000080"/>
                </a:solidFill>
              </a:rPr>
              <a:t>if </a:t>
            </a:r>
            <a:r>
              <a:rPr lang="en-GB" altLang="zh-CN" dirty="0"/>
              <a:t>(n==</a:t>
            </a:r>
            <a:r>
              <a:rPr lang="en-GB" altLang="zh-CN" dirty="0">
                <a:solidFill>
                  <a:srgbClr val="0000FF"/>
                </a:solidFill>
              </a:rPr>
              <a:t>0</a:t>
            </a:r>
            <a:r>
              <a:rPr lang="en-GB" altLang="zh-CN" dirty="0"/>
              <a:t>) </a:t>
            </a:r>
            <a:r>
              <a:rPr lang="en-GB" altLang="zh-CN" b="1" dirty="0">
                <a:solidFill>
                  <a:srgbClr val="000080"/>
                </a:solidFill>
              </a:rPr>
              <a:t>return </a:t>
            </a:r>
            <a:r>
              <a:rPr lang="en-GB" altLang="zh-CN" dirty="0">
                <a:solidFill>
                  <a:srgbClr val="0000FF"/>
                </a:solidFill>
              </a:rPr>
              <a:t>0</a:t>
            </a:r>
            <a:r>
              <a:rPr lang="en-GB" altLang="zh-CN" dirty="0"/>
              <a:t>;</a:t>
            </a:r>
            <a:br>
              <a:rPr lang="en-GB" altLang="zh-CN" dirty="0"/>
            </a:br>
            <a:r>
              <a:rPr lang="en-GB" altLang="zh-CN" dirty="0"/>
              <a:t>    </a:t>
            </a:r>
            <a:r>
              <a:rPr lang="en-GB" altLang="zh-CN" b="1" dirty="0">
                <a:solidFill>
                  <a:srgbClr val="000080"/>
                </a:solidFill>
              </a:rPr>
              <a:t>if </a:t>
            </a:r>
            <a:r>
              <a:rPr lang="en-GB" altLang="zh-CN" dirty="0"/>
              <a:t>(n==</a:t>
            </a:r>
            <a:r>
              <a:rPr lang="en-GB" altLang="zh-CN" dirty="0">
                <a:solidFill>
                  <a:srgbClr val="0000FF"/>
                </a:solidFill>
              </a:rPr>
              <a:t>1</a:t>
            </a:r>
            <a:r>
              <a:rPr lang="en-GB" altLang="zh-CN" dirty="0"/>
              <a:t>||n==</a:t>
            </a:r>
            <a:r>
              <a:rPr lang="en-GB" altLang="zh-CN" dirty="0">
                <a:solidFill>
                  <a:srgbClr val="0000FF"/>
                </a:solidFill>
              </a:rPr>
              <a:t>2</a:t>
            </a:r>
            <a:r>
              <a:rPr lang="en-GB" altLang="zh-CN" dirty="0"/>
              <a:t>) </a:t>
            </a:r>
            <a:r>
              <a:rPr lang="en-GB" altLang="zh-CN" b="1" dirty="0">
                <a:solidFill>
                  <a:srgbClr val="000080"/>
                </a:solidFill>
              </a:rPr>
              <a:t>return </a:t>
            </a:r>
            <a:r>
              <a:rPr lang="en-GB" altLang="zh-CN" dirty="0">
                <a:solidFill>
                  <a:srgbClr val="0000FF"/>
                </a:solidFill>
              </a:rPr>
              <a:t>1</a:t>
            </a:r>
            <a:r>
              <a:rPr lang="en-GB" altLang="zh-CN" dirty="0"/>
              <a:t>;</a:t>
            </a:r>
            <a:br>
              <a:rPr lang="en-GB" altLang="zh-CN" dirty="0"/>
            </a:br>
            <a:r>
              <a:rPr lang="en-GB" altLang="zh-CN" dirty="0"/>
              <a:t>    </a:t>
            </a:r>
            <a:r>
              <a:rPr lang="en-GB" altLang="zh-CN" b="1" dirty="0">
                <a:solidFill>
                  <a:srgbClr val="000080"/>
                </a:solidFill>
              </a:rPr>
              <a:t>return </a:t>
            </a:r>
            <a:r>
              <a:rPr lang="en-GB" altLang="zh-CN" dirty="0"/>
              <a:t>fib(n-</a:t>
            </a:r>
            <a:r>
              <a:rPr lang="en-GB" altLang="zh-CN" dirty="0">
                <a:solidFill>
                  <a:srgbClr val="0000FF"/>
                </a:solidFill>
              </a:rPr>
              <a:t>1</a:t>
            </a:r>
            <a:r>
              <a:rPr lang="en-GB" altLang="zh-CN" dirty="0"/>
              <a:t>)+fib(n-</a:t>
            </a:r>
            <a:r>
              <a:rPr lang="en-GB" altLang="zh-CN" dirty="0">
                <a:solidFill>
                  <a:srgbClr val="0000FF"/>
                </a:solidFill>
              </a:rPr>
              <a:t>2</a:t>
            </a:r>
            <a:r>
              <a:rPr lang="en-GB" altLang="zh-CN" dirty="0"/>
              <a:t>);</a:t>
            </a:r>
            <a:br>
              <a:rPr lang="en-GB" altLang="zh-CN" dirty="0"/>
            </a:br>
            <a:r>
              <a:rPr lang="en-GB" altLang="zh-CN" dirty="0"/>
              <a:t>}</a:t>
            </a:r>
            <a:br>
              <a:rPr lang="en-GB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全屏显示(16:9)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黑体</vt:lpstr>
      <vt:lpstr>汉仪中黑KW</vt:lpstr>
      <vt:lpstr>宋体</vt:lpstr>
      <vt:lpstr>汉仪书宋二KW</vt:lpstr>
      <vt:lpstr>Calibri</vt:lpstr>
      <vt:lpstr>Helvetica Neue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guoqiang04</cp:lastModifiedBy>
  <cp:revision>37</cp:revision>
  <dcterms:created xsi:type="dcterms:W3CDTF">2021-09-05T02:11:32Z</dcterms:created>
  <dcterms:modified xsi:type="dcterms:W3CDTF">2021-09-05T02:11:32Z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ICV">
    <vt:lpwstr>98AD6D28824648E48BC1BA7D4E0BC1A8</vt:lpwstr>
  </property>
  <property fmtid="{D5CDD505-2E9C-101B-9397-08002B2CF9AE}" pid="6" name="KSOProductBuildVer">
    <vt:lpwstr>2052-3.6.2.5883</vt:lpwstr>
  </property>
</Properties>
</file>