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18"/>
  </p:notesMasterIdLst>
  <p:sldIdLst>
    <p:sldId id="256" r:id="rId3"/>
    <p:sldId id="282" r:id="rId4"/>
    <p:sldId id="260" r:id="rId5"/>
    <p:sldId id="262" r:id="rId6"/>
    <p:sldId id="290" r:id="rId7"/>
    <p:sldId id="263" r:id="rId8"/>
    <p:sldId id="284" r:id="rId9"/>
    <p:sldId id="285" r:id="rId10"/>
    <p:sldId id="286" r:id="rId11"/>
    <p:sldId id="287" r:id="rId12"/>
    <p:sldId id="288" r:id="rId13"/>
    <p:sldId id="264" r:id="rId14"/>
    <p:sldId id="283" r:id="rId15"/>
    <p:sldId id="289" r:id="rId16"/>
    <p:sldId id="265" r:id="rId17"/>
  </p:sldIdLst>
  <p:sldSz cx="9144000" cy="5143500" type="screen16x9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>
      <p:cViewPr varScale="1">
        <p:scale>
          <a:sx n="150" d="100"/>
          <a:sy n="150" d="100"/>
        </p:scale>
        <p:origin x="520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18993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18993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18993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8/21/21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3082" y="308609"/>
            <a:ext cx="8587964" cy="45429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7026" y="2073884"/>
            <a:ext cx="2169947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18993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358" y="2369337"/>
            <a:ext cx="6755282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4700" y="1307465"/>
            <a:ext cx="7396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ea"/>
              </a:rPr>
              <a:t>基础数据结构与算法</a:t>
            </a:r>
            <a:endParaRPr lang="zh-CN" altLang="en-US" sz="4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algn="ctr"/>
            <a:endParaRPr lang="zh-CN" altLang="en-US" sz="48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 descr="彩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" y="520065"/>
            <a:ext cx="1479550" cy="37338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334000" y="4400550"/>
            <a:ext cx="3696970" cy="533400"/>
            <a:chOff x="5640" y="5970"/>
            <a:chExt cx="5822" cy="840"/>
          </a:xfrm>
        </p:grpSpPr>
        <p:pic>
          <p:nvPicPr>
            <p:cNvPr id="7" name="图片 6" descr="图片1_副本_副本_副本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0" y="5970"/>
              <a:ext cx="3712" cy="599"/>
            </a:xfrm>
            <a:prstGeom prst="rect">
              <a:avLst/>
            </a:prstGeom>
          </p:spPr>
        </p:pic>
        <p:pic>
          <p:nvPicPr>
            <p:cNvPr id="8" name="图片 7" descr="彩条1_副本_副本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8040" y="6690"/>
              <a:ext cx="3423" cy="12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509645" y="3119755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讲师：</a:t>
            </a:r>
            <a:r>
              <a:rPr lang="en-US" altLang="zh-CN"/>
              <a:t>neo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4916" y="74295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Arial Bold" panose="020B0604020202090204" charset="0"/>
                <a:cs typeface="Arial Bold" panose="020B0604020202090204" charset="0"/>
              </a:rPr>
              <a:t>左旋</a:t>
            </a:r>
            <a:endParaRPr kumimoji="1" lang="en-US" altLang="zh-CN" sz="2000" b="1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6400" y="819150"/>
            <a:ext cx="49039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创建一个新节点，值等于当前节点的值</a:t>
            </a:r>
          </a:p>
          <a:p>
            <a:r>
              <a:rPr kumimoji="1" lang="zh-CN" altLang="en-US" sz="1600" dirty="0"/>
              <a:t>把新节点的左子树设置成当前节点的左子树</a:t>
            </a:r>
          </a:p>
          <a:p>
            <a:r>
              <a:rPr kumimoji="1" lang="zh-CN" altLang="en-US" sz="1600" dirty="0"/>
              <a:t>把新节点的右子树设置位当前节点的右子树的左子树</a:t>
            </a:r>
          </a:p>
          <a:p>
            <a:r>
              <a:rPr kumimoji="1" lang="zh-CN" altLang="en-US" sz="1600" dirty="0"/>
              <a:t>把当前节点的值换位右子节点的值</a:t>
            </a:r>
          </a:p>
          <a:p>
            <a:r>
              <a:rPr kumimoji="1" lang="zh-CN" altLang="en-US" sz="1600" dirty="0"/>
              <a:t>把当前节点的右子树，设置为右子树的右子树</a:t>
            </a:r>
          </a:p>
          <a:p>
            <a:r>
              <a:rPr kumimoji="1" lang="zh-CN" altLang="en-US" sz="1600" dirty="0"/>
              <a:t>把当前节点的左子树设置为新节点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388810"/>
            <a:ext cx="2484557" cy="22831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03627"/>
            <a:ext cx="2743200" cy="21001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916" y="742950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Arial Bold" panose="020B0604020202090204" charset="0"/>
                <a:cs typeface="Arial Bold" panose="020B0604020202090204" charset="0"/>
              </a:rPr>
              <a:t>双旋转</a:t>
            </a:r>
            <a:endParaRPr kumimoji="1" lang="en-US" altLang="zh-CN" sz="2000" b="1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7532" y="1210733"/>
            <a:ext cx="150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10,11,7,6,8,9</a:t>
            </a:r>
            <a:br>
              <a:rPr lang="en-US" altLang="zh-CN" i="1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723" y="1809750"/>
            <a:ext cx="3598490" cy="25393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24737"/>
            <a:ext cx="3129851" cy="25393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62200" y="604451"/>
            <a:ext cx="65966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符合右旋转的条件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当前节点的左子树的右子树高度，大于当前节点的左子树的左子树</a:t>
            </a:r>
            <a:endParaRPr kumimoji="1" lang="en-US" altLang="zh-CN" sz="1600" dirty="0"/>
          </a:p>
          <a:p>
            <a:r>
              <a:rPr kumimoji="1" lang="zh-CN" altLang="en-US" sz="1600" b="1" dirty="0"/>
              <a:t>对当前节点的左孩子进行左旋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再对当前节点进行右旋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64171"/>
            <a:ext cx="6898005" cy="3333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2623" y="871870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B</a:t>
            </a:r>
            <a:r>
              <a:rPr kumimoji="1" lang="zh-CN" altLang="en-US" sz="2000" b="1" dirty="0"/>
              <a:t>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96848"/>
            <a:ext cx="5563870" cy="32395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5786" y="90376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0733" y="1261533"/>
            <a:ext cx="5689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单一节点存储更多的元素，使得查询的</a:t>
            </a:r>
            <a:r>
              <a:rPr lang="en-GB" altLang="zh-CN" dirty="0"/>
              <a:t>IO</a:t>
            </a:r>
            <a:r>
              <a:rPr lang="zh-CN" altLang="en-US" dirty="0"/>
              <a:t>次数更少。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所有查询都要查找到叶子节点，查询性能稳定。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所有叶子节点形成有序链表，便于范围查询。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扫表能力更强，不需要一直去遍历这棵树了。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10477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总结：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4000" y="161713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递归，要深入的理解，二叉树的左旋右旋双选转，许多题目的本质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4000" y="226695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一个索引引发的对数据结构的思考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0063" y="1102521"/>
            <a:ext cx="72008" cy="461665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12215" y="114871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54667" y="1753913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基本功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实战类面试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与面试官面对面交流探讨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46200" y="232833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Bold" panose="020B0604020202090204" charset="0"/>
                <a:cs typeface="Arial Bold" panose="020B0604020202090204" charset="0"/>
              </a:rPr>
              <a:t>1.</a:t>
            </a:r>
            <a:r>
              <a:rPr kumimoji="1" lang="zh-CN" altLang="en-US" dirty="0">
                <a:latin typeface="Arial Bold" panose="020B0604020202090204" charset="0"/>
                <a:cs typeface="Arial Bold" panose="020B0604020202090204" charset="0"/>
              </a:rPr>
              <a:t>如何实现一个队列？</a:t>
            </a:r>
            <a:r>
              <a:rPr kumimoji="1" lang="en-US" altLang="zh-CN" dirty="0" err="1">
                <a:latin typeface="Arial Bold" panose="020B0604020202090204" charset="0"/>
                <a:cs typeface="Arial Bold" panose="020B0604020202090204" charset="0"/>
              </a:rPr>
              <a:t>ArrayBlockingQueue</a:t>
            </a:r>
            <a:r>
              <a:rPr kumimoji="1" lang="zh-CN" altLang="en-US" dirty="0">
                <a:latin typeface="Arial Bold" panose="020B0604020202090204" charset="0"/>
                <a:cs typeface="Arial Bold" panose="020B0604020202090204" charset="0"/>
              </a:rPr>
              <a:t>的队列是什么？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46200" y="2923116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Bold" panose="020B0604020202090204" charset="0"/>
                <a:cs typeface="Arial Bold" panose="020B0604020202090204" charset="0"/>
              </a:rPr>
              <a:t>2.</a:t>
            </a:r>
            <a:r>
              <a:rPr kumimoji="1" lang="zh-CN" altLang="en-US" dirty="0">
                <a:latin typeface="Arial Bold" panose="020B0604020202090204" charset="0"/>
                <a:cs typeface="Arial Bold" panose="020B0604020202090204" charset="0"/>
              </a:rPr>
              <a:t>面试官：说一下</a:t>
            </a:r>
            <a:r>
              <a:rPr kumimoji="1" lang="en-US" altLang="zh-CN" dirty="0" err="1">
                <a:latin typeface="Arial Bold" panose="020B0604020202090204" charset="0"/>
                <a:cs typeface="Arial Bold" panose="020B0604020202090204" charset="0"/>
              </a:rPr>
              <a:t>Mysql</a:t>
            </a:r>
            <a:r>
              <a:rPr kumimoji="1" lang="zh-CN" altLang="en-US" dirty="0">
                <a:latin typeface="Arial Bold" panose="020B0604020202090204" charset="0"/>
                <a:cs typeface="Arial Bold" panose="020B0604020202090204" charset="0"/>
              </a:rPr>
              <a:t>的索引设计？</a:t>
            </a:r>
            <a:endParaRPr kumimoji="1" lang="en-US" altLang="zh-CN" dirty="0">
              <a:latin typeface="Arial Bold" panose="020B0604020202090204" charset="0"/>
              <a:cs typeface="Arial Bold" panose="020B0604020202090204" charset="0"/>
            </a:endParaRPr>
          </a:p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46200" y="355886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队列的实现，以及树框架、数据索引的知识内容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0568" y="789037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03"/>
          <p:cNvSpPr txBox="1"/>
          <p:nvPr/>
        </p:nvSpPr>
        <p:spPr bwMode="auto">
          <a:xfrm>
            <a:off x="1040154" y="789037"/>
            <a:ext cx="5953396" cy="375827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Hannotate SC Bold" panose="03000500000000000000" charset="-122"/>
                <a:ea typeface="Hannotate SC Bold" panose="03000500000000000000" charset="-122"/>
                <a:cs typeface="Hannotate SC Bold" panose="03000500000000000000" charset="-122"/>
              </a:rPr>
              <a:t>问题</a:t>
            </a:r>
            <a:r>
              <a:rPr lang="en-US" altLang="zh-CN" sz="2000" b="1" dirty="0">
                <a:solidFill>
                  <a:schemeClr val="tx1"/>
                </a:solidFill>
                <a:latin typeface="Hannotate SC Bold" panose="03000500000000000000" charset="-122"/>
                <a:ea typeface="Hannotate SC Bold" panose="03000500000000000000" charset="-122"/>
                <a:cs typeface="Hannotate SC Bold" panose="03000500000000000000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Hannotate SC Bold" panose="03000500000000000000" charset="-122"/>
                <a:ea typeface="Hannotate SC Bold" panose="03000500000000000000" charset="-122"/>
                <a:cs typeface="Hannotate SC Bold" panose="03000500000000000000" charset="-122"/>
              </a:rPr>
              <a:t>：我们程序里的数据存储方式有几种？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06713" y="1262928"/>
            <a:ext cx="3434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/>
              <a:t>数组（顺序存储）链表（链式存储）</a:t>
            </a:r>
          </a:p>
        </p:txBody>
      </p:sp>
      <p:sp>
        <p:nvSpPr>
          <p:cNvPr id="8" name="任意形状 5"/>
          <p:cNvSpPr/>
          <p:nvPr/>
        </p:nvSpPr>
        <p:spPr>
          <a:xfrm>
            <a:off x="3090041" y="1965434"/>
            <a:ext cx="42042" cy="42042"/>
          </a:xfrm>
          <a:custGeom>
            <a:avLst/>
            <a:gdLst>
              <a:gd name="connsiteX0" fmla="*/ 42042 w 42042"/>
              <a:gd name="connsiteY0" fmla="*/ 0 h 42042"/>
              <a:gd name="connsiteX1" fmla="*/ 0 w 42042"/>
              <a:gd name="connsiteY1" fmla="*/ 42042 h 4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42" h="42042">
                <a:moveTo>
                  <a:pt x="42042" y="0"/>
                </a:moveTo>
                <a:lnTo>
                  <a:pt x="0" y="420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8748" y="3694396"/>
            <a:ext cx="668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数组：连续存储，随机访问、需要一次性分配好、扩容的时间复杂度</a:t>
            </a:r>
            <a:r>
              <a:rPr kumimoji="1" lang="en-US" altLang="zh-CN" sz="1600" dirty="0"/>
              <a:t>O(N)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778748" y="4235072"/>
            <a:ext cx="60185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ea"/>
                <a:cs typeface="+mn-ea"/>
              </a:rPr>
              <a:t>链表：不存在扩容问题、删除的时间复杂度</a:t>
            </a:r>
            <a:r>
              <a:rPr kumimoji="1" lang="en-US" altLang="zh-CN" sz="1600" dirty="0">
                <a:latin typeface="+mn-ea"/>
                <a:cs typeface="+mn-ea"/>
              </a:rPr>
              <a:t>O(1)</a:t>
            </a:r>
            <a:r>
              <a:rPr kumimoji="1" lang="zh-CN" altLang="en-US" sz="1600" dirty="0">
                <a:latin typeface="+mn-ea"/>
                <a:cs typeface="+mn-ea"/>
              </a:rPr>
              <a:t>、较大的存储空间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78510" y="1670685"/>
          <a:ext cx="7759065" cy="1820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存储形式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队列、栈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数组、链表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链表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数组（领接矩阵）、链表（领接表）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哈希表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983" y="924292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37309" y="956042"/>
            <a:ext cx="78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Arial Bold" panose="020B0604020202090204" charset="0"/>
                <a:cs typeface="Arial Bold" panose="020B0604020202090204" charset="0"/>
              </a:rPr>
              <a:t>面试官：如何实现一个队列？</a:t>
            </a:r>
            <a:r>
              <a:rPr kumimoji="1" lang="en-US" altLang="zh-CN" sz="2000" b="1" dirty="0" err="1">
                <a:latin typeface="Arial Bold" panose="020B0604020202090204" charset="0"/>
                <a:cs typeface="Arial Bold" panose="020B0604020202090204" charset="0"/>
              </a:rPr>
              <a:t>ArrayBlockingQueue</a:t>
            </a:r>
            <a:r>
              <a:rPr kumimoji="1" lang="zh-CN" altLang="en-US" sz="2000" b="1" dirty="0">
                <a:latin typeface="Arial Bold" panose="020B0604020202090204" charset="0"/>
                <a:cs typeface="Arial Bold" panose="020B0604020202090204" charset="0"/>
              </a:rPr>
              <a:t>的队列是什么？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6152"/>
            <a:ext cx="6207760" cy="31121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597422-9481-BE4A-B3E3-6B021887FBF0}"/>
              </a:ext>
            </a:extLst>
          </p:cNvPr>
          <p:cNvSpPr txBox="1"/>
          <p:nvPr/>
        </p:nvSpPr>
        <p:spPr>
          <a:xfrm>
            <a:off x="1143000" y="11239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B0C3FB-0CEB-0140-9E9E-1DC5AF486B89}"/>
              </a:ext>
            </a:extLst>
          </p:cNvPr>
          <p:cNvSpPr txBox="1"/>
          <p:nvPr/>
        </p:nvSpPr>
        <p:spPr>
          <a:xfrm>
            <a:off x="1371600" y="1657350"/>
            <a:ext cx="687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对数据结构的分析，要清晰细致，不管多简单的问题都实际去</a:t>
            </a: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37E4A6-716D-D842-A38B-A38742CC0984}"/>
              </a:ext>
            </a:extLst>
          </p:cNvPr>
          <p:cNvSpPr txBox="1"/>
          <p:nvPr/>
        </p:nvSpPr>
        <p:spPr>
          <a:xfrm>
            <a:off x="1371600" y="222250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实战类的面试问题，往往都试基础的数据结构，我们都要掌握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F4A767-89F6-CE4D-8832-B3DD815EDD35}"/>
              </a:ext>
            </a:extLst>
          </p:cNvPr>
          <p:cNvSpPr txBox="1"/>
          <p:nvPr/>
        </p:nvSpPr>
        <p:spPr>
          <a:xfrm>
            <a:off x="1371600" y="2952750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作业</a:t>
            </a:r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r>
              <a:rPr kumimoji="1" lang="zh-CN" altLang="en-US" dirty="0">
                <a:solidFill>
                  <a:srgbClr val="0070C0"/>
                </a:solidFill>
              </a:rPr>
              <a:t>：希望同学自己实现一下链表的队列、栈</a:t>
            </a:r>
          </a:p>
        </p:txBody>
      </p:sp>
    </p:spTree>
    <p:extLst>
      <p:ext uri="{BB962C8B-B14F-4D97-AF65-F5344CB8AC3E}">
        <p14:creationId xmlns:p14="http://schemas.microsoft.com/office/powerpoint/2010/main" val="222127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0618" y="924292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31737" y="957560"/>
            <a:ext cx="4265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Arial Bold" panose="020B0604020202090204" charset="0"/>
                <a:cs typeface="Arial Bold" panose="020B0604020202090204" charset="0"/>
              </a:rPr>
              <a:t>面试官：说一下</a:t>
            </a:r>
            <a:r>
              <a:rPr kumimoji="1" lang="en-US" altLang="zh-CN" sz="2000" b="1" dirty="0" err="1">
                <a:latin typeface="Arial Bold" panose="020B0604020202090204" charset="0"/>
                <a:cs typeface="Arial Bold" panose="020B0604020202090204" charset="0"/>
              </a:rPr>
              <a:t>Mysql</a:t>
            </a:r>
            <a:r>
              <a:rPr kumimoji="1" lang="zh-CN" altLang="en-US" sz="2000" b="1" dirty="0">
                <a:latin typeface="Arial Bold" panose="020B0604020202090204" charset="0"/>
                <a:cs typeface="Arial Bold" panose="020B0604020202090204" charset="0"/>
              </a:rPr>
              <a:t>的索引设计？</a:t>
            </a:r>
            <a:endParaRPr kumimoji="1" lang="en-US" altLang="zh-CN" sz="2000" b="1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0618" y="1725537"/>
            <a:ext cx="649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简单思考：在</a:t>
            </a:r>
            <a:r>
              <a:rPr kumimoji="1" lang="en-US" altLang="zh-CN" dirty="0"/>
              <a:t>1-100</a:t>
            </a:r>
            <a:r>
              <a:rPr kumimoji="1" lang="zh-CN" altLang="en-US" dirty="0"/>
              <a:t>之间猜测数字，可以告诉你猜的值的高低，</a:t>
            </a:r>
            <a:endParaRPr kumimoji="1" lang="en-US" altLang="zh-CN" dirty="0"/>
          </a:p>
          <a:p>
            <a:r>
              <a:rPr kumimoji="1" lang="zh-CN" altLang="en-US" dirty="0"/>
              <a:t>怎么去猜，次数比较少？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00" y="120015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Arial Bold" panose="020B0604020202090204" charset="0"/>
                <a:cs typeface="Arial Bold" panose="020B0604020202090204" charset="0"/>
              </a:rPr>
              <a:t>二叉排序树</a:t>
            </a:r>
            <a:endParaRPr kumimoji="1" lang="en-US" altLang="zh-CN" sz="2000" b="1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623543"/>
            <a:ext cx="816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一棵空树，或者是具有下列性质的二叉树：</a:t>
            </a:r>
          </a:p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）若左子树不空，则左子树上所有结点的值均小于它的根结点的值；</a:t>
            </a:r>
          </a:p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）若右子树不空，则右子树上所有结点的值均大于或等于它的根结点的值；</a:t>
            </a:r>
          </a:p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）左、右子树也分别为二叉排序树；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7155"/>
            <a:ext cx="2910195" cy="1822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0600" y="1200150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Arial Bold" panose="020B0604020202090204" charset="0"/>
                <a:cs typeface="Arial Bold" panose="020B0604020202090204" charset="0"/>
              </a:rPr>
              <a:t>平衡二叉树（</a:t>
            </a:r>
            <a:r>
              <a:rPr kumimoji="1" lang="en-US" altLang="zh-CN" sz="2000" b="1" dirty="0" err="1">
                <a:latin typeface="Arial Bold" panose="020B0604020202090204" charset="0"/>
                <a:cs typeface="Arial Bold" panose="020B0604020202090204" charset="0"/>
              </a:rPr>
              <a:t>avl</a:t>
            </a:r>
            <a:r>
              <a:rPr kumimoji="1" lang="zh-CN" altLang="en-US" sz="2000" b="1" dirty="0">
                <a:latin typeface="Arial Bold" panose="020B0604020202090204" charset="0"/>
                <a:cs typeface="Arial Bold" panose="020B0604020202090204" charset="0"/>
              </a:rPr>
              <a:t>）</a:t>
            </a:r>
            <a:endParaRPr kumimoji="1" lang="en-US" altLang="zh-CN" sz="2000" b="1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7800" y="1885950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任意节点的子树的高度差都小于等于</a:t>
            </a:r>
            <a:r>
              <a:rPr lang="en-US" altLang="zh-CN" dirty="0">
                <a:solidFill>
                  <a:srgbClr val="333333"/>
                </a:solidFill>
                <a:latin typeface="Arial" panose="020B0604020202090204" pitchFamily="34" charset="0"/>
              </a:rPr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5" y="2419350"/>
            <a:ext cx="2198213" cy="2061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25800" y="26162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插入</a:t>
            </a:r>
            <a:r>
              <a:rPr lang="en-US" altLang="zh-CN" i="1" dirty="0"/>
              <a:t>10,12,8,9,7,6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4916" y="74295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Arial Bold" panose="020B0604020202090204" charset="0"/>
                <a:cs typeface="Arial Bold" panose="020B0604020202090204" charset="0"/>
              </a:rPr>
              <a:t>右旋</a:t>
            </a:r>
            <a:endParaRPr kumimoji="1" lang="en-US" altLang="zh-CN" sz="2000" b="1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2576" y="895350"/>
            <a:ext cx="49039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创建一个新节点，值等于当前根节点的值</a:t>
            </a:r>
          </a:p>
          <a:p>
            <a:r>
              <a:rPr kumimoji="1" lang="zh-CN" altLang="en-US" sz="1600" dirty="0"/>
              <a:t>把新节点的右子树设置成当前节点的右子树</a:t>
            </a:r>
          </a:p>
          <a:p>
            <a:r>
              <a:rPr kumimoji="1" lang="zh-CN" altLang="en-US" sz="1600" dirty="0"/>
              <a:t>把新节点的左子树设置成当前节点的左子树的右子树</a:t>
            </a:r>
          </a:p>
          <a:p>
            <a:r>
              <a:rPr kumimoji="1" lang="zh-CN" altLang="en-US" sz="1600" dirty="0"/>
              <a:t>把当前节点的值换位左子节点的值</a:t>
            </a:r>
          </a:p>
          <a:p>
            <a:r>
              <a:rPr kumimoji="1" lang="zh-CN" altLang="en-US" sz="1600" dirty="0"/>
              <a:t>把当前节点的左子树设置成左子树的左子树</a:t>
            </a:r>
          </a:p>
          <a:p>
            <a:r>
              <a:rPr kumimoji="1" lang="zh-CN" altLang="en-US" sz="1600" dirty="0"/>
              <a:t>把当前节点的右子树设置为新节点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65010"/>
            <a:ext cx="3323167" cy="19318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50" y="2465010"/>
            <a:ext cx="2789850" cy="20157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9059f80-4902-4efb-b511-72e1df77c26e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5078</TotalTime>
  <Words>705</Words>
  <Application>Microsoft Macintosh PowerPoint</Application>
  <PresentationFormat>全屏显示(16:9)</PresentationFormat>
  <Paragraphs>66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宋体</vt:lpstr>
      <vt:lpstr>微软雅黑</vt:lpstr>
      <vt:lpstr>Arial Bold</vt:lpstr>
      <vt:lpstr>Hannotate SC Bold</vt:lpstr>
      <vt:lpstr>Arial</vt:lpstr>
      <vt:lpstr>Calibri</vt:lpstr>
      <vt:lpstr>Calibri Light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User</cp:lastModifiedBy>
  <cp:revision>54</cp:revision>
  <dcterms:created xsi:type="dcterms:W3CDTF">2021-05-03T02:02:15Z</dcterms:created>
  <dcterms:modified xsi:type="dcterms:W3CDTF">2021-08-24T06:05:14Z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WPS 演示</vt:lpwstr>
  </property>
  <property fmtid="{D5CDD505-2E9C-101B-9397-08002B2CF9AE}" pid="3" name="ICV">
    <vt:lpwstr>98AD6D28824648E48BC1BA7D4E0BC1A8</vt:lpwstr>
  </property>
  <property fmtid="{D5CDD505-2E9C-101B-9397-08002B2CF9AE}" pid="4" name="KSOProductBuildVer">
    <vt:lpwstr>2052-3.4.2.5348</vt:lpwstr>
  </property>
</Properties>
</file>