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4" r:id="rId4"/>
    <p:sldId id="269" r:id="rId5"/>
    <p:sldId id="268" r:id="rId6"/>
    <p:sldId id="270" r:id="rId7"/>
    <p:sldId id="261" r:id="rId8"/>
    <p:sldId id="267" r:id="rId9"/>
    <p:sldId id="276" r:id="rId10"/>
    <p:sldId id="277" r:id="rId11"/>
    <p:sldId id="278" r:id="rId12"/>
    <p:sldId id="279" r:id="rId13"/>
    <p:sldId id="280" r:id="rId14"/>
    <p:sldId id="281" r:id="rId15"/>
    <p:sldId id="282" r:id="rId16"/>
    <p:sldId id="283" r:id="rId17"/>
    <p:sldId id="284" r:id="rId18"/>
    <p:sldId id="285" r:id="rId19"/>
    <p:sldId id="271"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techterms.com/definition/multicasting" TargetMode="External"/><Relationship Id="rId3" Type="http://schemas.openxmlformats.org/officeDocument/2006/relationships/hyperlink" Target="https://ieeexplore.ieee.org/document/4559096" TargetMode="External"/><Relationship Id="rId2" Type="http://schemas.openxmlformats.org/officeDocument/2006/relationships/hyperlink" Target="https://www.google.com/url?sa=t&amp;rct=j&amp;q=&amp;esrc=s&amp;source=web&amp;cd=4&amp;ved=2ahUKEwigtoqavN3nAhXQbSsKHdvxD-cQFjADegQIChAB&amp;url=https://www.cs.purdue.edu/homes/dxu/pubs/ICCCN99.pdf&amp;usg=AOvVaw1NY_rM4k6oZrwxUAYkP92l" TargetMode="External"/><Relationship Id="rId1" Type="http://schemas.openxmlformats.org/officeDocument/2006/relationships/hyperlink" Target="https://www.researchgate.net/publication/2909797_The_Multimedia_Multicasting_Proble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6165" y="718905"/>
            <a:ext cx="10425835" cy="2262781"/>
          </a:xfrm>
        </p:spPr>
        <p:txBody>
          <a:bodyPr>
            <a:noAutofit/>
          </a:bodyPr>
          <a:lstStyle/>
          <a:p>
            <a:r>
              <a:rPr lang="en-IN" altLang="en-US" sz="4800" b="1" dirty="0" smtClean="0">
                <a:latin typeface="Times New Roman" panose="02020603050405020304" pitchFamily="18" charset="0"/>
                <a:cs typeface="Times New Roman" panose="02020603050405020304" pitchFamily="18" charset="0"/>
              </a:rPr>
              <a:t>QoS Enabled Error Control for Multicasting</a:t>
            </a:r>
            <a:r>
              <a:rPr lang="en-US" sz="4800" b="1" dirty="0" smtClean="0">
                <a:latin typeface="Times New Roman" panose="02020603050405020304" pitchFamily="18" charset="0"/>
                <a:cs typeface="Times New Roman" panose="02020603050405020304" pitchFamily="18" charset="0"/>
              </a:rPr>
              <a:t> Video Over IP</a:t>
            </a:r>
            <a:endParaRPr lang="en-US" sz="4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8683265" y="3829857"/>
            <a:ext cx="1306768" cy="369332"/>
          </a:xfrm>
          <a:prstGeom prst="rect">
            <a:avLst/>
          </a:prstGeom>
        </p:spPr>
        <p:txBody>
          <a:bodyPr wrap="none">
            <a:spAutoFit/>
          </a:bodyPr>
          <a:lstStyle/>
          <a:p>
            <a:r>
              <a:rPr lang="en-IN" b="1" dirty="0" smtClean="0">
                <a:latin typeface="Times New Roman" panose="02020603050405020304" pitchFamily="18" charset="0"/>
                <a:cs typeface="Times New Roman" panose="02020603050405020304" pitchFamily="18" charset="0"/>
              </a:rPr>
              <a:t>DOMAIN :</a:t>
            </a:r>
            <a:endParaRPr lang="en-IN" b="1" dirty="0">
              <a:latin typeface="Times New Roman" panose="02020603050405020304" pitchFamily="18" charset="0"/>
              <a:cs typeface="Times New Roman" panose="02020603050405020304" pitchFamily="18" charset="0"/>
            </a:endParaRPr>
          </a:p>
        </p:txBody>
      </p:sp>
      <p:sp>
        <p:nvSpPr>
          <p:cNvPr id="8" name="Rectangle 7"/>
          <p:cNvSpPr/>
          <p:nvPr/>
        </p:nvSpPr>
        <p:spPr>
          <a:xfrm>
            <a:off x="9848366" y="3827441"/>
            <a:ext cx="1851789" cy="369332"/>
          </a:xfrm>
          <a:prstGeom prst="rect">
            <a:avLst/>
          </a:prstGeom>
        </p:spPr>
        <p:txBody>
          <a:bodyPr wrap="none">
            <a:spAutoFit/>
          </a:bodyPr>
          <a:lstStyle/>
          <a:p>
            <a:pPr algn="ctr"/>
            <a:r>
              <a:rPr lang="en-IN" b="1" dirty="0" smtClean="0">
                <a:latin typeface="Times New Roman" panose="02020603050405020304" pitchFamily="18" charset="0"/>
                <a:cs typeface="Times New Roman" panose="02020603050405020304" pitchFamily="18" charset="0"/>
              </a:rPr>
              <a:t>NETWORKING</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1711960" y="59055"/>
            <a:ext cx="8373110" cy="3124200"/>
          </a:xfrm>
        </p:spPr>
        <p:txBody>
          <a:bodyPr/>
          <a:p>
            <a:pPr marL="0" indent="0">
              <a:buNone/>
            </a:pPr>
            <a:r>
              <a:rPr lang="en-US" sz="2600">
                <a:latin typeface="Times New Roman" panose="02020603050405020304" pitchFamily="18" charset="0"/>
                <a:cs typeface="Times New Roman" panose="02020603050405020304" pitchFamily="18" charset="0"/>
              </a:rPr>
              <a:t>Station1.c </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Here this file contains the videos to be sent and  it sends the video  frames one by one  printing the total number of packets ,then it keeps on sending the frames until the connection is closed</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Ip address of station1 is 239.192.4.1</a:t>
            </a:r>
            <a:endParaRPr lang="en-US" sz="2200">
              <a:latin typeface="Times New Roman" panose="02020603050405020304" pitchFamily="18" charset="0"/>
              <a:cs typeface="Times New Roman" panose="02020603050405020304" pitchFamily="18" charset="0"/>
            </a:endParaRPr>
          </a:p>
        </p:txBody>
      </p:sp>
      <p:pic>
        <p:nvPicPr>
          <p:cNvPr id="5" name="Picture 3" descr="I:\screenshots\Screenshot from 2020-03-26 15-43-00.png"/>
          <p:cNvPicPr>
            <a:picLocks noChangeAspect="1" noChangeArrowheads="1"/>
          </p:cNvPicPr>
          <p:nvPr>
            <p:ph sz="half" idx="2"/>
          </p:nvPr>
        </p:nvPicPr>
        <p:blipFill>
          <a:blip r:embed="rId1" cstate="print"/>
          <a:srcRect/>
          <a:stretch>
            <a:fillRect/>
          </a:stretch>
        </p:blipFill>
        <p:spPr>
          <a:xfrm>
            <a:off x="2094865" y="2615565"/>
            <a:ext cx="7916545" cy="42259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pic>
        <p:nvPicPr>
          <p:cNvPr id="9" name="Picture 6" descr="I:\screenshots\Screenshot from 2020-03-26 15-43-22.png"/>
          <p:cNvPicPr>
            <a:picLocks noChangeAspect="1" noChangeArrowheads="1"/>
          </p:cNvPicPr>
          <p:nvPr>
            <p:ph sz="half" idx="1"/>
          </p:nvPr>
        </p:nvPicPr>
        <p:blipFill>
          <a:blip r:embed="rId1" cstate="print"/>
          <a:srcRect/>
          <a:stretch>
            <a:fillRect/>
          </a:stretch>
        </p:blipFill>
        <p:spPr>
          <a:xfrm>
            <a:off x="2884805" y="358775"/>
            <a:ext cx="6308725" cy="3014980"/>
          </a:xfrm>
          <a:prstGeom prst="rect">
            <a:avLst/>
          </a:prstGeom>
          <a:noFill/>
          <a:ln w="9525">
            <a:noFill/>
            <a:miter lim="800000"/>
            <a:headEnd/>
            <a:tailEnd/>
          </a:ln>
        </p:spPr>
      </p:pic>
      <p:pic>
        <p:nvPicPr>
          <p:cNvPr id="11" name="Picture 8" descr="I:\screenshots\Screenshot from 2020-03-26 15-43-06.png"/>
          <p:cNvPicPr>
            <a:picLocks noChangeAspect="1" noChangeArrowheads="1"/>
          </p:cNvPicPr>
          <p:nvPr>
            <p:ph sz="half" idx="2"/>
          </p:nvPr>
        </p:nvPicPr>
        <p:blipFill>
          <a:blip r:embed="rId2" cstate="print"/>
          <a:srcRect/>
          <a:stretch>
            <a:fillRect/>
          </a:stretch>
        </p:blipFill>
        <p:spPr>
          <a:xfrm>
            <a:off x="2937510" y="3511550"/>
            <a:ext cx="6423025" cy="329628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1765300" y="172720"/>
            <a:ext cx="8485505" cy="2521585"/>
          </a:xfrm>
        </p:spPr>
        <p:txBody>
          <a:bodyPr/>
          <a:p>
            <a:pPr marL="0" indent="0">
              <a:buNone/>
            </a:pPr>
            <a:r>
              <a:rPr lang="en-US" sz="2600">
                <a:latin typeface="Times New Roman" panose="02020603050405020304" pitchFamily="18" charset="0"/>
                <a:cs typeface="Times New Roman" panose="02020603050405020304" pitchFamily="18" charset="0"/>
              </a:rPr>
              <a:t>Client.c</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Sender to Receiver: UDP a. UDP is used to send multicast live-streaming videos from sender to all receivers who joined multicast group.  For the creartion of GUI we have used  a  inbuilt library called GTK with  header file #include&lt;gtk.h&gt;</a:t>
            </a:r>
            <a:endParaRPr lang="en-US" sz="2200">
              <a:latin typeface="Times New Roman" panose="02020603050405020304" pitchFamily="18" charset="0"/>
              <a:cs typeface="Times New Roman" panose="02020603050405020304" pitchFamily="18" charset="0"/>
            </a:endParaRPr>
          </a:p>
        </p:txBody>
      </p:sp>
      <p:pic>
        <p:nvPicPr>
          <p:cNvPr id="12" name="Picture 9" descr="I:\screenshots\Screenshot from 2020-03-26 16-02-18.png"/>
          <p:cNvPicPr>
            <a:picLocks noChangeAspect="1" noChangeArrowheads="1"/>
          </p:cNvPicPr>
          <p:nvPr>
            <p:ph sz="half" idx="2"/>
          </p:nvPr>
        </p:nvPicPr>
        <p:blipFill>
          <a:blip r:embed="rId1" cstate="print"/>
          <a:srcRect/>
          <a:stretch>
            <a:fillRect/>
          </a:stretch>
        </p:blipFill>
        <p:spPr>
          <a:xfrm>
            <a:off x="2174240" y="2694305"/>
            <a:ext cx="7458075" cy="406844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1844675" y="35560"/>
            <a:ext cx="8089900" cy="2500630"/>
          </a:xfrm>
        </p:spPr>
        <p:txBody>
          <a:bodyPr/>
          <a:p>
            <a:r>
              <a:rPr lang="en-IN" altLang="en-US" sz="2200">
                <a:latin typeface="Times New Roman" panose="02020603050405020304" pitchFamily="18" charset="0"/>
                <a:cs typeface="Times New Roman" panose="02020603050405020304" pitchFamily="18" charset="0"/>
              </a:rPr>
              <a:t>R</a:t>
            </a:r>
            <a:r>
              <a:rPr lang="en-US" sz="2200">
                <a:latin typeface="Times New Roman" panose="02020603050405020304" pitchFamily="18" charset="0"/>
                <a:cs typeface="Times New Roman" panose="02020603050405020304" pitchFamily="18" charset="0"/>
              </a:rPr>
              <a:t>eciever.c   file is executed  by  the client.c   file</a:t>
            </a:r>
            <a:endParaRPr lang="en-US" sz="2200">
              <a:latin typeface="Times New Roman" panose="02020603050405020304" pitchFamily="18" charset="0"/>
              <a:cs typeface="Times New Roman" panose="02020603050405020304" pitchFamily="18" charset="0"/>
            </a:endParaRPr>
          </a:p>
          <a:p>
            <a:r>
              <a:rPr lang="en-IN" altLang="en-US" sz="2200">
                <a:latin typeface="Times New Roman" panose="02020603050405020304" pitchFamily="18" charset="0"/>
                <a:cs typeface="Times New Roman" panose="02020603050405020304" pitchFamily="18" charset="0"/>
              </a:rPr>
              <a:t>T</a:t>
            </a:r>
            <a:r>
              <a:rPr lang="en-US" sz="2200">
                <a:latin typeface="Times New Roman" panose="02020603050405020304" pitchFamily="18" charset="0"/>
                <a:cs typeface="Times New Roman" panose="02020603050405020304" pitchFamily="18" charset="0"/>
              </a:rPr>
              <a:t>he reciever.c  file contains command   to  convert   the  video file which is in mp4 to mpeg  format</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command : ffmpeg -i inputfile.mp4 -f mpegts streamable_output.mp4</a:t>
            </a:r>
            <a:r>
              <a:rPr lang="en-US"/>
              <a:t> </a:t>
            </a:r>
            <a:endParaRPr lang="en-US"/>
          </a:p>
        </p:txBody>
      </p:sp>
      <p:pic>
        <p:nvPicPr>
          <p:cNvPr id="13" name="Picture 10" descr="I:\screenshots\Screenshot from 2020-03-26 16-04-12.png"/>
          <p:cNvPicPr>
            <a:picLocks noChangeAspect="1" noChangeArrowheads="1"/>
          </p:cNvPicPr>
          <p:nvPr>
            <p:ph sz="half" idx="2"/>
          </p:nvPr>
        </p:nvPicPr>
        <p:blipFill>
          <a:blip r:embed="rId1" cstate="print"/>
          <a:srcRect/>
          <a:stretch>
            <a:fillRect/>
          </a:stretch>
        </p:blipFill>
        <p:spPr>
          <a:xfrm>
            <a:off x="2033905" y="2262505"/>
            <a:ext cx="8484870" cy="436816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1826895" y="59055"/>
            <a:ext cx="8670925" cy="2237740"/>
          </a:xfrm>
        </p:spPr>
        <p:txBody>
          <a:bodyPr/>
          <a:p>
            <a:pPr marL="0" indent="0">
              <a:buNone/>
            </a:pPr>
            <a:r>
              <a:rPr lang="en-US" sz="2600">
                <a:latin typeface="Times New Roman" panose="02020603050405020304" pitchFamily="18" charset="0"/>
                <a:cs typeface="Times New Roman" panose="02020603050405020304" pitchFamily="18" charset="0"/>
              </a:rPr>
              <a:t>Simulation in Mininet</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We used  mininet  to simulate the multast application where in  we had r0 h1 h2 h3 as the nodes.</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We had a custom topology of 3 nodes h1 h2 h3</a:t>
            </a:r>
            <a:endParaRPr lang="en-US" sz="2200">
              <a:latin typeface="Times New Roman" panose="02020603050405020304" pitchFamily="18" charset="0"/>
              <a:cs typeface="Times New Roman" panose="02020603050405020304" pitchFamily="18" charset="0"/>
            </a:endParaRPr>
          </a:p>
        </p:txBody>
      </p:sp>
      <p:pic>
        <p:nvPicPr>
          <p:cNvPr id="14" name="Picture 11" descr="I:\Screenshot from 2020-03-26 16-38-49.png"/>
          <p:cNvPicPr>
            <a:picLocks noChangeAspect="1" noChangeArrowheads="1"/>
          </p:cNvPicPr>
          <p:nvPr>
            <p:ph sz="half" idx="2"/>
          </p:nvPr>
        </p:nvPicPr>
        <p:blipFill>
          <a:blip r:embed="rId1" cstate="print"/>
          <a:srcRect/>
          <a:stretch>
            <a:fillRect/>
          </a:stretch>
        </p:blipFill>
        <p:spPr>
          <a:xfrm>
            <a:off x="2278380" y="2296795"/>
            <a:ext cx="8100060" cy="44640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4" name="Content Placeholder 3"/>
          <p:cNvSpPr>
            <a:spLocks noGrp="1"/>
          </p:cNvSpPr>
          <p:nvPr>
            <p:ph sz="half" idx="2"/>
          </p:nvPr>
        </p:nvSpPr>
        <p:spPr/>
        <p:txBody>
          <a:bodyPr/>
          <a:p>
            <a:r>
              <a:rPr lang="en-IN" altLang="en-US"/>
              <a:t> </a:t>
            </a:r>
            <a:endParaRPr lang="en-IN" altLang="en-US"/>
          </a:p>
        </p:txBody>
      </p:sp>
      <p:pic>
        <p:nvPicPr>
          <p:cNvPr id="17" name="Picture 14" descr="I:\Screenshot from 2020-03-26 16-39-06.png"/>
          <p:cNvPicPr>
            <a:picLocks noChangeAspect="1" noChangeArrowheads="1"/>
          </p:cNvPicPr>
          <p:nvPr>
            <p:ph sz="half" idx="1"/>
          </p:nvPr>
        </p:nvPicPr>
        <p:blipFill>
          <a:blip r:embed="rId1" cstate="print"/>
          <a:srcRect/>
          <a:stretch>
            <a:fillRect/>
          </a:stretch>
        </p:blipFill>
        <p:spPr>
          <a:xfrm>
            <a:off x="2440940" y="621665"/>
            <a:ext cx="8714105" cy="563308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2247900" y="436245"/>
            <a:ext cx="8573135" cy="2184400"/>
          </a:xfrm>
        </p:spPr>
        <p:txBody>
          <a:bodyPr/>
          <a:p>
            <a:r>
              <a:rPr lang="en-US" sz="2200">
                <a:latin typeface="Times New Roman" panose="02020603050405020304" pitchFamily="18" charset="0"/>
                <a:cs typeface="Times New Roman" panose="02020603050405020304" pitchFamily="18" charset="0"/>
              </a:rPr>
              <a:t>Using  xtern r0 h1 h2 h3 we create  three terminal nodes ,h1 h2 h3 acting as video requesting  nodes.</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The routing table is also shown below</a:t>
            </a:r>
            <a:endParaRPr lang="en-US" sz="2200">
              <a:latin typeface="Times New Roman" panose="02020603050405020304" pitchFamily="18" charset="0"/>
              <a:cs typeface="Times New Roman" panose="02020603050405020304" pitchFamily="18" charset="0"/>
            </a:endParaRPr>
          </a:p>
        </p:txBody>
      </p:sp>
      <p:pic>
        <p:nvPicPr>
          <p:cNvPr id="28" name="Picture 28" descr="I:\Screenshot from 2020-03-26 16-41-11.png"/>
          <p:cNvPicPr>
            <a:picLocks noChangeAspect="1" noChangeArrowheads="1"/>
          </p:cNvPicPr>
          <p:nvPr>
            <p:ph sz="half" idx="2"/>
          </p:nvPr>
        </p:nvPicPr>
        <p:blipFill>
          <a:blip r:embed="rId1" cstate="print"/>
          <a:srcRect/>
          <a:stretch>
            <a:fillRect/>
          </a:stretch>
        </p:blipFill>
        <p:spPr>
          <a:xfrm>
            <a:off x="2673350" y="2334260"/>
            <a:ext cx="8022590" cy="42976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4" name="Content Placeholder 3"/>
          <p:cNvSpPr>
            <a:spLocks noGrp="1"/>
          </p:cNvSpPr>
          <p:nvPr>
            <p:ph sz="half" idx="2"/>
          </p:nvPr>
        </p:nvSpPr>
        <p:spPr/>
        <p:txBody>
          <a:bodyPr/>
          <a:p>
            <a:pPr marL="0" indent="0">
              <a:buNone/>
            </a:pPr>
            <a:r>
              <a:rPr lang="en-IN" altLang="en-US"/>
              <a:t> </a:t>
            </a:r>
            <a:endParaRPr lang="en-IN" altLang="en-US"/>
          </a:p>
        </p:txBody>
      </p:sp>
      <p:pic>
        <p:nvPicPr>
          <p:cNvPr id="18" name="Picture 15" descr="I:\Screenshot from 2020-03-26 16-39-06.png"/>
          <p:cNvPicPr>
            <a:picLocks noChangeAspect="1" noChangeArrowheads="1"/>
          </p:cNvPicPr>
          <p:nvPr>
            <p:ph sz="half" idx="1"/>
          </p:nvPr>
        </p:nvPicPr>
        <p:blipFill>
          <a:blip r:embed="rId1" cstate="print"/>
          <a:srcRect/>
          <a:stretch>
            <a:fillRect/>
          </a:stretch>
        </p:blipFill>
        <p:spPr>
          <a:xfrm>
            <a:off x="2827020" y="884555"/>
            <a:ext cx="7802245" cy="523684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83524"/>
            <a:ext cx="10018713" cy="1542245"/>
          </a:xfrm>
        </p:spPr>
        <p:txBody>
          <a:bodyPr/>
          <a:lstStyle/>
          <a:p>
            <a:r>
              <a:rPr lang="en-GB" b="1" dirty="0" smtClean="0">
                <a:latin typeface="Times New Roman" panose="02020603050405020304" pitchFamily="18" charset="0"/>
                <a:cs typeface="Times New Roman" panose="02020603050405020304" pitchFamily="18" charset="0"/>
              </a:rPr>
              <a:t>References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7189" y="1469264"/>
            <a:ext cx="10018713" cy="3124201"/>
          </a:xfrm>
        </p:spPr>
        <p:txBody>
          <a:bodyPr>
            <a:normAutofit/>
          </a:bodyPr>
          <a:lstStyle/>
          <a:p>
            <a:r>
              <a:rPr lang="en-GB" sz="2000" dirty="0">
                <a:latin typeface="Times New Roman" panose="02020603050405020304" pitchFamily="18" charset="0"/>
                <a:cs typeface="Times New Roman" panose="02020603050405020304" pitchFamily="18" charset="0"/>
                <a:hlinkClick r:id="rId1"/>
              </a:rPr>
              <a:t>https://www.researchgate.net/publication/2909797_The_Multimedia_Multicasting_Problem</a:t>
            </a: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hlinkClick r:id="rId2"/>
              </a:rPr>
              <a:t>https</a:t>
            </a:r>
            <a:r>
              <a:rPr lang="en-GB" sz="2000" dirty="0">
                <a:latin typeface="Times New Roman" panose="02020603050405020304" pitchFamily="18" charset="0"/>
                <a:cs typeface="Times New Roman" panose="02020603050405020304" pitchFamily="18" charset="0"/>
                <a:hlinkClick r:id="rId2"/>
              </a:rPr>
              <a:t>://www.google.com/url?sa=t&amp;rct=j&amp;q=&amp;</a:t>
            </a:r>
            <a:r>
              <a:rPr lang="en-GB" sz="2000" dirty="0" smtClean="0">
                <a:latin typeface="Times New Roman" panose="02020603050405020304" pitchFamily="18" charset="0"/>
                <a:cs typeface="Times New Roman" panose="02020603050405020304" pitchFamily="18" charset="0"/>
                <a:hlinkClick r:id="rId2"/>
              </a:rPr>
              <a:t>esrc=s&amp;source=web&amp;cd=4&amp;ved=2ahUKEwigtoqavN3nAhXQbSsKHdvxD-cQFjADegQIChAB&amp;url=https%3A%2F%2Fwww.cs.purdue.edu%2Fhomes%2Fdxu%2Fpubs%2FICCCN99.pdf&amp;usg=AOvVaw1NY_rM4k6oZrwxUAYkP92l</a:t>
            </a:r>
            <a:endParaRPr lang="en-GB" sz="2000"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3"/>
              </a:rPr>
              <a:t>https://ieeexplore.ieee.org/document/4559096</a:t>
            </a:r>
            <a:endParaRPr lang="en-GB" sz="2000"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4"/>
              </a:rPr>
              <a:t>https://techterms.com/definition/multicasting</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633" y="2513870"/>
            <a:ext cx="8911687" cy="1280890"/>
          </a:xfrm>
        </p:spPr>
        <p:txBody>
          <a:bodyPr>
            <a:noAutofit/>
          </a:bodyPr>
          <a:lstStyle/>
          <a:p>
            <a:r>
              <a:rPr lang="en-US" sz="8000" dirty="0">
                <a:solidFill>
                  <a:schemeClr val="tx1"/>
                </a:solidFill>
              </a:rPr>
              <a:t>    </a:t>
            </a:r>
            <a:r>
              <a:rPr lang="en-US" sz="9600" dirty="0">
                <a:latin typeface="Times New Roman" panose="02020603050405020304" pitchFamily="18" charset="0"/>
                <a:cs typeface="Times New Roman" panose="02020603050405020304" pitchFamily="18" charset="0"/>
              </a:rPr>
              <a:t>Thank You</a:t>
            </a:r>
            <a:endParaRPr lang="en-US" sz="9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Team Details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Team No:             </a:t>
            </a:r>
            <a:r>
              <a:rPr lang="en-US" dirty="0" smtClean="0">
                <a:latin typeface="Times New Roman" panose="02020603050405020304" pitchFamily="18" charset="0"/>
                <a:cs typeface="Times New Roman" panose="02020603050405020304" pitchFamily="18" charset="0"/>
              </a:rPr>
              <a:t>T24</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Guide name:      </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Vijayalaxmi</a:t>
            </a:r>
            <a:r>
              <a:rPr lang="en-US" dirty="0" smtClean="0">
                <a:latin typeface="Times New Roman" panose="02020603050405020304" pitchFamily="18" charset="0"/>
                <a:cs typeface="Times New Roman" panose="02020603050405020304" pitchFamily="18" charset="0"/>
              </a:rPr>
              <a:t> M</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Team members:  </a:t>
            </a:r>
            <a:r>
              <a:rPr lang="en-US" dirty="0" smtClean="0">
                <a:latin typeface="Times New Roman" panose="02020603050405020304" pitchFamily="18" charset="0"/>
                <a:cs typeface="Times New Roman" panose="02020603050405020304" pitchFamily="18" charset="0"/>
              </a:rPr>
              <a:t>Abhishek </a:t>
            </a:r>
            <a:r>
              <a:rPr lang="en-US" dirty="0" err="1" smtClean="0">
                <a:latin typeface="Times New Roman" panose="02020603050405020304" pitchFamily="18" charset="0"/>
                <a:cs typeface="Times New Roman" panose="02020603050405020304" pitchFamily="18" charset="0"/>
              </a:rPr>
              <a:t>Mudaraddi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01FE16BCS006</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Aishwarya </a:t>
            </a:r>
            <a:r>
              <a:rPr lang="en-US" dirty="0" smtClean="0">
                <a:latin typeface="Times New Roman" panose="02020603050405020304" pitchFamily="18" charset="0"/>
                <a:cs typeface="Times New Roman" panose="02020603050405020304" pitchFamily="18" charset="0"/>
              </a:rPr>
              <a:t>Ratkal		 01FE16BCS016</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Akshay </a:t>
            </a:r>
            <a:r>
              <a:rPr lang="en-US" dirty="0" err="1" smtClean="0">
                <a:latin typeface="Times New Roman" panose="02020603050405020304" pitchFamily="18" charset="0"/>
                <a:cs typeface="Times New Roman" panose="02020603050405020304" pitchFamily="18" charset="0"/>
              </a:rPr>
              <a:t>Hegde</a:t>
            </a:r>
            <a:r>
              <a:rPr lang="en-US" dirty="0" smtClean="0">
                <a:latin typeface="Times New Roman" panose="02020603050405020304" pitchFamily="18" charset="0"/>
                <a:cs typeface="Times New Roman" panose="02020603050405020304" pitchFamily="18" charset="0"/>
              </a:rPr>
              <a:t>			 01FE16BCS021</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Amruta Meti			 01FE16BCS028</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705" y="235041"/>
            <a:ext cx="10018713" cy="1374820"/>
          </a:xfrm>
        </p:spPr>
        <p:txBody>
          <a:bodyPr/>
          <a:lstStyle/>
          <a:p>
            <a:r>
              <a:rPr lang="en-GB" b="1" dirty="0" smtClean="0">
                <a:latin typeface="Times New Roman" panose="02020603050405020304" pitchFamily="18" charset="0"/>
                <a:cs typeface="Times New Roman" panose="02020603050405020304" pitchFamily="18" charset="0"/>
              </a:rPr>
              <a:t>Introduction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0069" y="1636689"/>
            <a:ext cx="10018713" cy="4429261"/>
          </a:xfrm>
        </p:spPr>
        <p:txBody>
          <a:bodyPr>
            <a:noAutofit/>
          </a:bodyPr>
          <a:lstStyle/>
          <a:p>
            <a:r>
              <a:rPr lang="en-GB" sz="2100" dirty="0">
                <a:latin typeface="Times New Roman" panose="02020603050405020304" pitchFamily="18" charset="0"/>
                <a:cs typeface="Times New Roman" panose="02020603050405020304" pitchFamily="18" charset="0"/>
              </a:rPr>
              <a:t>Multicasting is similar to broadcasting, but only transmits information to specific users. It is used to efficiently transmit streaming media and other types of data to multiple users at one time.</a:t>
            </a:r>
            <a:endParaRPr lang="en-GB" sz="2100" dirty="0">
              <a:latin typeface="Times New Roman" panose="02020603050405020304" pitchFamily="18" charset="0"/>
              <a:cs typeface="Times New Roman" panose="02020603050405020304" pitchFamily="18" charset="0"/>
            </a:endParaRPr>
          </a:p>
          <a:p>
            <a:r>
              <a:rPr lang="en-GB" sz="2100" dirty="0">
                <a:latin typeface="Times New Roman" panose="02020603050405020304" pitchFamily="18" charset="0"/>
                <a:cs typeface="Times New Roman" panose="02020603050405020304" pitchFamily="18" charset="0"/>
              </a:rPr>
              <a:t>The simple way to send data to multiple users simultaneously is to transmit individual copies of the data to each user. However, this is highly inefficient, since multiple copies of the same data are sent from the source through one or more networks</a:t>
            </a:r>
            <a:r>
              <a:rPr lang="en-GB" sz="2100" dirty="0" smtClean="0">
                <a:latin typeface="Times New Roman" panose="02020603050405020304" pitchFamily="18" charset="0"/>
                <a:cs typeface="Times New Roman" panose="02020603050405020304" pitchFamily="18" charset="0"/>
              </a:rPr>
              <a:t>.</a:t>
            </a:r>
            <a:endParaRPr lang="en-GB" sz="2100" dirty="0" smtClean="0">
              <a:latin typeface="Times New Roman" panose="02020603050405020304" pitchFamily="18" charset="0"/>
              <a:cs typeface="Times New Roman" panose="02020603050405020304" pitchFamily="18" charset="0"/>
            </a:endParaRPr>
          </a:p>
          <a:p>
            <a:r>
              <a:rPr lang="en-GB" sz="2100" dirty="0" smtClean="0">
                <a:latin typeface="Times New Roman" panose="02020603050405020304" pitchFamily="18" charset="0"/>
                <a:cs typeface="Times New Roman" panose="02020603050405020304" pitchFamily="18" charset="0"/>
              </a:rPr>
              <a:t>Multicasting </a:t>
            </a:r>
            <a:r>
              <a:rPr lang="en-GB" sz="2100" dirty="0">
                <a:latin typeface="Times New Roman" panose="02020603050405020304" pitchFamily="18" charset="0"/>
                <a:cs typeface="Times New Roman" panose="02020603050405020304" pitchFamily="18" charset="0"/>
              </a:rPr>
              <a:t>enables a single transmission to be split up among multiple users, significantly reducing the required bandwidth</a:t>
            </a:r>
            <a:r>
              <a:rPr lang="en-GB" sz="2100" dirty="0" smtClean="0">
                <a:latin typeface="Times New Roman" panose="02020603050405020304" pitchFamily="18" charset="0"/>
                <a:cs typeface="Times New Roman" panose="02020603050405020304" pitchFamily="18" charset="0"/>
              </a:rPr>
              <a:t>.</a:t>
            </a:r>
            <a:r>
              <a:rPr lang="en-GB" sz="2100" dirty="0">
                <a:latin typeface="Times New Roman" panose="02020603050405020304" pitchFamily="18" charset="0"/>
                <a:cs typeface="Times New Roman" panose="02020603050405020304" pitchFamily="18" charset="0"/>
              </a:rPr>
              <a:t> </a:t>
            </a:r>
            <a:endParaRPr lang="en-GB" sz="2100" dirty="0" smtClean="0">
              <a:latin typeface="Times New Roman" panose="02020603050405020304" pitchFamily="18" charset="0"/>
              <a:cs typeface="Times New Roman" panose="02020603050405020304" pitchFamily="18" charset="0"/>
            </a:endParaRPr>
          </a:p>
          <a:p>
            <a:r>
              <a:rPr lang="en-GB" sz="2100" dirty="0" smtClean="0">
                <a:latin typeface="Times New Roman" panose="02020603050405020304" pitchFamily="18" charset="0"/>
                <a:cs typeface="Times New Roman" panose="02020603050405020304" pitchFamily="18" charset="0"/>
              </a:rPr>
              <a:t>Multicasting </a:t>
            </a:r>
            <a:r>
              <a:rPr lang="en-GB" sz="2100" dirty="0">
                <a:latin typeface="Times New Roman" panose="02020603050405020304" pitchFamily="18" charset="0"/>
                <a:cs typeface="Times New Roman" panose="02020603050405020304" pitchFamily="18" charset="0"/>
              </a:rPr>
              <a:t>has several different applications. It is commonly used for streaming media over the Internet, such as live TV and Internet radio. It also supports video conferencing and webcasts. </a:t>
            </a:r>
            <a:endParaRPr lang="en-GB" sz="21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4" y="453980"/>
            <a:ext cx="10018713" cy="1310425"/>
          </a:xfrm>
        </p:spPr>
        <p:txBody>
          <a:bodyPr/>
          <a:lstStyle/>
          <a:p>
            <a:r>
              <a:rPr lang="en-GB" b="1" dirty="0" smtClean="0">
                <a:latin typeface="Times New Roman" panose="02020603050405020304" pitchFamily="18" charset="0"/>
                <a:cs typeface="Times New Roman" panose="02020603050405020304" pitchFamily="18" charset="0"/>
              </a:rPr>
              <a:t>Motivation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944710"/>
            <a:ext cx="10018713" cy="3309870"/>
          </a:xfrm>
        </p:spPr>
        <p:txBody>
          <a:bodyPr>
            <a:normAutofit fontScale="92500" lnSpcReduction="10000"/>
          </a:bodyPr>
          <a:lstStyle/>
          <a:p>
            <a:endParaRPr lang="en-GB" dirty="0" smtClean="0">
              <a:latin typeface="Times New Roman" panose="02020603050405020304" pitchFamily="18" charset="0"/>
              <a:cs typeface="Times New Roman" panose="02020603050405020304" pitchFamily="18" charset="0"/>
            </a:endParaRPr>
          </a:p>
          <a:p>
            <a:r>
              <a:rPr lang="en-GB" sz="2300" dirty="0" smtClean="0">
                <a:latin typeface="Times New Roman" panose="02020603050405020304" pitchFamily="18" charset="0"/>
                <a:cs typeface="Times New Roman" panose="02020603050405020304" pitchFamily="18" charset="0"/>
              </a:rPr>
              <a:t>In traditional communication modes the </a:t>
            </a:r>
            <a:r>
              <a:rPr lang="en-GB" sz="2300" dirty="0">
                <a:latin typeface="Times New Roman" panose="02020603050405020304" pitchFamily="18" charset="0"/>
                <a:cs typeface="Times New Roman" panose="02020603050405020304" pitchFamily="18" charset="0"/>
              </a:rPr>
              <a:t>way to send data to multiple users simultaneously </a:t>
            </a:r>
            <a:r>
              <a:rPr lang="en-GB" sz="2300" dirty="0" smtClean="0">
                <a:latin typeface="Times New Roman" panose="02020603050405020304" pitchFamily="18" charset="0"/>
                <a:cs typeface="Times New Roman" panose="02020603050405020304" pitchFamily="18" charset="0"/>
              </a:rPr>
              <a:t>was </a:t>
            </a:r>
            <a:r>
              <a:rPr lang="en-GB" sz="2300" dirty="0">
                <a:latin typeface="Times New Roman" panose="02020603050405020304" pitchFamily="18" charset="0"/>
                <a:cs typeface="Times New Roman" panose="02020603050405020304" pitchFamily="18" charset="0"/>
              </a:rPr>
              <a:t>to transmit individual copies of the data to each user. T</a:t>
            </a:r>
            <a:r>
              <a:rPr lang="en-GB" sz="2300" dirty="0" smtClean="0">
                <a:latin typeface="Times New Roman" panose="02020603050405020304" pitchFamily="18" charset="0"/>
                <a:cs typeface="Times New Roman" panose="02020603050405020304" pitchFamily="18" charset="0"/>
              </a:rPr>
              <a:t>his </a:t>
            </a:r>
            <a:r>
              <a:rPr lang="en-GB" sz="2300" dirty="0">
                <a:latin typeface="Times New Roman" panose="02020603050405020304" pitchFamily="18" charset="0"/>
                <a:cs typeface="Times New Roman" panose="02020603050405020304" pitchFamily="18" charset="0"/>
              </a:rPr>
              <a:t>is highly inefficient, since multiple copies of the same data are sent from the source through one or more networks</a:t>
            </a:r>
            <a:r>
              <a:rPr lang="en-GB" sz="2300" dirty="0" smtClean="0">
                <a:latin typeface="Times New Roman" panose="02020603050405020304" pitchFamily="18" charset="0"/>
                <a:cs typeface="Times New Roman" panose="02020603050405020304" pitchFamily="18" charset="0"/>
              </a:rPr>
              <a:t>.</a:t>
            </a:r>
            <a:endParaRPr lang="en-GB" sz="2300" dirty="0" smtClean="0">
              <a:latin typeface="Times New Roman" panose="02020603050405020304" pitchFamily="18" charset="0"/>
              <a:cs typeface="Times New Roman" panose="02020603050405020304" pitchFamily="18" charset="0"/>
            </a:endParaRPr>
          </a:p>
          <a:p>
            <a:r>
              <a:rPr lang="en-GB" sz="2300" dirty="0" smtClean="0">
                <a:latin typeface="Times New Roman" panose="02020603050405020304" pitchFamily="18" charset="0"/>
                <a:cs typeface="Times New Roman" panose="02020603050405020304" pitchFamily="18" charset="0"/>
              </a:rPr>
              <a:t>Multicasting enables single transmission to be split up among multiple users, significantly reducing the required bandwidth.</a:t>
            </a:r>
            <a:r>
              <a:rPr lang="en-GB" sz="2300" dirty="0">
                <a:latin typeface="Times New Roman" panose="02020603050405020304" pitchFamily="18" charset="0"/>
                <a:cs typeface="Times New Roman" panose="02020603050405020304" pitchFamily="18" charset="0"/>
              </a:rPr>
              <a:t> </a:t>
            </a:r>
            <a:endParaRPr lang="en-GB" sz="2300" dirty="0" smtClean="0">
              <a:latin typeface="Times New Roman" panose="02020603050405020304" pitchFamily="18" charset="0"/>
              <a:cs typeface="Times New Roman" panose="02020603050405020304" pitchFamily="18" charset="0"/>
            </a:endParaRPr>
          </a:p>
          <a:p>
            <a:r>
              <a:rPr lang="en-GB" sz="2300" dirty="0" smtClean="0">
                <a:latin typeface="Times New Roman" panose="02020603050405020304" pitchFamily="18" charset="0"/>
                <a:cs typeface="Times New Roman" panose="02020603050405020304" pitchFamily="18" charset="0"/>
              </a:rPr>
              <a:t>The </a:t>
            </a:r>
            <a:r>
              <a:rPr lang="en-GB" sz="2300" dirty="0">
                <a:latin typeface="Times New Roman" panose="02020603050405020304" pitchFamily="18" charset="0"/>
                <a:cs typeface="Times New Roman" panose="02020603050405020304" pitchFamily="18" charset="0"/>
              </a:rPr>
              <a:t>issues to </a:t>
            </a:r>
            <a:r>
              <a:rPr lang="en-GB" sz="2300" dirty="0" smtClean="0">
                <a:latin typeface="Times New Roman" panose="02020603050405020304" pitchFamily="18" charset="0"/>
                <a:cs typeface="Times New Roman" panose="02020603050405020304" pitchFamily="18" charset="0"/>
              </a:rPr>
              <a:t>tackle in multicasting </a:t>
            </a:r>
            <a:r>
              <a:rPr lang="en-GB" sz="2300" dirty="0">
                <a:latin typeface="Times New Roman" panose="02020603050405020304" pitchFamily="18" charset="0"/>
                <a:cs typeface="Times New Roman" panose="02020603050405020304" pitchFamily="18" charset="0"/>
              </a:rPr>
              <a:t>include quality of </a:t>
            </a:r>
            <a:r>
              <a:rPr lang="en-GB" sz="2300" dirty="0" smtClean="0">
                <a:latin typeface="Times New Roman" panose="02020603050405020304" pitchFamily="18" charset="0"/>
                <a:cs typeface="Times New Roman" panose="02020603050405020304" pitchFamily="18" charset="0"/>
              </a:rPr>
              <a:t>service, </a:t>
            </a:r>
            <a:r>
              <a:rPr lang="en-GB" sz="2300" dirty="0">
                <a:latin typeface="Times New Roman" panose="02020603050405020304" pitchFamily="18" charset="0"/>
                <a:cs typeface="Times New Roman" panose="02020603050405020304" pitchFamily="18" charset="0"/>
              </a:rPr>
              <a:t>error and traffic control, heterogeneity. </a:t>
            </a:r>
            <a:endParaRPr lang="en-GB" sz="2300" dirty="0" smtClean="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069" y="-231820"/>
            <a:ext cx="10018713" cy="1017432"/>
          </a:xfrm>
        </p:spPr>
        <p:txBody>
          <a:bodyPr>
            <a:normAutofit/>
          </a:bodyPr>
          <a:lstStyle/>
          <a:p>
            <a:r>
              <a:rPr lang="en-GB" b="1" dirty="0" smtClean="0">
                <a:latin typeface="Times New Roman" panose="02020603050405020304" pitchFamily="18" charset="0"/>
                <a:cs typeface="Times New Roman" panose="02020603050405020304" pitchFamily="18" charset="0"/>
              </a:rPr>
              <a:t>Literature Survey</a:t>
            </a:r>
            <a:endParaRPr lang="en-GB"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068945" y="721218"/>
          <a:ext cx="10856891" cy="5796943"/>
        </p:xfrm>
        <a:graphic>
          <a:graphicData uri="http://schemas.openxmlformats.org/drawingml/2006/table">
            <a:tbl>
              <a:tblPr firstRow="1" bandRow="1">
                <a:tableStyleId>{5C22544A-7EE6-4342-B048-85BDC9FD1C3A}</a:tableStyleId>
              </a:tblPr>
              <a:tblGrid>
                <a:gridCol w="1399669"/>
                <a:gridCol w="1941882"/>
                <a:gridCol w="7515340"/>
              </a:tblGrid>
              <a:tr h="716508">
                <a:tc>
                  <a:txBody>
                    <a:bodyPr/>
                    <a:lstStyle/>
                    <a:p>
                      <a:r>
                        <a:rPr lang="en-GB" dirty="0" smtClean="0"/>
                        <a:t>Year and Publication</a:t>
                      </a:r>
                      <a:endParaRPr lang="en-GB" dirty="0"/>
                    </a:p>
                  </a:txBody>
                  <a:tcPr/>
                </a:tc>
                <a:tc>
                  <a:txBody>
                    <a:bodyPr/>
                    <a:lstStyle/>
                    <a:p>
                      <a:r>
                        <a:rPr lang="en-GB" dirty="0" smtClean="0"/>
                        <a:t>Author </a:t>
                      </a:r>
                      <a:endParaRPr lang="en-GB" dirty="0"/>
                    </a:p>
                  </a:txBody>
                  <a:tcPr/>
                </a:tc>
                <a:tc>
                  <a:txBody>
                    <a:bodyPr/>
                    <a:lstStyle/>
                    <a:p>
                      <a:r>
                        <a:rPr lang="en-GB" dirty="0" smtClean="0"/>
                        <a:t>Description</a:t>
                      </a:r>
                      <a:endParaRPr lang="en-GB" dirty="0"/>
                    </a:p>
                  </a:txBody>
                  <a:tcPr/>
                </a:tc>
              </a:tr>
              <a:tr h="1424242">
                <a:tc>
                  <a:txBody>
                    <a:bodyPr/>
                    <a:lstStyle/>
                    <a:p>
                      <a:r>
                        <a:rPr lang="en-GB" sz="1600" dirty="0" smtClean="0">
                          <a:latin typeface="Times New Roman" panose="02020603050405020304" pitchFamily="18" charset="0"/>
                          <a:cs typeface="Times New Roman" panose="02020603050405020304" pitchFamily="18" charset="0"/>
                        </a:rPr>
                        <a:t>201</a:t>
                      </a:r>
                      <a:r>
                        <a:rPr lang="en-IN" altLang="en-GB" sz="1600" dirty="0" smtClean="0">
                          <a:latin typeface="Times New Roman" panose="02020603050405020304" pitchFamily="18" charset="0"/>
                          <a:cs typeface="Times New Roman" panose="02020603050405020304" pitchFamily="18" charset="0"/>
                        </a:rPr>
                        <a:t>6</a:t>
                      </a:r>
                      <a:r>
                        <a:rPr lang="en-GB" sz="1600" dirty="0" smtClean="0">
                          <a:latin typeface="Times New Roman" panose="02020603050405020304" pitchFamily="18" charset="0"/>
                          <a:cs typeface="Times New Roman" panose="02020603050405020304" pitchFamily="18" charset="0"/>
                        </a:rPr>
                        <a:t>,</a:t>
                      </a:r>
                      <a:r>
                        <a:rPr lang="en-GB" sz="1600" baseline="0" dirty="0" smtClean="0">
                          <a:latin typeface="Times New Roman" panose="02020603050405020304" pitchFamily="18" charset="0"/>
                          <a:cs typeface="Times New Roman" panose="02020603050405020304" pitchFamily="18" charset="0"/>
                        </a:rPr>
                        <a:t> IEEE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Joseph C. Pasquale, George C.</a:t>
                      </a:r>
                      <a:r>
                        <a:rPr lang="en-GB" sz="1600" baseline="0" dirty="0" smtClean="0">
                          <a:latin typeface="Times New Roman" panose="02020603050405020304" pitchFamily="18" charset="0"/>
                          <a:cs typeface="Times New Roman" panose="02020603050405020304" pitchFamily="18" charset="0"/>
                        </a:rPr>
                        <a:t> </a:t>
                      </a:r>
                      <a:r>
                        <a:rPr lang="en-GB" sz="1600" baseline="0" dirty="0" err="1" smtClean="0">
                          <a:latin typeface="Times New Roman" panose="02020603050405020304" pitchFamily="18" charset="0"/>
                          <a:cs typeface="Times New Roman" panose="02020603050405020304" pitchFamily="18" charset="0"/>
                        </a:rPr>
                        <a:t>Polyzos</a:t>
                      </a:r>
                      <a:r>
                        <a:rPr lang="en-GB" sz="1600" baseline="0" dirty="0" smtClean="0">
                          <a:latin typeface="Times New Roman" panose="02020603050405020304" pitchFamily="18" charset="0"/>
                          <a:cs typeface="Times New Roman" panose="02020603050405020304" pitchFamily="18" charset="0"/>
                        </a:rPr>
                        <a:t>, </a:t>
                      </a:r>
                      <a:r>
                        <a:rPr lang="en-GB" sz="1600" baseline="0" dirty="0" err="1" smtClean="0">
                          <a:latin typeface="Times New Roman" panose="02020603050405020304" pitchFamily="18" charset="0"/>
                          <a:cs typeface="Times New Roman" panose="02020603050405020304" pitchFamily="18" charset="0"/>
                        </a:rPr>
                        <a:t>Vachaspathi</a:t>
                      </a:r>
                      <a:r>
                        <a:rPr lang="en-GB" sz="1600" baseline="0" dirty="0" smtClean="0">
                          <a:latin typeface="Times New Roman" panose="02020603050405020304" pitchFamily="18" charset="0"/>
                          <a:cs typeface="Times New Roman" panose="02020603050405020304" pitchFamily="18" charset="0"/>
                        </a:rPr>
                        <a:t> P. </a:t>
                      </a:r>
                      <a:r>
                        <a:rPr lang="en-GB" sz="1600" baseline="0" dirty="0" err="1" smtClean="0">
                          <a:latin typeface="Times New Roman" panose="02020603050405020304" pitchFamily="18" charset="0"/>
                          <a:cs typeface="Times New Roman" panose="02020603050405020304" pitchFamily="18" charset="0"/>
                        </a:rPr>
                        <a:t>Kompella</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The</a:t>
                      </a:r>
                      <a:r>
                        <a:rPr lang="en-GB" sz="1600" baseline="0" dirty="0" smtClean="0">
                          <a:latin typeface="Times New Roman" panose="02020603050405020304" pitchFamily="18" charset="0"/>
                          <a:cs typeface="Times New Roman" panose="02020603050405020304" pitchFamily="18" charset="0"/>
                        </a:rPr>
                        <a:t> paper presents t</a:t>
                      </a:r>
                      <a:r>
                        <a:rPr lang="en-GB" sz="1600" dirty="0" smtClean="0">
                          <a:latin typeface="Times New Roman" panose="02020603050405020304" pitchFamily="18" charset="0"/>
                          <a:cs typeface="Times New Roman" panose="02020603050405020304" pitchFamily="18" charset="0"/>
                        </a:rPr>
                        <a:t>he problems associated with multicast communication for multimedia group applications, such as video-conferencing. In particular, when these applications have continuous media I/O components (e.g., audio and video) which must be communicated to a group of receivers, unique problems arise. It discusses a number of issues, including routing, resource reservation, error control, heterogeneity, and hierarchical coding. </a:t>
                      </a:r>
                      <a:endParaRPr lang="en-GB" sz="1600" dirty="0">
                        <a:latin typeface="Times New Roman" panose="02020603050405020304" pitchFamily="18" charset="0"/>
                        <a:cs typeface="Times New Roman" panose="02020603050405020304" pitchFamily="18" charset="0"/>
                      </a:endParaRPr>
                    </a:p>
                  </a:txBody>
                  <a:tcPr/>
                </a:tc>
              </a:tr>
              <a:tr h="1713285">
                <a:tc>
                  <a:txBody>
                    <a:bodyPr/>
                    <a:lstStyle/>
                    <a:p>
                      <a:r>
                        <a:rPr lang="en-GB" sz="1600" dirty="0" smtClean="0">
                          <a:latin typeface="Times New Roman" panose="02020603050405020304" pitchFamily="18" charset="0"/>
                          <a:cs typeface="Times New Roman" panose="02020603050405020304" pitchFamily="18" charset="0"/>
                        </a:rPr>
                        <a:t>201</a:t>
                      </a:r>
                      <a:r>
                        <a:rPr lang="en-IN" altLang="en-GB" sz="1600" dirty="0" smtClean="0">
                          <a:latin typeface="Times New Roman" panose="02020603050405020304" pitchFamily="18" charset="0"/>
                          <a:cs typeface="Times New Roman" panose="02020603050405020304" pitchFamily="18" charset="0"/>
                        </a:rPr>
                        <a:t>7</a:t>
                      </a:r>
                      <a:r>
                        <a:rPr lang="en-GB" sz="1600" dirty="0" smtClean="0">
                          <a:latin typeface="Times New Roman" panose="02020603050405020304" pitchFamily="18" charset="0"/>
                          <a:cs typeface="Times New Roman" panose="02020603050405020304" pitchFamily="18" charset="0"/>
                        </a:rPr>
                        <a:t>,IEEE</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err="1" smtClean="0">
                          <a:latin typeface="Times New Roman" panose="02020603050405020304" pitchFamily="18" charset="0"/>
                          <a:cs typeface="Times New Roman" panose="02020603050405020304" pitchFamily="18" charset="0"/>
                        </a:rPr>
                        <a:t>Dongyan</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Xu</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Baochun</a:t>
                      </a:r>
                      <a:r>
                        <a:rPr lang="en-GB" sz="1600" dirty="0" smtClean="0">
                          <a:latin typeface="Times New Roman" panose="02020603050405020304" pitchFamily="18" charset="0"/>
                          <a:cs typeface="Times New Roman" panose="02020603050405020304" pitchFamily="18" charset="0"/>
                        </a:rPr>
                        <a:t> Li, </a:t>
                      </a:r>
                      <a:r>
                        <a:rPr lang="en-GB" sz="1600" dirty="0" err="1" smtClean="0">
                          <a:latin typeface="Times New Roman" panose="02020603050405020304" pitchFamily="18" charset="0"/>
                          <a:cs typeface="Times New Roman" panose="02020603050405020304" pitchFamily="18" charset="0"/>
                        </a:rPr>
                        <a:t>Klara</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Nahrstedt</a:t>
                      </a:r>
                      <a:r>
                        <a:rPr lang="en-GB" sz="1600" dirty="0" smtClean="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In this paper they</a:t>
                      </a:r>
                      <a:r>
                        <a:rPr lang="en-GB" sz="1600" baseline="0" dirty="0" smtClean="0">
                          <a:latin typeface="Times New Roman" panose="02020603050405020304" pitchFamily="18" charset="0"/>
                          <a:cs typeface="Times New Roman" panose="02020603050405020304" pitchFamily="18" charset="0"/>
                        </a:rPr>
                        <a:t> addressed </a:t>
                      </a:r>
                      <a:r>
                        <a:rPr lang="en-GB" sz="1600" dirty="0" smtClean="0">
                          <a:latin typeface="Times New Roman" panose="02020603050405020304" pitchFamily="18" charset="0"/>
                          <a:cs typeface="Times New Roman" panose="02020603050405020304" pitchFamily="18" charset="0"/>
                        </a:rPr>
                        <a:t>the </a:t>
                      </a:r>
                      <a:r>
                        <a:rPr lang="en-GB" sz="1600" dirty="0" err="1" smtClean="0">
                          <a:latin typeface="Times New Roman" panose="02020603050405020304" pitchFamily="18" charset="0"/>
                          <a:cs typeface="Times New Roman" panose="02020603050405020304" pitchFamily="18" charset="0"/>
                        </a:rPr>
                        <a:t>bursty</a:t>
                      </a:r>
                      <a:r>
                        <a:rPr lang="en-GB" sz="1600" dirty="0" smtClean="0">
                          <a:latin typeface="Times New Roman" panose="02020603050405020304" pitchFamily="18" charset="0"/>
                          <a:cs typeface="Times New Roman" panose="02020603050405020304" pitchFamily="18" charset="0"/>
                        </a:rPr>
                        <a:t> and location dependent characteristics of wireless channel errors, and proposed QDEC, a </a:t>
                      </a:r>
                      <a:r>
                        <a:rPr lang="en-GB" sz="1600" dirty="0" err="1" smtClean="0">
                          <a:latin typeface="Times New Roman" panose="02020603050405020304" pitchFamily="18" charset="0"/>
                          <a:cs typeface="Times New Roman" panose="02020603050405020304" pitchFamily="18" charset="0"/>
                        </a:rPr>
                        <a:t>QoS</a:t>
                      </a:r>
                      <a:r>
                        <a:rPr lang="en-GB" sz="1600" dirty="0" smtClean="0">
                          <a:latin typeface="Times New Roman" panose="02020603050405020304" pitchFamily="18" charset="0"/>
                          <a:cs typeface="Times New Roman" panose="02020603050405020304" pitchFamily="18" charset="0"/>
                        </a:rPr>
                        <a:t>-Directed Error Control scheme for wireless video multicast. Through analysis and simulation, they</a:t>
                      </a:r>
                      <a:r>
                        <a:rPr lang="en-GB" sz="1600" baseline="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showed that QDEC has the following key properties: (1) high error recovery rate for </a:t>
                      </a:r>
                      <a:r>
                        <a:rPr lang="en-GB" sz="1600" dirty="0" err="1" smtClean="0">
                          <a:latin typeface="Times New Roman" panose="02020603050405020304" pitchFamily="18" charset="0"/>
                          <a:cs typeface="Times New Roman" panose="02020603050405020304" pitchFamily="18" charset="0"/>
                        </a:rPr>
                        <a:t>QoS</a:t>
                      </a:r>
                      <a:r>
                        <a:rPr lang="en-GB" sz="1600" dirty="0" smtClean="0">
                          <a:latin typeface="Times New Roman" panose="02020603050405020304" pitchFamily="18" charset="0"/>
                          <a:cs typeface="Times New Roman" panose="02020603050405020304" pitchFamily="18" charset="0"/>
                        </a:rPr>
                        <a:t>-essential video frames, (2) excellent scalability, (3) high transmission efficiency, and (4) no </a:t>
                      </a:r>
                      <a:r>
                        <a:rPr lang="en-GB" sz="1600" dirty="0" err="1" smtClean="0">
                          <a:latin typeface="Times New Roman" panose="02020603050405020304" pitchFamily="18" charset="0"/>
                          <a:cs typeface="Times New Roman" panose="02020603050405020304" pitchFamily="18" charset="0"/>
                        </a:rPr>
                        <a:t>QoS</a:t>
                      </a:r>
                      <a:r>
                        <a:rPr lang="en-GB" sz="1600" dirty="0" smtClean="0">
                          <a:latin typeface="Times New Roman" panose="02020603050405020304" pitchFamily="18" charset="0"/>
                          <a:cs typeface="Times New Roman" panose="02020603050405020304" pitchFamily="18" charset="0"/>
                        </a:rPr>
                        <a:t> degradation for receivers who observe no channel error</a:t>
                      </a:r>
                      <a:endParaRPr lang="en-GB" sz="1600" dirty="0">
                        <a:latin typeface="Times New Roman" panose="02020603050405020304" pitchFamily="18" charset="0"/>
                        <a:cs typeface="Times New Roman" panose="02020603050405020304" pitchFamily="18" charset="0"/>
                      </a:endParaRPr>
                    </a:p>
                  </a:txBody>
                  <a:tcPr/>
                </a:tc>
              </a:tr>
              <a:tr h="1812670">
                <a:tc>
                  <a:txBody>
                    <a:bodyPr/>
                    <a:lstStyle/>
                    <a:p>
                      <a:r>
                        <a:rPr lang="en-GB" sz="1600" dirty="0" smtClean="0">
                          <a:latin typeface="Times New Roman" panose="02020603050405020304" pitchFamily="18" charset="0"/>
                          <a:cs typeface="Times New Roman" panose="02020603050405020304" pitchFamily="18" charset="0"/>
                        </a:rPr>
                        <a:t>20</a:t>
                      </a:r>
                      <a:r>
                        <a:rPr lang="en-IN" altLang="en-GB" sz="1600" dirty="0" smtClean="0">
                          <a:latin typeface="Times New Roman" panose="02020603050405020304" pitchFamily="18" charset="0"/>
                          <a:cs typeface="Times New Roman" panose="02020603050405020304" pitchFamily="18" charset="0"/>
                        </a:rPr>
                        <a:t>1</a:t>
                      </a:r>
                      <a:r>
                        <a:rPr lang="en-GB" sz="1600" dirty="0" smtClean="0">
                          <a:latin typeface="Times New Roman" panose="02020603050405020304" pitchFamily="18" charset="0"/>
                          <a:cs typeface="Times New Roman" panose="02020603050405020304" pitchFamily="18" charset="0"/>
                        </a:rPr>
                        <a:t>8,IEEE</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Sachin </a:t>
                      </a:r>
                      <a:r>
                        <a:rPr lang="en-GB"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Agarwal</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b="0" i="0" kern="1200" dirty="0" smtClean="0">
                          <a:solidFill>
                            <a:schemeClr val="dk1"/>
                          </a:solidFill>
                          <a:effectLst/>
                          <a:latin typeface="Times New Roman" panose="02020603050405020304" pitchFamily="18" charset="0"/>
                          <a:ea typeface="+mn-ea"/>
                          <a:cs typeface="Times New Roman" panose="02020603050405020304" pitchFamily="18" charset="0"/>
                        </a:rPr>
                        <a:t>They have presented several quality related statistics of a large scale P2P video multicast session. Our analysis confirms the high network resource requirements of P2P video multicast systems and also highlights the advantage of using P2P technology to deliver niche content World-wide. Our key finding is that the quality of P2P video multicast over best effort IP networks is not comparable to </a:t>
                      </a:r>
                      <a:r>
                        <a:rPr lang="en-GB" sz="1600" b="0" i="0" kern="1200" dirty="0" err="1" smtClean="0">
                          <a:solidFill>
                            <a:schemeClr val="dk1"/>
                          </a:solidFill>
                          <a:effectLst/>
                          <a:latin typeface="Times New Roman" panose="02020603050405020304" pitchFamily="18" charset="0"/>
                          <a:ea typeface="+mn-ea"/>
                          <a:cs typeface="Times New Roman" panose="02020603050405020304" pitchFamily="18" charset="0"/>
                        </a:rPr>
                        <a:t>QoS</a:t>
                      </a:r>
                      <a:r>
                        <a:rPr lang="en-GB" sz="1600" b="0" i="0" kern="1200" dirty="0" smtClean="0">
                          <a:solidFill>
                            <a:schemeClr val="dk1"/>
                          </a:solidFill>
                          <a:effectLst/>
                          <a:latin typeface="Times New Roman" panose="02020603050405020304" pitchFamily="18" charset="0"/>
                          <a:ea typeface="+mn-ea"/>
                          <a:cs typeface="Times New Roman" panose="02020603050405020304" pitchFamily="18" charset="0"/>
                        </a:rPr>
                        <a:t>-enabled IP multicast. In particular, we observed substantial degradation in video playback quality and significantly slower channel tune-in times.</a:t>
                      </a:r>
                      <a:endParaRPr lang="en-GB"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748" y="827469"/>
            <a:ext cx="10031275" cy="1412966"/>
          </a:xfrm>
        </p:spPr>
        <p:txBody>
          <a:bodyPr>
            <a:normAutofit/>
          </a:bodyPr>
          <a:lstStyle/>
          <a:p>
            <a:r>
              <a:rPr lang="en-US" b="1" dirty="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4604" y="1068947"/>
            <a:ext cx="8915400" cy="4311590"/>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The aim of the project is to build a OTT like platform for efficient video streaming over Internet Protocol using multicasting to provide better Quality of Service</a:t>
            </a:r>
            <a:r>
              <a:rPr lang="en-IN" altLang="en-US"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IN" altLang="en-US" sz="2200" dirty="0" smtClean="0">
                <a:latin typeface="Times New Roman" panose="02020603050405020304" pitchFamily="18" charset="0"/>
                <a:cs typeface="Times New Roman" panose="02020603050405020304" pitchFamily="18" charset="0"/>
              </a:rPr>
              <a:t>implement error control algorithms and analyse it</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71789"/>
          </a:xfrm>
        </p:spPr>
        <p:txBody>
          <a:bodyPr/>
          <a:lstStyle/>
          <a:p>
            <a:r>
              <a:rPr lang="en-GB" b="1" dirty="0" smtClean="0">
                <a:latin typeface="Times New Roman" panose="02020603050405020304" pitchFamily="18" charset="0"/>
                <a:cs typeface="Times New Roman" panose="02020603050405020304" pitchFamily="18" charset="0"/>
              </a:rPr>
              <a:t>Objectives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1290" y="1661160"/>
            <a:ext cx="10019030" cy="2646045"/>
          </a:xfrm>
        </p:spPr>
        <p:txBody>
          <a:bodyPr>
            <a:normAutofit lnSpcReduction="20000"/>
          </a:bodyPr>
          <a:lstStyle/>
          <a:p>
            <a:pPr marL="0" indent="0">
              <a:buNone/>
            </a:pPr>
            <a:endParaRPr lang="en-GB" sz="2100" dirty="0" smtClean="0">
              <a:latin typeface="Times New Roman" panose="02020603050405020304" pitchFamily="18" charset="0"/>
              <a:cs typeface="Times New Roman" panose="02020603050405020304" pitchFamily="18" charset="0"/>
            </a:endParaRPr>
          </a:p>
          <a:p>
            <a:r>
              <a:rPr lang="en-GB" sz="2100" dirty="0" smtClean="0">
                <a:latin typeface="Times New Roman" panose="02020603050405020304" pitchFamily="18" charset="0"/>
                <a:cs typeface="Times New Roman" panose="02020603050405020304" pitchFamily="18" charset="0"/>
              </a:rPr>
              <a:t>To  create a  Multicast video Application using Socket Programming</a:t>
            </a:r>
            <a:endParaRPr lang="en-GB" sz="2100" dirty="0" smtClean="0">
              <a:latin typeface="Times New Roman" panose="02020603050405020304" pitchFamily="18" charset="0"/>
              <a:cs typeface="Times New Roman" panose="02020603050405020304" pitchFamily="18" charset="0"/>
            </a:endParaRPr>
          </a:p>
          <a:p>
            <a:r>
              <a:rPr lang="en-GB" sz="2100" dirty="0" smtClean="0">
                <a:latin typeface="Times New Roman" panose="02020603050405020304" pitchFamily="18" charset="0"/>
                <a:cs typeface="Times New Roman" panose="02020603050405020304" pitchFamily="18" charset="0"/>
              </a:rPr>
              <a:t> To simulate the multicast application on Mininet with the same topology.</a:t>
            </a:r>
            <a:endParaRPr lang="en-GB" sz="2100" dirty="0" smtClean="0">
              <a:latin typeface="Times New Roman" panose="02020603050405020304" pitchFamily="18" charset="0"/>
              <a:cs typeface="Times New Roman" panose="02020603050405020304" pitchFamily="18" charset="0"/>
            </a:endParaRPr>
          </a:p>
          <a:p>
            <a:r>
              <a:rPr lang="en-GB" sz="2100" dirty="0" smtClean="0">
                <a:latin typeface="Times New Roman" panose="02020603050405020304" pitchFamily="18" charset="0"/>
                <a:cs typeface="Times New Roman" panose="02020603050405020304" pitchFamily="18" charset="0"/>
              </a:rPr>
              <a:t>To implement FEC, FEC_retrans algorithm on the Multicast algorithm and simulate the same on mininet.</a:t>
            </a:r>
            <a:endParaRPr lang="en-GB" sz="21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idx="1"/>
          </p:nvPr>
        </p:nvSpPr>
        <p:spPr>
          <a:xfrm>
            <a:off x="1483995" y="1025525"/>
            <a:ext cx="10019030" cy="5186680"/>
          </a:xfrm>
        </p:spPr>
        <p:txBody>
          <a:bodyPr>
            <a:normAutofit fontScale="90000"/>
          </a:bodyPr>
          <a:p>
            <a:pPr marL="0" indent="0">
              <a:buNone/>
            </a:pPr>
            <a:r>
              <a:rPr lang="en-US" sz="3200" b="1">
                <a:latin typeface="Times New Roman" panose="02020603050405020304" pitchFamily="18" charset="0"/>
                <a:cs typeface="Times New Roman" panose="02020603050405020304" pitchFamily="18" charset="0"/>
              </a:rPr>
              <a:t>Steps in Multicast video  application</a:t>
            </a:r>
            <a:r>
              <a:rPr lang="en-IN" altLang="en-US" sz="3200" b="1">
                <a:latin typeface="Times New Roman" panose="02020603050405020304" pitchFamily="18" charset="0"/>
                <a:cs typeface="Times New Roman" panose="02020603050405020304" pitchFamily="18" charset="0"/>
              </a:rPr>
              <a:t>:</a:t>
            </a:r>
            <a:endParaRPr lang="en-US" sz="3200" b="1">
              <a:latin typeface="Times New Roman" panose="02020603050405020304" pitchFamily="18" charset="0"/>
              <a:cs typeface="Times New Roman" panose="02020603050405020304" pitchFamily="18" charset="0"/>
            </a:endParaRPr>
          </a:p>
          <a:p>
            <a:pPr marL="0" indent="0">
              <a:buNone/>
            </a:pPr>
            <a:endParaRPr lang="en-US"/>
          </a:p>
          <a:p>
            <a:r>
              <a:rPr lang="en-US">
                <a:latin typeface="Times New Roman" panose="02020603050405020304" pitchFamily="18" charset="0"/>
                <a:cs typeface="Times New Roman" panose="02020603050405020304" pitchFamily="18" charset="0"/>
              </a:rPr>
              <a:t>First of all, client will send a join request to the server to join the multicast group.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After that Server will provide list(the list containing the videos), site info to the client through TCP.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Then whichever station it selects from the  list, it is connected to that station.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All the stations are sending data, irrespective of client is connected or not.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Whenever receiver connects to a particular station, it starts receiving live-streaming videos from that station.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Used Media player: ​ffplay​. All videos at station side is converted using ffmpeg to make it streamable.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a:xfrm>
            <a:off x="1765300" y="-68580"/>
            <a:ext cx="9319260" cy="3405505"/>
          </a:xfrm>
        </p:spPr>
        <p:txBody>
          <a:bodyPr/>
          <a:p>
            <a:pPr marL="0" indent="0">
              <a:buNone/>
            </a:pPr>
            <a:r>
              <a:rPr lang="en-US" sz="3200">
                <a:latin typeface="Times New Roman" panose="02020603050405020304" pitchFamily="18" charset="0"/>
                <a:cs typeface="Times New Roman" panose="02020603050405020304" pitchFamily="18" charset="0"/>
              </a:rPr>
              <a:t>Execution  of  Server.c  file</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Client to Server: TCP a. TCP is used for one to one connection from client to server and it is used for station info and site info</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Files:  Server is running on port no 5432 and having the ip address 0.0.0.0</a:t>
            </a:r>
            <a:endParaRPr lang="en-US"/>
          </a:p>
          <a:p>
            <a:pPr marL="0" indent="0">
              <a:buNone/>
            </a:pPr>
            <a:endParaRPr lang="en-US"/>
          </a:p>
        </p:txBody>
      </p:sp>
      <p:pic>
        <p:nvPicPr>
          <p:cNvPr id="4" name="Picture 1" descr="I:\screenshots\Screenshot from 2020-03-26 15-36-58.png"/>
          <p:cNvPicPr>
            <a:picLocks noChangeAspect="1" noChangeArrowheads="1"/>
          </p:cNvPicPr>
          <p:nvPr>
            <p:ph sz="half" idx="2"/>
          </p:nvPr>
        </p:nvPicPr>
        <p:blipFill>
          <a:blip r:embed="rId1" cstate="print"/>
          <a:srcRect/>
          <a:stretch>
            <a:fillRect/>
          </a:stretch>
        </p:blipFill>
        <p:spPr>
          <a:xfrm>
            <a:off x="1866265" y="2298065"/>
            <a:ext cx="7669530" cy="453453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6051</Words>
  <Application>WPS Presentation</Application>
  <PresentationFormat>Custom</PresentationFormat>
  <Paragraphs>131</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Arial</vt:lpstr>
      <vt:lpstr>Times New Roman</vt:lpstr>
      <vt:lpstr>Microsoft YaHei</vt:lpstr>
      <vt:lpstr>Arial Unicode MS</vt:lpstr>
      <vt:lpstr>Corbel</vt:lpstr>
      <vt:lpstr>Calibri</vt:lpstr>
      <vt:lpstr>Parallax</vt:lpstr>
      <vt:lpstr>Multicasting Video Over IP</vt:lpstr>
      <vt:lpstr>Team Details</vt:lpstr>
      <vt:lpstr>Introduction</vt:lpstr>
      <vt:lpstr>Motivation</vt:lpstr>
      <vt:lpstr>Literature Survey</vt:lpstr>
      <vt:lpstr>Problem Statement</vt:lpstr>
      <vt:lpstr>Objectives</vt:lpstr>
      <vt:lpstr> </vt:lpstr>
      <vt:lpstr> </vt:lpstr>
      <vt:lpstr> </vt:lpstr>
      <vt:lpstr> </vt:lpstr>
      <vt:lpstr> </vt:lpstr>
      <vt:lpstr> </vt:lpstr>
      <vt:lpstr> </vt:lpstr>
      <vt:lpstr> </vt:lpstr>
      <vt:lpstr> </vt:lpstr>
      <vt:lpstr> </vt:lpstr>
      <vt:lpstr>References</vt:lpstr>
      <vt:lpstr>    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Aishwarya</dc:creator>
  <cp:lastModifiedBy>Sunil</cp:lastModifiedBy>
  <cp:revision>120</cp:revision>
  <dcterms:created xsi:type="dcterms:W3CDTF">2019-02-07T15:55:00Z</dcterms:created>
  <dcterms:modified xsi:type="dcterms:W3CDTF">2020-03-27T04:29:43Z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