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4">
  <p:sldMasterIdLst>
    <p:sldMasterId id="2147483660" r:id="rId1"/>
  </p:sldMasterIdLst>
  <p:notesMasterIdLst>
    <p:notesMasterId r:id="rId29"/>
  </p:notesMasterIdLst>
  <p:sldIdLst>
    <p:sldId id="257" r:id="rId2"/>
    <p:sldId id="258" r:id="rId3"/>
    <p:sldId id="351" r:id="rId4"/>
    <p:sldId id="387" r:id="rId5"/>
    <p:sldId id="388" r:id="rId6"/>
    <p:sldId id="389" r:id="rId7"/>
    <p:sldId id="390" r:id="rId8"/>
    <p:sldId id="391" r:id="rId9"/>
    <p:sldId id="392" r:id="rId10"/>
    <p:sldId id="393" r:id="rId11"/>
    <p:sldId id="259" r:id="rId12"/>
    <p:sldId id="321" r:id="rId13"/>
    <p:sldId id="394" r:id="rId14"/>
    <p:sldId id="360" r:id="rId15"/>
    <p:sldId id="350" r:id="rId16"/>
    <p:sldId id="361" r:id="rId17"/>
    <p:sldId id="376" r:id="rId18"/>
    <p:sldId id="368" r:id="rId19"/>
    <p:sldId id="398" r:id="rId20"/>
    <p:sldId id="401" r:id="rId21"/>
    <p:sldId id="355" r:id="rId22"/>
    <p:sldId id="357" r:id="rId23"/>
    <p:sldId id="382" r:id="rId24"/>
    <p:sldId id="397" r:id="rId25"/>
    <p:sldId id="395" r:id="rId26"/>
    <p:sldId id="396" r:id="rId27"/>
    <p:sldId id="349" r:id="rId28"/>
  </p:sldIdLst>
  <p:sldSz cx="9144000" cy="6858000" type="screen4x3"/>
  <p:notesSz cx="9939338" cy="6807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無樣式、表格格線">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DF18680-E054-41AD-8BC1-D1AEF772440D}" styleName="中等深淺樣式 2 - 輔色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89229" autoAdjust="0"/>
  </p:normalViewPr>
  <p:slideViewPr>
    <p:cSldViewPr snapToGrid="0">
      <p:cViewPr varScale="1">
        <p:scale>
          <a:sx n="120" d="100"/>
          <a:sy n="120" d="100"/>
        </p:scale>
        <p:origin x="1188" y="96"/>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1"/>
            <a:ext cx="4307045" cy="341542"/>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5629993" y="1"/>
            <a:ext cx="4307045" cy="341542"/>
          </a:xfrm>
          <a:prstGeom prst="rect">
            <a:avLst/>
          </a:prstGeom>
        </p:spPr>
        <p:txBody>
          <a:bodyPr vert="horz" lIns="91440" tIns="45720" rIns="91440" bIns="45720" rtlCol="0"/>
          <a:lstStyle>
            <a:lvl1pPr algn="r">
              <a:defRPr sz="1200"/>
            </a:lvl1pPr>
          </a:lstStyle>
          <a:p>
            <a:fld id="{13857A0B-5993-4501-A817-851554C4097F}" type="datetimeFigureOut">
              <a:rPr lang="zh-TW" altLang="en-US" smtClean="0"/>
              <a:t>2024/11/13</a:t>
            </a:fld>
            <a:endParaRPr lang="zh-TW" altLang="en-US"/>
          </a:p>
        </p:txBody>
      </p:sp>
      <p:sp>
        <p:nvSpPr>
          <p:cNvPr id="4" name="投影片影像版面配置區 3"/>
          <p:cNvSpPr>
            <a:spLocks noGrp="1" noRot="1" noChangeAspect="1"/>
          </p:cNvSpPr>
          <p:nvPr>
            <p:ph type="sldImg" idx="2"/>
          </p:nvPr>
        </p:nvSpPr>
        <p:spPr>
          <a:xfrm>
            <a:off x="3438525" y="850900"/>
            <a:ext cx="3062288" cy="2297113"/>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993934" y="3275965"/>
            <a:ext cx="7951470" cy="2680335"/>
          </a:xfrm>
          <a:prstGeom prst="rect">
            <a:avLst/>
          </a:prstGeom>
        </p:spPr>
        <p:txBody>
          <a:bodyPr vert="horz" lIns="91440" tIns="45720" rIns="91440" bIns="45720" rtlCol="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6465660"/>
            <a:ext cx="4307045" cy="341541"/>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5629993" y="6465660"/>
            <a:ext cx="4307045" cy="341541"/>
          </a:xfrm>
          <a:prstGeom prst="rect">
            <a:avLst/>
          </a:prstGeom>
        </p:spPr>
        <p:txBody>
          <a:bodyPr vert="horz" lIns="91440" tIns="45720" rIns="91440" bIns="45720" rtlCol="0" anchor="b"/>
          <a:lstStyle>
            <a:lvl1pPr algn="r">
              <a:defRPr sz="1200"/>
            </a:lvl1pPr>
          </a:lstStyle>
          <a:p>
            <a:fld id="{731E69D3-57A7-4B67-A150-61C956DCC502}" type="slidenum">
              <a:rPr lang="zh-TW" altLang="en-US" smtClean="0"/>
              <a:t>‹#›</a:t>
            </a:fld>
            <a:endParaRPr lang="zh-TW" altLang="en-US"/>
          </a:p>
        </p:txBody>
      </p:sp>
    </p:spTree>
    <p:extLst>
      <p:ext uri="{BB962C8B-B14F-4D97-AF65-F5344CB8AC3E}">
        <p14:creationId xmlns:p14="http://schemas.microsoft.com/office/powerpoint/2010/main" val="18578738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731E69D3-57A7-4B67-A150-61C956DCC502}" type="slidenum">
              <a:rPr lang="zh-TW" altLang="en-US" smtClean="0"/>
              <a:t>1</a:t>
            </a:fld>
            <a:endParaRPr lang="zh-TW" altLang="en-US"/>
          </a:p>
        </p:txBody>
      </p:sp>
    </p:spTree>
    <p:extLst>
      <p:ext uri="{BB962C8B-B14F-4D97-AF65-F5344CB8AC3E}">
        <p14:creationId xmlns:p14="http://schemas.microsoft.com/office/powerpoint/2010/main" val="26834430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731E69D3-57A7-4B67-A150-61C956DCC502}" type="slidenum">
              <a:rPr lang="zh-TW" altLang="en-US" smtClean="0"/>
              <a:t>10</a:t>
            </a:fld>
            <a:endParaRPr lang="zh-TW" altLang="en-US"/>
          </a:p>
        </p:txBody>
      </p:sp>
    </p:spTree>
    <p:extLst>
      <p:ext uri="{BB962C8B-B14F-4D97-AF65-F5344CB8AC3E}">
        <p14:creationId xmlns:p14="http://schemas.microsoft.com/office/powerpoint/2010/main" val="1421575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zh-TW" sz="1200" kern="1200" dirty="0">
              <a:solidFill>
                <a:schemeClr val="tx1"/>
              </a:solidFill>
              <a:effectLst/>
              <a:latin typeface="+mn-lt"/>
              <a:ea typeface="+mn-ea"/>
              <a:cs typeface="+mn-cs"/>
            </a:endParaRPr>
          </a:p>
        </p:txBody>
      </p:sp>
      <p:sp>
        <p:nvSpPr>
          <p:cNvPr id="4" name="投影片編號版面配置區 3"/>
          <p:cNvSpPr>
            <a:spLocks noGrp="1"/>
          </p:cNvSpPr>
          <p:nvPr>
            <p:ph type="sldNum" sz="quarter" idx="5"/>
          </p:nvPr>
        </p:nvSpPr>
        <p:spPr/>
        <p:txBody>
          <a:bodyPr/>
          <a:lstStyle/>
          <a:p>
            <a:fld id="{731E69D3-57A7-4B67-A150-61C956DCC502}" type="slidenum">
              <a:rPr lang="zh-TW" altLang="en-US" smtClean="0"/>
              <a:t>12</a:t>
            </a:fld>
            <a:endParaRPr lang="zh-TW" altLang="en-US"/>
          </a:p>
        </p:txBody>
      </p:sp>
    </p:spTree>
    <p:extLst>
      <p:ext uri="{BB962C8B-B14F-4D97-AF65-F5344CB8AC3E}">
        <p14:creationId xmlns:p14="http://schemas.microsoft.com/office/powerpoint/2010/main" val="2690517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731E69D3-57A7-4B67-A150-61C956DCC502}" type="slidenum">
              <a:rPr lang="zh-TW" altLang="en-US" smtClean="0"/>
              <a:t>13</a:t>
            </a:fld>
            <a:endParaRPr lang="zh-TW" altLang="en-US"/>
          </a:p>
        </p:txBody>
      </p:sp>
    </p:spTree>
    <p:extLst>
      <p:ext uri="{BB962C8B-B14F-4D97-AF65-F5344CB8AC3E}">
        <p14:creationId xmlns:p14="http://schemas.microsoft.com/office/powerpoint/2010/main" val="10705516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zh-TW" sz="1200" kern="1200" dirty="0">
              <a:solidFill>
                <a:schemeClr val="tx1"/>
              </a:solidFill>
              <a:effectLst/>
              <a:latin typeface="+mn-lt"/>
              <a:ea typeface="+mn-ea"/>
              <a:cs typeface="+mn-cs"/>
            </a:endParaRPr>
          </a:p>
        </p:txBody>
      </p:sp>
      <p:sp>
        <p:nvSpPr>
          <p:cNvPr id="4" name="投影片編號版面配置區 3"/>
          <p:cNvSpPr>
            <a:spLocks noGrp="1"/>
          </p:cNvSpPr>
          <p:nvPr>
            <p:ph type="sldNum" sz="quarter" idx="5"/>
          </p:nvPr>
        </p:nvSpPr>
        <p:spPr/>
        <p:txBody>
          <a:bodyPr/>
          <a:lstStyle/>
          <a:p>
            <a:fld id="{731E69D3-57A7-4B67-A150-61C956DCC502}" type="slidenum">
              <a:rPr lang="zh-TW" altLang="en-US" smtClean="0"/>
              <a:t>14</a:t>
            </a:fld>
            <a:endParaRPr lang="zh-TW" altLang="en-US"/>
          </a:p>
        </p:txBody>
      </p:sp>
    </p:spTree>
    <p:extLst>
      <p:ext uri="{BB962C8B-B14F-4D97-AF65-F5344CB8AC3E}">
        <p14:creationId xmlns:p14="http://schemas.microsoft.com/office/powerpoint/2010/main" val="8814202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備忘稿版面配置區 2"/>
              <p:cNvSpPr>
                <a:spLocks noGrp="1"/>
              </p:cNvSpPr>
              <p:nvPr>
                <p:ph type="body" idx="1"/>
              </p:nvPr>
            </p:nvSpPr>
            <p:spPr/>
            <p:txBody>
              <a:bodyPr/>
              <a:lstStyle/>
              <a:p>
                <a:endParaRPr lang="en-US" altLang="zh-TW" sz="1200" dirty="0">
                  <a:latin typeface="Times New Roman" panose="02020603050405020304" pitchFamily="18" charset="0"/>
                  <a:cs typeface="Times New Roman" panose="02020603050405020304" pitchFamily="18" charset="0"/>
                </a:endParaRPr>
              </a:p>
            </p:txBody>
          </p:sp>
        </mc:Choice>
        <mc:Fallback xmlns="">
          <p:sp>
            <p:nvSpPr>
              <p:cNvPr id="3" name="備忘稿版面配置區 2"/>
              <p:cNvSpPr>
                <a:spLocks noGrp="1"/>
              </p:cNvSpPr>
              <p:nvPr>
                <p:ph type="body" idx="1"/>
              </p:nvPr>
            </p:nvSpPr>
            <p:spPr/>
            <p:txBody>
              <a:bodyPr/>
              <a:lstStyle/>
              <a:p>
                <a:r>
                  <a:rPr lang="en-US" altLang="zh-TW" sz="1200" kern="1200" dirty="0">
                    <a:solidFill>
                      <a:schemeClr val="tx1"/>
                    </a:solidFill>
                    <a:effectLst/>
                    <a:latin typeface="+mn-lt"/>
                    <a:ea typeface="+mn-ea"/>
                    <a:cs typeface="+mn-cs"/>
                  </a:rPr>
                  <a:t>U-Net3+</a:t>
                </a:r>
                <a:r>
                  <a:rPr lang="zh-TW" altLang="en-US" sz="1200" dirty="0">
                    <a:latin typeface="標楷體" panose="03000509000000000000" pitchFamily="65" charset="-120"/>
                  </a:rPr>
                  <a:t>用於鑑別器學習影像特徵資訊</a:t>
                </a:r>
                <a:r>
                  <a:rPr lang="zh-TW" altLang="en-US" sz="1200" dirty="0">
                    <a:latin typeface="PMingLiU" panose="02020500000000000000" pitchFamily="18" charset="-120"/>
                    <a:ea typeface="PMingLiU" panose="02020500000000000000" pitchFamily="18" charset="-120"/>
                  </a:rPr>
                  <a:t>，</a:t>
                </a:r>
                <a:r>
                  <a:rPr lang="zh-TW" altLang="zh-TW" sz="1200" kern="1200" dirty="0">
                    <a:solidFill>
                      <a:schemeClr val="tx1"/>
                    </a:solidFill>
                    <a:effectLst/>
                    <a:latin typeface="+mn-lt"/>
                    <a:ea typeface="+mn-ea"/>
                    <a:cs typeface="+mn-cs"/>
                  </a:rPr>
                  <a:t>具有兩大特點分別是全尺度跳躍連接和全尺度深度監督，首先全尺度跳躍連接，會將每一個解碼器都結合全部編碼器的特徵，使來自不同尺度的特徵圖能夠獲取細粒度的細節</a:t>
                </a:r>
                <a:r>
                  <a:rPr lang="en-US" altLang="zh-TW" sz="1200" kern="1200" dirty="0">
                    <a:solidFill>
                      <a:schemeClr val="tx1"/>
                    </a:solidFill>
                    <a:effectLst/>
                    <a:latin typeface="+mn-lt"/>
                    <a:ea typeface="+mn-ea"/>
                    <a:cs typeface="+mn-cs"/>
                  </a:rPr>
                  <a:t>(</a:t>
                </a:r>
                <a:r>
                  <a:rPr lang="zh-TW" altLang="zh-TW" sz="1200" kern="1200" dirty="0">
                    <a:solidFill>
                      <a:schemeClr val="tx1"/>
                    </a:solidFill>
                    <a:effectLst/>
                    <a:latin typeface="+mn-lt"/>
                    <a:ea typeface="+mn-ea"/>
                    <a:cs typeface="+mn-cs"/>
                  </a:rPr>
                  <a:t>例如：影像中的細小結構、邊緣、紋理等</a:t>
                </a:r>
                <a:r>
                  <a:rPr lang="en-US" altLang="zh-TW" sz="1200" kern="1200" dirty="0">
                    <a:solidFill>
                      <a:schemeClr val="tx1"/>
                    </a:solidFill>
                    <a:effectLst/>
                    <a:latin typeface="+mn-lt"/>
                    <a:ea typeface="+mn-ea"/>
                    <a:cs typeface="+mn-cs"/>
                  </a:rPr>
                  <a:t>)</a:t>
                </a:r>
                <a:r>
                  <a:rPr lang="zh-TW" altLang="zh-TW" sz="1200" kern="1200" dirty="0">
                    <a:solidFill>
                      <a:schemeClr val="tx1"/>
                    </a:solidFill>
                    <a:effectLst/>
                    <a:latin typeface="+mn-lt"/>
                    <a:ea typeface="+mn-ea"/>
                    <a:cs typeface="+mn-cs"/>
                  </a:rPr>
                  <a:t>以及粗粒度的語義</a:t>
                </a:r>
                <a:r>
                  <a:rPr lang="en-US" altLang="zh-TW" sz="1200" kern="1200" dirty="0">
                    <a:solidFill>
                      <a:schemeClr val="tx1"/>
                    </a:solidFill>
                    <a:effectLst/>
                    <a:latin typeface="+mn-lt"/>
                    <a:ea typeface="+mn-ea"/>
                    <a:cs typeface="+mn-cs"/>
                  </a:rPr>
                  <a:t>(</a:t>
                </a:r>
                <a:r>
                  <a:rPr lang="zh-TW" altLang="zh-TW" sz="1200" kern="1200" dirty="0">
                    <a:solidFill>
                      <a:schemeClr val="tx1"/>
                    </a:solidFill>
                    <a:effectLst/>
                    <a:latin typeface="+mn-lt"/>
                    <a:ea typeface="+mn-ea"/>
                    <a:cs typeface="+mn-cs"/>
                  </a:rPr>
                  <a:t>例如：影像中的整體結構、物體</a:t>
                </a:r>
                <a:r>
                  <a:rPr lang="en-US" altLang="zh-TW" sz="1200" kern="1200" dirty="0">
                    <a:solidFill>
                      <a:schemeClr val="tx1"/>
                    </a:solidFill>
                    <a:effectLst/>
                    <a:latin typeface="+mn-lt"/>
                    <a:ea typeface="+mn-ea"/>
                    <a:cs typeface="+mn-cs"/>
                  </a:rPr>
                  <a:t>)</a:t>
                </a:r>
                <a:r>
                  <a:rPr lang="zh-TW" altLang="zh-TW" sz="1200" kern="1200" dirty="0">
                    <a:solidFill>
                      <a:schemeClr val="tx1"/>
                    </a:solidFill>
                    <a:effectLst/>
                    <a:latin typeface="+mn-lt"/>
                    <a:ea typeface="+mn-ea"/>
                    <a:cs typeface="+mn-cs"/>
                  </a:rPr>
                  <a:t>。從架構圖可以看到，第</a:t>
                </a:r>
                <a:r>
                  <a:rPr lang="en-US" altLang="zh-TW" sz="1200" kern="1200" dirty="0">
                    <a:solidFill>
                      <a:schemeClr val="tx1"/>
                    </a:solidFill>
                    <a:effectLst/>
                    <a:latin typeface="+mn-lt"/>
                    <a:ea typeface="+mn-ea"/>
                    <a:cs typeface="+mn-cs"/>
                  </a:rPr>
                  <a:t>3</a:t>
                </a:r>
                <a:r>
                  <a:rPr lang="zh-TW" altLang="zh-TW" sz="1200" kern="1200" dirty="0">
                    <a:solidFill>
                      <a:schemeClr val="tx1"/>
                    </a:solidFill>
                    <a:effectLst/>
                    <a:latin typeface="+mn-lt"/>
                    <a:ea typeface="+mn-ea"/>
                    <a:cs typeface="+mn-cs"/>
                  </a:rPr>
                  <a:t>個解碼器</a:t>
                </a:r>
                <a:r>
                  <a:rPr lang="en-US" altLang="zh-TW" sz="1200" i="0" kern="1200">
                    <a:solidFill>
                      <a:schemeClr val="tx1"/>
                    </a:solidFill>
                    <a:effectLst/>
                    <a:latin typeface="Cambria Math" panose="02040503050406030204" pitchFamily="18" charset="0"/>
                    <a:ea typeface="+mn-ea"/>
                    <a:cs typeface="+mn-cs"/>
                  </a:rPr>
                  <a:t>𝑋</a:t>
                </a:r>
                <a:r>
                  <a:rPr lang="zh-TW" altLang="zh-TW" sz="1200" i="0" kern="1200">
                    <a:solidFill>
                      <a:schemeClr val="tx1"/>
                    </a:solidFill>
                    <a:effectLst/>
                    <a:latin typeface="Cambria Math" panose="02040503050406030204" pitchFamily="18" charset="0"/>
                    <a:ea typeface="+mn-ea"/>
                    <a:cs typeface="+mn-cs"/>
                  </a:rPr>
                  <a:t>_</a:t>
                </a:r>
                <a:r>
                  <a:rPr lang="en-US" altLang="zh-TW" sz="1200" i="0" kern="1200">
                    <a:solidFill>
                      <a:schemeClr val="tx1"/>
                    </a:solidFill>
                    <a:effectLst/>
                    <a:latin typeface="Cambria Math" panose="02040503050406030204" pitchFamily="18" charset="0"/>
                    <a:ea typeface="+mn-ea"/>
                    <a:cs typeface="+mn-cs"/>
                  </a:rPr>
                  <a:t>𝐷𝑒^3</a:t>
                </a:r>
                <a:r>
                  <a:rPr lang="zh-TW" altLang="zh-TW" sz="1200" kern="1200" dirty="0">
                    <a:solidFill>
                      <a:schemeClr val="tx1"/>
                    </a:solidFill>
                    <a:effectLst/>
                    <a:latin typeface="+mn-lt"/>
                    <a:ea typeface="+mn-ea"/>
                    <a:cs typeface="+mn-cs"/>
                  </a:rPr>
                  <a:t>不僅直接接收來自相同尺度編碼器的特徵圖</a:t>
                </a:r>
                <a:r>
                  <a:rPr lang="en-US" altLang="zh-TW" sz="1200" i="0" kern="1200">
                    <a:solidFill>
                      <a:schemeClr val="tx1"/>
                    </a:solidFill>
                    <a:effectLst/>
                    <a:latin typeface="Cambria Math" panose="02040503050406030204" pitchFamily="18" charset="0"/>
                    <a:ea typeface="+mn-ea"/>
                    <a:cs typeface="+mn-cs"/>
                  </a:rPr>
                  <a:t>𝑋</a:t>
                </a:r>
                <a:r>
                  <a:rPr lang="zh-TW" altLang="zh-TW" sz="1200" i="0" kern="1200">
                    <a:solidFill>
                      <a:schemeClr val="tx1"/>
                    </a:solidFill>
                    <a:effectLst/>
                    <a:latin typeface="Cambria Math" panose="02040503050406030204" pitchFamily="18" charset="0"/>
                    <a:ea typeface="+mn-ea"/>
                    <a:cs typeface="+mn-cs"/>
                  </a:rPr>
                  <a:t>_</a:t>
                </a:r>
                <a:r>
                  <a:rPr lang="en-US" altLang="zh-TW" sz="1200" i="0" kern="1200">
                    <a:solidFill>
                      <a:schemeClr val="tx1"/>
                    </a:solidFill>
                    <a:effectLst/>
                    <a:latin typeface="Cambria Math" panose="02040503050406030204" pitchFamily="18" charset="0"/>
                    <a:ea typeface="+mn-ea"/>
                    <a:cs typeface="+mn-cs"/>
                  </a:rPr>
                  <a:t>𝐸𝑛^3</a:t>
                </a:r>
                <a:r>
                  <a:rPr lang="zh-TW" altLang="zh-TW" sz="1200" kern="1200" dirty="0">
                    <a:solidFill>
                      <a:schemeClr val="tx1"/>
                    </a:solidFill>
                    <a:effectLst/>
                    <a:latin typeface="+mn-lt"/>
                    <a:ea typeface="+mn-ea"/>
                    <a:cs typeface="+mn-cs"/>
                  </a:rPr>
                  <a:t>，同時針對較小尺度編碼器</a:t>
                </a:r>
                <a:r>
                  <a:rPr lang="en-US" altLang="zh-TW" sz="1200" i="0" kern="1200">
                    <a:solidFill>
                      <a:schemeClr val="tx1"/>
                    </a:solidFill>
                    <a:effectLst/>
                    <a:latin typeface="Cambria Math" panose="02040503050406030204" pitchFamily="18" charset="0"/>
                    <a:ea typeface="+mn-ea"/>
                    <a:cs typeface="+mn-cs"/>
                  </a:rPr>
                  <a:t>𝑋</a:t>
                </a:r>
                <a:r>
                  <a:rPr lang="zh-TW" altLang="zh-TW" sz="1200" i="0" kern="1200">
                    <a:solidFill>
                      <a:schemeClr val="tx1"/>
                    </a:solidFill>
                    <a:effectLst/>
                    <a:latin typeface="Cambria Math" panose="02040503050406030204" pitchFamily="18" charset="0"/>
                    <a:ea typeface="+mn-ea"/>
                    <a:cs typeface="+mn-cs"/>
                  </a:rPr>
                  <a:t>_</a:t>
                </a:r>
                <a:r>
                  <a:rPr lang="en-US" altLang="zh-TW" sz="1200" i="0" kern="1200">
                    <a:solidFill>
                      <a:schemeClr val="tx1"/>
                    </a:solidFill>
                    <a:effectLst/>
                    <a:latin typeface="Cambria Math" panose="02040503050406030204" pitchFamily="18" charset="0"/>
                    <a:ea typeface="+mn-ea"/>
                    <a:cs typeface="+mn-cs"/>
                  </a:rPr>
                  <a:t>𝐸𝑛^1</a:t>
                </a:r>
                <a:r>
                  <a:rPr lang="zh-TW" altLang="zh-TW" sz="1200" i="0" kern="1200">
                    <a:solidFill>
                      <a:schemeClr val="tx1"/>
                    </a:solidFill>
                    <a:effectLst/>
                    <a:latin typeface="Cambria Math" panose="02040503050406030204" pitchFamily="18" charset="0"/>
                    <a:ea typeface="+mn-ea"/>
                    <a:cs typeface="+mn-cs"/>
                  </a:rPr>
                  <a:t> 、 </a:t>
                </a:r>
                <a:r>
                  <a:rPr lang="en-US" altLang="zh-TW" sz="1200" i="0" kern="1200">
                    <a:solidFill>
                      <a:schemeClr val="tx1"/>
                    </a:solidFill>
                    <a:effectLst/>
                    <a:latin typeface="Cambria Math" panose="02040503050406030204" pitchFamily="18" charset="0"/>
                    <a:ea typeface="+mn-ea"/>
                    <a:cs typeface="+mn-cs"/>
                  </a:rPr>
                  <a:t>𝑋</a:t>
                </a:r>
                <a:r>
                  <a:rPr lang="zh-TW" altLang="zh-TW" sz="1200" i="0" kern="1200">
                    <a:solidFill>
                      <a:schemeClr val="tx1"/>
                    </a:solidFill>
                    <a:effectLst/>
                    <a:latin typeface="Cambria Math" panose="02040503050406030204" pitchFamily="18" charset="0"/>
                    <a:ea typeface="+mn-ea"/>
                    <a:cs typeface="+mn-cs"/>
                  </a:rPr>
                  <a:t>_</a:t>
                </a:r>
                <a:r>
                  <a:rPr lang="en-US" altLang="zh-TW" sz="1200" i="0" kern="1200">
                    <a:solidFill>
                      <a:schemeClr val="tx1"/>
                    </a:solidFill>
                    <a:effectLst/>
                    <a:latin typeface="Cambria Math" panose="02040503050406030204" pitchFamily="18" charset="0"/>
                    <a:ea typeface="+mn-ea"/>
                    <a:cs typeface="+mn-cs"/>
                  </a:rPr>
                  <a:t>𝐸𝑛^2</a:t>
                </a:r>
                <a:r>
                  <a:rPr lang="zh-TW" altLang="zh-TW" sz="1200" kern="1200" dirty="0">
                    <a:solidFill>
                      <a:schemeClr val="tx1"/>
                    </a:solidFill>
                    <a:effectLst/>
                    <a:latin typeface="+mn-lt"/>
                    <a:ea typeface="+mn-ea"/>
                    <a:cs typeface="+mn-cs"/>
                  </a:rPr>
                  <a:t>及較大尺度解碼器</a:t>
                </a:r>
                <a:r>
                  <a:rPr lang="en-US" altLang="zh-TW" sz="1200" i="0" kern="1200">
                    <a:solidFill>
                      <a:schemeClr val="tx1"/>
                    </a:solidFill>
                    <a:effectLst/>
                    <a:latin typeface="Cambria Math" panose="02040503050406030204" pitchFamily="18" charset="0"/>
                    <a:ea typeface="+mn-ea"/>
                    <a:cs typeface="+mn-cs"/>
                  </a:rPr>
                  <a:t>𝑋</a:t>
                </a:r>
                <a:r>
                  <a:rPr lang="zh-TW" altLang="zh-TW" sz="1200" i="0" kern="1200">
                    <a:solidFill>
                      <a:schemeClr val="tx1"/>
                    </a:solidFill>
                    <a:effectLst/>
                    <a:latin typeface="Cambria Math" panose="02040503050406030204" pitchFamily="18" charset="0"/>
                    <a:ea typeface="+mn-ea"/>
                    <a:cs typeface="+mn-cs"/>
                  </a:rPr>
                  <a:t>_</a:t>
                </a:r>
                <a:r>
                  <a:rPr lang="en-US" altLang="zh-TW" sz="1200" i="0" kern="1200">
                    <a:solidFill>
                      <a:schemeClr val="tx1"/>
                    </a:solidFill>
                    <a:effectLst/>
                    <a:latin typeface="Cambria Math" panose="02040503050406030204" pitchFamily="18" charset="0"/>
                    <a:ea typeface="+mn-ea"/>
                    <a:cs typeface="+mn-cs"/>
                  </a:rPr>
                  <a:t>𝐷𝑒^4</a:t>
                </a:r>
                <a:r>
                  <a:rPr lang="zh-TW" altLang="zh-TW" sz="1200" i="0" kern="1200">
                    <a:solidFill>
                      <a:schemeClr val="tx1"/>
                    </a:solidFill>
                    <a:effectLst/>
                    <a:latin typeface="Cambria Math" panose="02040503050406030204" pitchFamily="18" charset="0"/>
                    <a:ea typeface="+mn-ea"/>
                    <a:cs typeface="+mn-cs"/>
                  </a:rPr>
                  <a:t> 、</a:t>
                </a:r>
                <a:r>
                  <a:rPr lang="en-US" altLang="zh-TW" sz="1200" i="0" kern="1200">
                    <a:solidFill>
                      <a:schemeClr val="tx1"/>
                    </a:solidFill>
                    <a:effectLst/>
                    <a:latin typeface="Cambria Math" panose="02040503050406030204" pitchFamily="18" charset="0"/>
                    <a:ea typeface="+mn-ea"/>
                    <a:cs typeface="+mn-cs"/>
                  </a:rPr>
                  <a:t>𝑋</a:t>
                </a:r>
                <a:r>
                  <a:rPr lang="zh-TW" altLang="zh-TW" sz="1200" i="0" kern="1200">
                    <a:solidFill>
                      <a:schemeClr val="tx1"/>
                    </a:solidFill>
                    <a:effectLst/>
                    <a:latin typeface="Cambria Math" panose="02040503050406030204" pitchFamily="18" charset="0"/>
                    <a:ea typeface="+mn-ea"/>
                    <a:cs typeface="+mn-cs"/>
                  </a:rPr>
                  <a:t>_</a:t>
                </a:r>
                <a:r>
                  <a:rPr lang="en-US" altLang="zh-TW" sz="1200" i="0" kern="1200">
                    <a:solidFill>
                      <a:schemeClr val="tx1"/>
                    </a:solidFill>
                    <a:effectLst/>
                    <a:latin typeface="Cambria Math" panose="02040503050406030204" pitchFamily="18" charset="0"/>
                    <a:ea typeface="+mn-ea"/>
                    <a:cs typeface="+mn-cs"/>
                  </a:rPr>
                  <a:t>𝐸𝑛^5</a:t>
                </a:r>
                <a:r>
                  <a:rPr lang="zh-TW" altLang="zh-TW" sz="1200" kern="1200" dirty="0">
                    <a:solidFill>
                      <a:schemeClr val="tx1"/>
                    </a:solidFill>
                    <a:effectLst/>
                    <a:latin typeface="+mn-lt"/>
                    <a:ea typeface="+mn-ea"/>
                    <a:cs typeface="+mn-cs"/>
                  </a:rPr>
                  <a:t>進行融合細與粗粒度語義資訊。</a:t>
                </a:r>
                <a:r>
                  <a:rPr lang="en-US" altLang="zh-TW" sz="1200" i="0" kern="1200">
                    <a:solidFill>
                      <a:schemeClr val="tx1"/>
                    </a:solidFill>
                    <a:effectLst/>
                    <a:latin typeface="Cambria Math" panose="02040503050406030204" pitchFamily="18" charset="0"/>
                    <a:ea typeface="+mn-ea"/>
                    <a:cs typeface="+mn-cs"/>
                  </a:rPr>
                  <a:t>𝑋</a:t>
                </a:r>
                <a:r>
                  <a:rPr lang="zh-TW" altLang="zh-TW" sz="1200" i="0" kern="1200">
                    <a:solidFill>
                      <a:schemeClr val="tx1"/>
                    </a:solidFill>
                    <a:effectLst/>
                    <a:latin typeface="Cambria Math" panose="02040503050406030204" pitchFamily="18" charset="0"/>
                    <a:ea typeface="+mn-ea"/>
                    <a:cs typeface="+mn-cs"/>
                  </a:rPr>
                  <a:t>_</a:t>
                </a:r>
                <a:r>
                  <a:rPr lang="en-US" altLang="zh-TW" sz="1200" i="0" kern="1200">
                    <a:solidFill>
                      <a:schemeClr val="tx1"/>
                    </a:solidFill>
                    <a:effectLst/>
                    <a:latin typeface="Cambria Math" panose="02040503050406030204" pitchFamily="18" charset="0"/>
                    <a:ea typeface="+mn-ea"/>
                    <a:cs typeface="+mn-cs"/>
                  </a:rPr>
                  <a:t>𝐸𝑛^1</a:t>
                </a:r>
                <a:r>
                  <a:rPr lang="zh-TW" altLang="zh-TW" sz="1200" i="0" kern="1200">
                    <a:solidFill>
                      <a:schemeClr val="tx1"/>
                    </a:solidFill>
                    <a:effectLst/>
                    <a:latin typeface="Cambria Math" panose="02040503050406030204" pitchFamily="18" charset="0"/>
                    <a:ea typeface="+mn-ea"/>
                    <a:cs typeface="+mn-cs"/>
                  </a:rPr>
                  <a:t> 、</a:t>
                </a:r>
                <a:r>
                  <a:rPr lang="en-US" altLang="zh-TW" sz="1200" i="0" kern="1200">
                    <a:solidFill>
                      <a:schemeClr val="tx1"/>
                    </a:solidFill>
                    <a:effectLst/>
                    <a:latin typeface="Cambria Math" panose="02040503050406030204" pitchFamily="18" charset="0"/>
                    <a:ea typeface="+mn-ea"/>
                    <a:cs typeface="+mn-cs"/>
                  </a:rPr>
                  <a:t>𝑋</a:t>
                </a:r>
                <a:r>
                  <a:rPr lang="zh-TW" altLang="zh-TW" sz="1200" i="0" kern="1200">
                    <a:solidFill>
                      <a:schemeClr val="tx1"/>
                    </a:solidFill>
                    <a:effectLst/>
                    <a:latin typeface="Cambria Math" panose="02040503050406030204" pitchFamily="18" charset="0"/>
                    <a:ea typeface="+mn-ea"/>
                    <a:cs typeface="+mn-cs"/>
                  </a:rPr>
                  <a:t>_</a:t>
                </a:r>
                <a:r>
                  <a:rPr lang="en-US" altLang="zh-TW" sz="1200" i="0" kern="1200">
                    <a:solidFill>
                      <a:schemeClr val="tx1"/>
                    </a:solidFill>
                    <a:effectLst/>
                    <a:latin typeface="Cambria Math" panose="02040503050406030204" pitchFamily="18" charset="0"/>
                    <a:ea typeface="+mn-ea"/>
                    <a:cs typeface="+mn-cs"/>
                  </a:rPr>
                  <a:t>𝐸𝑛^2</a:t>
                </a:r>
                <a:r>
                  <a:rPr lang="zh-TW" altLang="zh-TW" sz="1200" kern="1200" dirty="0">
                    <a:solidFill>
                      <a:schemeClr val="tx1"/>
                    </a:solidFill>
                    <a:effectLst/>
                    <a:latin typeface="+mn-lt"/>
                    <a:ea typeface="+mn-ea"/>
                    <a:cs typeface="+mn-cs"/>
                  </a:rPr>
                  <a:t>分別下採樣</a:t>
                </a:r>
                <a:r>
                  <a:rPr lang="en-US" altLang="zh-TW" sz="1200" kern="1200" dirty="0">
                    <a:solidFill>
                      <a:schemeClr val="tx1"/>
                    </a:solidFill>
                    <a:effectLst/>
                    <a:latin typeface="+mn-lt"/>
                    <a:ea typeface="+mn-ea"/>
                    <a:cs typeface="+mn-cs"/>
                  </a:rPr>
                  <a:t>4</a:t>
                </a:r>
                <a:r>
                  <a:rPr lang="zh-TW" altLang="zh-TW" sz="1200" kern="1200" dirty="0">
                    <a:solidFill>
                      <a:schemeClr val="tx1"/>
                    </a:solidFill>
                    <a:effectLst/>
                    <a:latin typeface="+mn-lt"/>
                    <a:ea typeface="+mn-ea"/>
                    <a:cs typeface="+mn-cs"/>
                  </a:rPr>
                  <a:t>倍和</a:t>
                </a:r>
                <a:r>
                  <a:rPr lang="en-US" altLang="zh-TW" sz="1200" kern="1200" dirty="0">
                    <a:solidFill>
                      <a:schemeClr val="tx1"/>
                    </a:solidFill>
                    <a:effectLst/>
                    <a:latin typeface="+mn-lt"/>
                    <a:ea typeface="+mn-ea"/>
                    <a:cs typeface="+mn-cs"/>
                  </a:rPr>
                  <a:t>2</a:t>
                </a:r>
                <a:r>
                  <a:rPr lang="zh-TW" altLang="zh-TW" sz="1200" kern="1200" dirty="0">
                    <a:solidFill>
                      <a:schemeClr val="tx1"/>
                    </a:solidFill>
                    <a:effectLst/>
                    <a:latin typeface="+mn-lt"/>
                    <a:ea typeface="+mn-ea"/>
                    <a:cs typeface="+mn-cs"/>
                  </a:rPr>
                  <a:t>倍進行無重疊最大池化操作，</a:t>
                </a:r>
                <a:r>
                  <a:rPr lang="zh-TW" altLang="zh-TW" sz="1200" i="0" kern="1200">
                    <a:solidFill>
                      <a:schemeClr val="tx1"/>
                    </a:solidFill>
                    <a:effectLst/>
                    <a:latin typeface="Cambria Math" panose="02040503050406030204" pitchFamily="18" charset="0"/>
                    <a:ea typeface="+mn-ea"/>
                    <a:cs typeface="+mn-cs"/>
                  </a:rPr>
                  <a:t> </a:t>
                </a:r>
                <a:r>
                  <a:rPr lang="en-US" altLang="zh-TW" sz="1200" i="0" kern="1200">
                    <a:solidFill>
                      <a:schemeClr val="tx1"/>
                    </a:solidFill>
                    <a:effectLst/>
                    <a:latin typeface="Cambria Math" panose="02040503050406030204" pitchFamily="18" charset="0"/>
                    <a:ea typeface="+mn-ea"/>
                    <a:cs typeface="+mn-cs"/>
                  </a:rPr>
                  <a:t>𝑋</a:t>
                </a:r>
                <a:r>
                  <a:rPr lang="zh-TW" altLang="zh-TW" sz="1200" i="0" kern="1200">
                    <a:solidFill>
                      <a:schemeClr val="tx1"/>
                    </a:solidFill>
                    <a:effectLst/>
                    <a:latin typeface="Cambria Math" panose="02040503050406030204" pitchFamily="18" charset="0"/>
                    <a:ea typeface="+mn-ea"/>
                    <a:cs typeface="+mn-cs"/>
                  </a:rPr>
                  <a:t>_</a:t>
                </a:r>
                <a:r>
                  <a:rPr lang="en-US" altLang="zh-TW" sz="1200" i="0" kern="1200">
                    <a:solidFill>
                      <a:schemeClr val="tx1"/>
                    </a:solidFill>
                    <a:effectLst/>
                    <a:latin typeface="Cambria Math" panose="02040503050406030204" pitchFamily="18" charset="0"/>
                    <a:ea typeface="+mn-ea"/>
                    <a:cs typeface="+mn-cs"/>
                  </a:rPr>
                  <a:t>𝐷𝑒^4</a:t>
                </a:r>
                <a:r>
                  <a:rPr lang="zh-TW" altLang="zh-TW" sz="1200" i="0" kern="1200">
                    <a:solidFill>
                      <a:schemeClr val="tx1"/>
                    </a:solidFill>
                    <a:effectLst/>
                    <a:latin typeface="Cambria Math" panose="02040503050406030204" pitchFamily="18" charset="0"/>
                    <a:ea typeface="+mn-ea"/>
                    <a:cs typeface="+mn-cs"/>
                  </a:rPr>
                  <a:t> 、</a:t>
                </a:r>
                <a:r>
                  <a:rPr lang="en-US" altLang="zh-TW" sz="1200" i="0" kern="1200">
                    <a:solidFill>
                      <a:schemeClr val="tx1"/>
                    </a:solidFill>
                    <a:effectLst/>
                    <a:latin typeface="Cambria Math" panose="02040503050406030204" pitchFamily="18" charset="0"/>
                    <a:ea typeface="+mn-ea"/>
                    <a:cs typeface="+mn-cs"/>
                  </a:rPr>
                  <a:t>𝑋</a:t>
                </a:r>
                <a:r>
                  <a:rPr lang="zh-TW" altLang="zh-TW" sz="1200" i="0" kern="1200">
                    <a:solidFill>
                      <a:schemeClr val="tx1"/>
                    </a:solidFill>
                    <a:effectLst/>
                    <a:latin typeface="Cambria Math" panose="02040503050406030204" pitchFamily="18" charset="0"/>
                    <a:ea typeface="+mn-ea"/>
                    <a:cs typeface="+mn-cs"/>
                  </a:rPr>
                  <a:t>_</a:t>
                </a:r>
                <a:r>
                  <a:rPr lang="en-US" altLang="zh-TW" sz="1200" i="0" kern="1200">
                    <a:solidFill>
                      <a:schemeClr val="tx1"/>
                    </a:solidFill>
                    <a:effectLst/>
                    <a:latin typeface="Cambria Math" panose="02040503050406030204" pitchFamily="18" charset="0"/>
                    <a:ea typeface="+mn-ea"/>
                    <a:cs typeface="+mn-cs"/>
                  </a:rPr>
                  <a:t>𝐸𝑛^5 (𝑋</a:t>
                </a:r>
                <a:r>
                  <a:rPr lang="zh-TW" altLang="zh-TW" sz="1200" i="0" kern="1200">
                    <a:solidFill>
                      <a:schemeClr val="tx1"/>
                    </a:solidFill>
                    <a:effectLst/>
                    <a:latin typeface="Cambria Math" panose="02040503050406030204" pitchFamily="18" charset="0"/>
                    <a:ea typeface="+mn-ea"/>
                    <a:cs typeface="+mn-cs"/>
                  </a:rPr>
                  <a:t>_</a:t>
                </a:r>
                <a:r>
                  <a:rPr lang="en-US" altLang="zh-TW" sz="1200" i="0" kern="1200">
                    <a:solidFill>
                      <a:schemeClr val="tx1"/>
                    </a:solidFill>
                    <a:effectLst/>
                    <a:latin typeface="Cambria Math" panose="02040503050406030204" pitchFamily="18" charset="0"/>
                    <a:ea typeface="+mn-ea"/>
                    <a:cs typeface="+mn-cs"/>
                  </a:rPr>
                  <a:t>𝐷𝑒^5)</a:t>
                </a:r>
                <a:r>
                  <a:rPr lang="zh-TW" altLang="zh-TW" sz="1200" kern="1200" dirty="0">
                    <a:solidFill>
                      <a:schemeClr val="tx1"/>
                    </a:solidFill>
                    <a:effectLst/>
                    <a:latin typeface="+mn-lt"/>
                    <a:ea typeface="+mn-ea"/>
                    <a:cs typeface="+mn-cs"/>
                  </a:rPr>
                  <a:t>則分別採用雙線性插值方法上採樣</a:t>
                </a:r>
                <a:r>
                  <a:rPr lang="en-US" altLang="zh-TW" sz="1200" kern="1200" dirty="0">
                    <a:solidFill>
                      <a:schemeClr val="tx1"/>
                    </a:solidFill>
                    <a:effectLst/>
                    <a:latin typeface="+mn-lt"/>
                    <a:ea typeface="+mn-ea"/>
                    <a:cs typeface="+mn-cs"/>
                  </a:rPr>
                  <a:t>2</a:t>
                </a:r>
                <a:r>
                  <a:rPr lang="zh-TW" altLang="zh-TW" sz="1200" kern="1200" dirty="0">
                    <a:solidFill>
                      <a:schemeClr val="tx1"/>
                    </a:solidFill>
                    <a:effectLst/>
                    <a:latin typeface="+mn-lt"/>
                    <a:ea typeface="+mn-ea"/>
                    <a:cs typeface="+mn-cs"/>
                  </a:rPr>
                  <a:t>倍和</a:t>
                </a:r>
                <a:r>
                  <a:rPr lang="en-US" altLang="zh-TW" sz="1200" kern="1200" dirty="0">
                    <a:solidFill>
                      <a:schemeClr val="tx1"/>
                    </a:solidFill>
                    <a:effectLst/>
                    <a:latin typeface="+mn-lt"/>
                    <a:ea typeface="+mn-ea"/>
                    <a:cs typeface="+mn-cs"/>
                  </a:rPr>
                  <a:t>4</a:t>
                </a:r>
                <a:r>
                  <a:rPr lang="zh-TW" altLang="zh-TW" sz="1200" kern="1200" dirty="0">
                    <a:solidFill>
                      <a:schemeClr val="tx1"/>
                    </a:solidFill>
                    <a:effectLst/>
                    <a:latin typeface="+mn-lt"/>
                    <a:ea typeface="+mn-ea"/>
                    <a:cs typeface="+mn-cs"/>
                  </a:rPr>
                  <a:t>倍，以利統一特徵圖大小隨後進行</a:t>
                </a:r>
                <a:r>
                  <a:rPr lang="en-US" altLang="zh-TW" sz="1200" kern="1200" dirty="0">
                    <a:solidFill>
                      <a:schemeClr val="tx1"/>
                    </a:solidFill>
                    <a:effectLst/>
                    <a:latin typeface="+mn-lt"/>
                    <a:ea typeface="+mn-ea"/>
                    <a:cs typeface="+mn-cs"/>
                  </a:rPr>
                  <a:t>3 </a:t>
                </a:r>
                <a:r>
                  <a:rPr lang="en-US" altLang="zh-TW" sz="1200" kern="1200" dirty="0">
                    <a:solidFill>
                      <a:schemeClr val="tx1"/>
                    </a:solidFill>
                    <a:effectLst/>
                    <a:latin typeface="+mn-lt"/>
                    <a:ea typeface="+mn-ea"/>
                    <a:cs typeface="+mn-cs"/>
                    <a:sym typeface="Symbol" panose="05050102010706020507" pitchFamily="18" charset="2"/>
                  </a:rPr>
                  <a:t></a:t>
                </a:r>
                <a:r>
                  <a:rPr lang="en-US" altLang="zh-TW" sz="1200" kern="1200" dirty="0">
                    <a:solidFill>
                      <a:schemeClr val="tx1"/>
                    </a:solidFill>
                    <a:effectLst/>
                    <a:latin typeface="+mn-lt"/>
                    <a:ea typeface="+mn-ea"/>
                    <a:cs typeface="+mn-cs"/>
                  </a:rPr>
                  <a:t> 3</a:t>
                </a:r>
                <a:r>
                  <a:rPr lang="zh-TW" altLang="zh-TW" sz="1200" kern="1200" dirty="0">
                    <a:solidFill>
                      <a:schemeClr val="tx1"/>
                    </a:solidFill>
                    <a:effectLst/>
                    <a:latin typeface="+mn-lt"/>
                    <a:ea typeface="+mn-ea"/>
                    <a:cs typeface="+mn-cs"/>
                  </a:rPr>
                  <a:t>卷積及</a:t>
                </a:r>
                <a:r>
                  <a:rPr lang="en-US" altLang="zh-TW" sz="1200" kern="1200" dirty="0">
                    <a:solidFill>
                      <a:schemeClr val="tx1"/>
                    </a:solidFill>
                    <a:effectLst/>
                    <a:latin typeface="+mn-lt"/>
                    <a:ea typeface="+mn-ea"/>
                    <a:cs typeface="+mn-cs"/>
                  </a:rPr>
                  <a:t>64</a:t>
                </a:r>
                <a:r>
                  <a:rPr lang="zh-TW" altLang="zh-TW" sz="1200" kern="1200" dirty="0">
                    <a:solidFill>
                      <a:schemeClr val="tx1"/>
                    </a:solidFill>
                    <a:effectLst/>
                    <a:latin typeface="+mn-lt"/>
                    <a:ea typeface="+mn-ea"/>
                    <a:cs typeface="+mn-cs"/>
                  </a:rPr>
                  <a:t>通道操作，最後五層疊加形成</a:t>
                </a:r>
                <a:r>
                  <a:rPr lang="en-US" altLang="zh-TW" sz="1200" kern="1200" dirty="0">
                    <a:solidFill>
                      <a:schemeClr val="tx1"/>
                    </a:solidFill>
                    <a:effectLst/>
                    <a:latin typeface="+mn-lt"/>
                    <a:ea typeface="+mn-ea"/>
                    <a:cs typeface="+mn-cs"/>
                  </a:rPr>
                  <a:t>320</a:t>
                </a:r>
                <a:r>
                  <a:rPr lang="zh-TW" altLang="zh-TW" sz="1200" kern="1200" dirty="0">
                    <a:solidFill>
                      <a:schemeClr val="tx1"/>
                    </a:solidFill>
                    <a:effectLst/>
                    <a:latin typeface="+mn-lt"/>
                    <a:ea typeface="+mn-ea"/>
                    <a:cs typeface="+mn-cs"/>
                  </a:rPr>
                  <a:t>通道之特徵圖再進行</a:t>
                </a:r>
                <a:r>
                  <a:rPr lang="en-US" altLang="zh-TW" sz="1200" kern="1200" dirty="0">
                    <a:solidFill>
                      <a:schemeClr val="tx1"/>
                    </a:solidFill>
                    <a:effectLst/>
                    <a:latin typeface="+mn-lt"/>
                    <a:ea typeface="+mn-ea"/>
                    <a:cs typeface="+mn-cs"/>
                  </a:rPr>
                  <a:t>3 </a:t>
                </a:r>
                <a:r>
                  <a:rPr lang="en-US" altLang="zh-TW" sz="1200" kern="1200" dirty="0">
                    <a:solidFill>
                      <a:schemeClr val="tx1"/>
                    </a:solidFill>
                    <a:effectLst/>
                    <a:latin typeface="+mn-lt"/>
                    <a:ea typeface="+mn-ea"/>
                    <a:cs typeface="+mn-cs"/>
                    <a:sym typeface="Symbol" panose="05050102010706020507" pitchFamily="18" charset="2"/>
                  </a:rPr>
                  <a:t></a:t>
                </a:r>
                <a:r>
                  <a:rPr lang="en-US" altLang="zh-TW" sz="1200" kern="1200" dirty="0">
                    <a:solidFill>
                      <a:schemeClr val="tx1"/>
                    </a:solidFill>
                    <a:effectLst/>
                    <a:latin typeface="+mn-lt"/>
                    <a:ea typeface="+mn-ea"/>
                    <a:cs typeface="+mn-cs"/>
                  </a:rPr>
                  <a:t> 3</a:t>
                </a:r>
                <a:r>
                  <a:rPr lang="zh-TW" altLang="zh-TW" sz="1200" kern="1200" dirty="0">
                    <a:solidFill>
                      <a:schemeClr val="tx1"/>
                    </a:solidFill>
                    <a:effectLst/>
                    <a:latin typeface="+mn-lt"/>
                    <a:ea typeface="+mn-ea"/>
                    <a:cs typeface="+mn-cs"/>
                  </a:rPr>
                  <a:t>卷積、批次正規化及</a:t>
                </a:r>
                <a:r>
                  <a:rPr lang="en-US" altLang="zh-TW" sz="1200" kern="1200" dirty="0" err="1">
                    <a:solidFill>
                      <a:schemeClr val="tx1"/>
                    </a:solidFill>
                    <a:effectLst/>
                    <a:latin typeface="+mn-lt"/>
                    <a:ea typeface="+mn-ea"/>
                    <a:cs typeface="+mn-cs"/>
                  </a:rPr>
                  <a:t>ReLU</a:t>
                </a:r>
                <a:r>
                  <a:rPr lang="zh-TW" altLang="zh-TW" sz="1200" kern="1200" dirty="0">
                    <a:solidFill>
                      <a:schemeClr val="tx1"/>
                    </a:solidFill>
                    <a:effectLst/>
                    <a:latin typeface="+mn-lt"/>
                    <a:ea typeface="+mn-ea"/>
                    <a:cs typeface="+mn-cs"/>
                  </a:rPr>
                  <a:t>等運算。</a:t>
                </a:r>
              </a:p>
              <a:p>
                <a:r>
                  <a:rPr lang="en-US" altLang="zh-TW" sz="1200" kern="1200" dirty="0">
                    <a:solidFill>
                      <a:schemeClr val="tx1"/>
                    </a:solidFill>
                    <a:effectLst/>
                    <a:latin typeface="+mn-lt"/>
                    <a:ea typeface="+mn-ea"/>
                    <a:cs typeface="+mn-cs"/>
                  </a:rPr>
                  <a:t> </a:t>
                </a:r>
                <a:endParaRPr lang="zh-TW" altLang="zh-TW" sz="1200" kern="1200" dirty="0">
                  <a:solidFill>
                    <a:schemeClr val="tx1"/>
                  </a:solidFill>
                  <a:effectLst/>
                  <a:latin typeface="+mn-lt"/>
                  <a:ea typeface="+mn-ea"/>
                  <a:cs typeface="+mn-cs"/>
                </a:endParaRPr>
              </a:p>
              <a:p>
                <a:r>
                  <a:rPr lang="zh-TW" altLang="zh-TW" sz="1200" kern="1200" dirty="0">
                    <a:solidFill>
                      <a:schemeClr val="tx1"/>
                    </a:solidFill>
                    <a:effectLst/>
                    <a:latin typeface="+mn-lt"/>
                    <a:ea typeface="+mn-ea"/>
                    <a:cs typeface="+mn-cs"/>
                  </a:rPr>
                  <a:t>最後全尺度深度監督的部份則是每一個解碼器模塊的最後一層都會被送入一個</a:t>
                </a:r>
                <a:r>
                  <a:rPr lang="en-US" altLang="zh-TW" sz="1200" kern="1200" dirty="0">
                    <a:solidFill>
                      <a:schemeClr val="tx1"/>
                    </a:solidFill>
                    <a:effectLst/>
                    <a:latin typeface="+mn-lt"/>
                    <a:ea typeface="+mn-ea"/>
                    <a:cs typeface="+mn-cs"/>
                  </a:rPr>
                  <a:t>3 </a:t>
                </a:r>
                <a:r>
                  <a:rPr lang="en-US" altLang="zh-TW" sz="1200" kern="1200" dirty="0">
                    <a:solidFill>
                      <a:schemeClr val="tx1"/>
                    </a:solidFill>
                    <a:effectLst/>
                    <a:latin typeface="+mn-lt"/>
                    <a:ea typeface="+mn-ea"/>
                    <a:cs typeface="+mn-cs"/>
                    <a:sym typeface="Symbol" panose="05050102010706020507" pitchFamily="18" charset="2"/>
                  </a:rPr>
                  <a:t></a:t>
                </a:r>
                <a:r>
                  <a:rPr lang="en-US" altLang="zh-TW" sz="1200" kern="1200" dirty="0">
                    <a:solidFill>
                      <a:schemeClr val="tx1"/>
                    </a:solidFill>
                    <a:effectLst/>
                    <a:latin typeface="+mn-lt"/>
                    <a:ea typeface="+mn-ea"/>
                    <a:cs typeface="+mn-cs"/>
                  </a:rPr>
                  <a:t> 3</a:t>
                </a:r>
                <a:r>
                  <a:rPr lang="zh-TW" altLang="zh-TW" sz="1200" kern="1200" dirty="0">
                    <a:solidFill>
                      <a:schemeClr val="tx1"/>
                    </a:solidFill>
                    <a:effectLst/>
                    <a:latin typeface="+mn-lt"/>
                    <a:ea typeface="+mn-ea"/>
                    <a:cs typeface="+mn-cs"/>
                  </a:rPr>
                  <a:t>的卷積層後，藉由雙線性上採樣得到和真實影像相同大小的特徵圖，再使用</a:t>
                </a:r>
                <a:r>
                  <a:rPr lang="en-US" altLang="zh-TW" sz="1200" kern="1200" dirty="0">
                    <a:solidFill>
                      <a:schemeClr val="tx1"/>
                    </a:solidFill>
                    <a:effectLst/>
                    <a:latin typeface="+mn-lt"/>
                    <a:ea typeface="+mn-ea"/>
                    <a:cs typeface="+mn-cs"/>
                  </a:rPr>
                  <a:t>sigmoid</a:t>
                </a:r>
                <a:r>
                  <a:rPr lang="zh-TW" altLang="zh-TW" sz="1200" kern="1200" dirty="0">
                    <a:solidFill>
                      <a:schemeClr val="tx1"/>
                    </a:solidFill>
                    <a:effectLst/>
                    <a:latin typeface="+mn-lt"/>
                    <a:ea typeface="+mn-ea"/>
                    <a:cs typeface="+mn-cs"/>
                  </a:rPr>
                  <a:t>函數得到特徵值。</a:t>
                </a:r>
                <a:endParaRPr lang="en-US" altLang="zh-TW" sz="1200" kern="1200" dirty="0">
                  <a:solidFill>
                    <a:schemeClr val="tx1"/>
                  </a:solidFill>
                  <a:effectLst/>
                  <a:latin typeface="+mn-lt"/>
                  <a:ea typeface="+mn-ea"/>
                  <a:cs typeface="+mn-cs"/>
                </a:endParaRPr>
              </a:p>
              <a:p>
                <a:r>
                  <a:rPr lang="zh-TW" altLang="zh-TW" sz="1200" kern="1200" dirty="0">
                    <a:solidFill>
                      <a:schemeClr val="tx1"/>
                    </a:solidFill>
                    <a:effectLst/>
                    <a:latin typeface="+mn-lt"/>
                    <a:ea typeface="+mn-ea"/>
                    <a:cs typeface="+mn-cs"/>
                  </a:rPr>
                  <a:t>深度監督，引入額外的監督訊號，以促進模型訓練和提高分割準確性，以便在速度和性能間取得平衡。</a:t>
                </a:r>
                <a:endParaRPr lang="en-US" altLang="zh-TW" sz="1200" dirty="0">
                  <a:latin typeface="Times New Roman" panose="02020603050405020304" pitchFamily="18" charset="0"/>
                  <a:cs typeface="Times New Roman" panose="02020603050405020304" pitchFamily="18" charset="0"/>
                </a:endParaRPr>
              </a:p>
              <a:p>
                <a:endParaRPr lang="en-US" altLang="zh-TW" sz="1200" dirty="0">
                  <a:latin typeface="Times New Roman" panose="02020603050405020304" pitchFamily="18" charset="0"/>
                  <a:cs typeface="Times New Roman" panose="02020603050405020304" pitchFamily="18" charset="0"/>
                </a:endParaRPr>
              </a:p>
            </p:txBody>
          </p:sp>
        </mc:Fallback>
      </mc:AlternateContent>
      <p:sp>
        <p:nvSpPr>
          <p:cNvPr id="4" name="投影片編號版面配置區 3"/>
          <p:cNvSpPr>
            <a:spLocks noGrp="1"/>
          </p:cNvSpPr>
          <p:nvPr>
            <p:ph type="sldNum" sz="quarter" idx="5"/>
          </p:nvPr>
        </p:nvSpPr>
        <p:spPr/>
        <p:txBody>
          <a:bodyPr/>
          <a:lstStyle/>
          <a:p>
            <a:fld id="{731E69D3-57A7-4B67-A150-61C956DCC502}" type="slidenum">
              <a:rPr lang="zh-TW" altLang="en-US" smtClean="0"/>
              <a:t>15</a:t>
            </a:fld>
            <a:endParaRPr lang="zh-TW" altLang="en-US"/>
          </a:p>
        </p:txBody>
      </p:sp>
    </p:spTree>
    <p:extLst>
      <p:ext uri="{BB962C8B-B14F-4D97-AF65-F5344CB8AC3E}">
        <p14:creationId xmlns:p14="http://schemas.microsoft.com/office/powerpoint/2010/main" val="1459182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zh-TW" sz="1200" kern="1200" dirty="0">
              <a:solidFill>
                <a:schemeClr val="tx1"/>
              </a:solidFill>
              <a:effectLst/>
              <a:latin typeface="+mn-lt"/>
              <a:ea typeface="+mn-ea"/>
              <a:cs typeface="+mn-cs"/>
            </a:endParaRPr>
          </a:p>
        </p:txBody>
      </p:sp>
      <p:sp>
        <p:nvSpPr>
          <p:cNvPr id="4" name="投影片編號版面配置區 3"/>
          <p:cNvSpPr>
            <a:spLocks noGrp="1"/>
          </p:cNvSpPr>
          <p:nvPr>
            <p:ph type="sldNum" sz="quarter" idx="5"/>
          </p:nvPr>
        </p:nvSpPr>
        <p:spPr/>
        <p:txBody>
          <a:bodyPr/>
          <a:lstStyle/>
          <a:p>
            <a:fld id="{731E69D3-57A7-4B67-A150-61C956DCC502}" type="slidenum">
              <a:rPr lang="zh-TW" altLang="en-US" smtClean="0"/>
              <a:t>16</a:t>
            </a:fld>
            <a:endParaRPr lang="zh-TW" altLang="en-US"/>
          </a:p>
        </p:txBody>
      </p:sp>
    </p:spTree>
    <p:extLst>
      <p:ext uri="{BB962C8B-B14F-4D97-AF65-F5344CB8AC3E}">
        <p14:creationId xmlns:p14="http://schemas.microsoft.com/office/powerpoint/2010/main" val="17008539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zh-TW" sz="1200" kern="1200" dirty="0">
              <a:solidFill>
                <a:schemeClr val="tx1"/>
              </a:solidFill>
              <a:effectLst/>
              <a:latin typeface="+mn-lt"/>
              <a:ea typeface="+mn-ea"/>
              <a:cs typeface="+mn-cs"/>
            </a:endParaRPr>
          </a:p>
        </p:txBody>
      </p:sp>
      <p:sp>
        <p:nvSpPr>
          <p:cNvPr id="4" name="投影片編號版面配置區 3"/>
          <p:cNvSpPr>
            <a:spLocks noGrp="1"/>
          </p:cNvSpPr>
          <p:nvPr>
            <p:ph type="sldNum" sz="quarter" idx="5"/>
          </p:nvPr>
        </p:nvSpPr>
        <p:spPr/>
        <p:txBody>
          <a:bodyPr/>
          <a:lstStyle/>
          <a:p>
            <a:fld id="{731E69D3-57A7-4B67-A150-61C956DCC502}" type="slidenum">
              <a:rPr lang="zh-TW" altLang="en-US" smtClean="0"/>
              <a:t>20</a:t>
            </a:fld>
            <a:endParaRPr lang="zh-TW" altLang="en-US"/>
          </a:p>
        </p:txBody>
      </p:sp>
    </p:spTree>
    <p:extLst>
      <p:ext uri="{BB962C8B-B14F-4D97-AF65-F5344CB8AC3E}">
        <p14:creationId xmlns:p14="http://schemas.microsoft.com/office/powerpoint/2010/main" val="18072570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zh-TW" sz="1200" kern="1200" dirty="0">
              <a:solidFill>
                <a:schemeClr val="tx1"/>
              </a:solidFill>
              <a:effectLst/>
              <a:latin typeface="+mn-lt"/>
              <a:ea typeface="+mn-ea"/>
              <a:cs typeface="+mn-cs"/>
            </a:endParaRPr>
          </a:p>
        </p:txBody>
      </p:sp>
      <p:sp>
        <p:nvSpPr>
          <p:cNvPr id="4" name="投影片編號版面配置區 3"/>
          <p:cNvSpPr>
            <a:spLocks noGrp="1"/>
          </p:cNvSpPr>
          <p:nvPr>
            <p:ph type="sldNum" sz="quarter" idx="5"/>
          </p:nvPr>
        </p:nvSpPr>
        <p:spPr/>
        <p:txBody>
          <a:bodyPr/>
          <a:lstStyle/>
          <a:p>
            <a:fld id="{731E69D3-57A7-4B67-A150-61C956DCC502}" type="slidenum">
              <a:rPr lang="zh-TW" altLang="en-US" smtClean="0"/>
              <a:t>21</a:t>
            </a:fld>
            <a:endParaRPr lang="zh-TW" altLang="en-US"/>
          </a:p>
        </p:txBody>
      </p:sp>
    </p:spTree>
    <p:extLst>
      <p:ext uri="{BB962C8B-B14F-4D97-AF65-F5344CB8AC3E}">
        <p14:creationId xmlns:p14="http://schemas.microsoft.com/office/powerpoint/2010/main" val="28345725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731E69D3-57A7-4B67-A150-61C956DCC502}" type="slidenum">
              <a:rPr lang="zh-TW" altLang="en-US" smtClean="0"/>
              <a:t>2</a:t>
            </a:fld>
            <a:endParaRPr lang="zh-TW" altLang="en-US"/>
          </a:p>
        </p:txBody>
      </p:sp>
    </p:spTree>
    <p:extLst>
      <p:ext uri="{BB962C8B-B14F-4D97-AF65-F5344CB8AC3E}">
        <p14:creationId xmlns:p14="http://schemas.microsoft.com/office/powerpoint/2010/main" val="146753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731E69D3-57A7-4B67-A150-61C956DCC502}" type="slidenum">
              <a:rPr lang="zh-TW" altLang="en-US" smtClean="0"/>
              <a:t>3</a:t>
            </a:fld>
            <a:endParaRPr lang="zh-TW" altLang="en-US"/>
          </a:p>
        </p:txBody>
      </p:sp>
    </p:spTree>
    <p:extLst>
      <p:ext uri="{BB962C8B-B14F-4D97-AF65-F5344CB8AC3E}">
        <p14:creationId xmlns:p14="http://schemas.microsoft.com/office/powerpoint/2010/main" val="21829457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731E69D3-57A7-4B67-A150-61C956DCC502}" type="slidenum">
              <a:rPr lang="zh-TW" altLang="en-US" smtClean="0"/>
              <a:t>4</a:t>
            </a:fld>
            <a:endParaRPr lang="zh-TW" altLang="en-US"/>
          </a:p>
        </p:txBody>
      </p:sp>
    </p:spTree>
    <p:extLst>
      <p:ext uri="{BB962C8B-B14F-4D97-AF65-F5344CB8AC3E}">
        <p14:creationId xmlns:p14="http://schemas.microsoft.com/office/powerpoint/2010/main" val="17478253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731E69D3-57A7-4B67-A150-61C956DCC502}" type="slidenum">
              <a:rPr lang="zh-TW" altLang="en-US" smtClean="0"/>
              <a:t>5</a:t>
            </a:fld>
            <a:endParaRPr lang="zh-TW" altLang="en-US"/>
          </a:p>
        </p:txBody>
      </p:sp>
    </p:spTree>
    <p:extLst>
      <p:ext uri="{BB962C8B-B14F-4D97-AF65-F5344CB8AC3E}">
        <p14:creationId xmlns:p14="http://schemas.microsoft.com/office/powerpoint/2010/main" val="26684541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731E69D3-57A7-4B67-A150-61C956DCC502}" type="slidenum">
              <a:rPr lang="zh-TW" altLang="en-US" smtClean="0"/>
              <a:t>6</a:t>
            </a:fld>
            <a:endParaRPr lang="zh-TW" altLang="en-US"/>
          </a:p>
        </p:txBody>
      </p:sp>
    </p:spTree>
    <p:extLst>
      <p:ext uri="{BB962C8B-B14F-4D97-AF65-F5344CB8AC3E}">
        <p14:creationId xmlns:p14="http://schemas.microsoft.com/office/powerpoint/2010/main" val="2735101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731E69D3-57A7-4B67-A150-61C956DCC502}" type="slidenum">
              <a:rPr lang="zh-TW" altLang="en-US" smtClean="0"/>
              <a:t>7</a:t>
            </a:fld>
            <a:endParaRPr lang="zh-TW" altLang="en-US"/>
          </a:p>
        </p:txBody>
      </p:sp>
    </p:spTree>
    <p:extLst>
      <p:ext uri="{BB962C8B-B14F-4D97-AF65-F5344CB8AC3E}">
        <p14:creationId xmlns:p14="http://schemas.microsoft.com/office/powerpoint/2010/main" val="31122600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731E69D3-57A7-4B67-A150-61C956DCC502}" type="slidenum">
              <a:rPr lang="zh-TW" altLang="en-US" smtClean="0"/>
              <a:t>8</a:t>
            </a:fld>
            <a:endParaRPr lang="zh-TW" altLang="en-US"/>
          </a:p>
        </p:txBody>
      </p:sp>
    </p:spTree>
    <p:extLst>
      <p:ext uri="{BB962C8B-B14F-4D97-AF65-F5344CB8AC3E}">
        <p14:creationId xmlns:p14="http://schemas.microsoft.com/office/powerpoint/2010/main" val="21756277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731E69D3-57A7-4B67-A150-61C956DCC502}" type="slidenum">
              <a:rPr lang="zh-TW" altLang="en-US" smtClean="0"/>
              <a:t>9</a:t>
            </a:fld>
            <a:endParaRPr lang="zh-TW" altLang="en-US"/>
          </a:p>
        </p:txBody>
      </p:sp>
    </p:spTree>
    <p:extLst>
      <p:ext uri="{BB962C8B-B14F-4D97-AF65-F5344CB8AC3E}">
        <p14:creationId xmlns:p14="http://schemas.microsoft.com/office/powerpoint/2010/main" val="1119424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TW" altLang="en-US"/>
              <a:t>按一下以編輯母片標題樣式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fld id="{58331860-4057-4135-86BD-8F21069E4310}" type="datetimeFigureOut">
              <a:rPr lang="zh-TW" altLang="en-US" smtClean="0"/>
              <a:t>2024/11/13</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525658A6-7988-423B-AD03-703C1422977D}" type="slidenum">
              <a:rPr lang="zh-TW" altLang="en-US" smtClean="0"/>
              <a:t>‹#›</a:t>
            </a:fld>
            <a:endParaRPr lang="zh-TW" altLang="en-US"/>
          </a:p>
        </p:txBody>
      </p:sp>
    </p:spTree>
    <p:extLst>
      <p:ext uri="{BB962C8B-B14F-4D97-AF65-F5344CB8AC3E}">
        <p14:creationId xmlns:p14="http://schemas.microsoft.com/office/powerpoint/2010/main" val="32705018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58331860-4057-4135-86BD-8F21069E4310}" type="datetimeFigureOut">
              <a:rPr lang="zh-TW" altLang="en-US" smtClean="0"/>
              <a:t>2024/11/13</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525658A6-7988-423B-AD03-703C1422977D}" type="slidenum">
              <a:rPr lang="zh-TW" altLang="en-US" smtClean="0"/>
              <a:t>‹#›</a:t>
            </a:fld>
            <a:endParaRPr lang="zh-TW" altLang="en-US"/>
          </a:p>
        </p:txBody>
      </p:sp>
    </p:spTree>
    <p:extLst>
      <p:ext uri="{BB962C8B-B14F-4D97-AF65-F5344CB8AC3E}">
        <p14:creationId xmlns:p14="http://schemas.microsoft.com/office/powerpoint/2010/main" val="36989571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58331860-4057-4135-86BD-8F21069E4310}" type="datetimeFigureOut">
              <a:rPr lang="zh-TW" altLang="en-US" smtClean="0"/>
              <a:t>2024/11/13</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525658A6-7988-423B-AD03-703C1422977D}" type="slidenum">
              <a:rPr lang="zh-TW" altLang="en-US" smtClean="0"/>
              <a:t>‹#›</a:t>
            </a:fld>
            <a:endParaRPr lang="zh-TW" altLang="en-US"/>
          </a:p>
        </p:txBody>
      </p:sp>
    </p:spTree>
    <p:extLst>
      <p:ext uri="{BB962C8B-B14F-4D97-AF65-F5344CB8AC3E}">
        <p14:creationId xmlns:p14="http://schemas.microsoft.com/office/powerpoint/2010/main" val="4012225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a:xfrm>
            <a:off x="628650" y="191542"/>
            <a:ext cx="7886700" cy="854074"/>
          </a:xfrm>
        </p:spPr>
        <p:txBody>
          <a:bodyPr>
            <a:normAutofit/>
          </a:bodyPr>
          <a:lstStyle>
            <a:lvl1pPr>
              <a:defRPr sz="3000">
                <a:latin typeface="標楷體" panose="03000509000000000000" pitchFamily="65" charset="-120"/>
                <a:ea typeface="標楷體" panose="03000509000000000000" pitchFamily="65" charset="-120"/>
              </a:defRPr>
            </a:lvl1pPr>
          </a:lstStyle>
          <a:p>
            <a:r>
              <a:rPr lang="zh-TW" altLang="en-US" dirty="0"/>
              <a:t>按一下以編輯母片標題樣式</a:t>
            </a:r>
            <a:endParaRPr lang="en-US" dirty="0"/>
          </a:p>
        </p:txBody>
      </p:sp>
      <p:sp>
        <p:nvSpPr>
          <p:cNvPr id="3" name="Content Placeholder 2"/>
          <p:cNvSpPr>
            <a:spLocks noGrp="1"/>
          </p:cNvSpPr>
          <p:nvPr>
            <p:ph idx="1"/>
          </p:nvPr>
        </p:nvSpPr>
        <p:spPr>
          <a:xfrm>
            <a:off x="628650" y="1100634"/>
            <a:ext cx="7886700" cy="5076329"/>
          </a:xfrm>
        </p:spPr>
        <p:txBody>
          <a:bodyPr/>
          <a:lstStyle>
            <a:lvl1pPr>
              <a:defRPr>
                <a:latin typeface="+mn-lt"/>
                <a:ea typeface="標楷體" panose="03000509000000000000" pitchFamily="65" charset="-120"/>
              </a:defRPr>
            </a:lvl1pPr>
            <a:lvl2pPr>
              <a:defRPr>
                <a:latin typeface="+mn-lt"/>
                <a:ea typeface="標楷體" panose="03000509000000000000" pitchFamily="65" charset="-120"/>
              </a:defRPr>
            </a:lvl2pPr>
            <a:lvl3pPr>
              <a:defRPr>
                <a:latin typeface="+mn-lt"/>
                <a:ea typeface="標楷體" panose="03000509000000000000" pitchFamily="65" charset="-120"/>
              </a:defRPr>
            </a:lvl3pPr>
            <a:lvl4pPr>
              <a:defRPr>
                <a:latin typeface="+mn-lt"/>
                <a:ea typeface="標楷體" panose="03000509000000000000" pitchFamily="65" charset="-120"/>
              </a:defRPr>
            </a:lvl4pPr>
            <a:lvl5pPr>
              <a:defRPr>
                <a:latin typeface="+mn-lt"/>
                <a:ea typeface="標楷體" panose="03000509000000000000" pitchFamily="65" charset="-120"/>
              </a:defRPr>
            </a:lvl5pPr>
          </a:lstStyle>
          <a:p>
            <a:pPr lvl="0"/>
            <a:r>
              <a:rPr lang="zh-TW" altLang="en-US" dirty="0"/>
              <a:t>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endParaRPr lang="en-US" dirty="0"/>
          </a:p>
        </p:txBody>
      </p:sp>
      <p:sp>
        <p:nvSpPr>
          <p:cNvPr id="4" name="Date Placeholder 3"/>
          <p:cNvSpPr>
            <a:spLocks noGrp="1"/>
          </p:cNvSpPr>
          <p:nvPr>
            <p:ph type="dt" sz="half" idx="10"/>
          </p:nvPr>
        </p:nvSpPr>
        <p:spPr/>
        <p:txBody>
          <a:bodyPr/>
          <a:lstStyle/>
          <a:p>
            <a:fld id="{58331860-4057-4135-86BD-8F21069E4310}" type="datetimeFigureOut">
              <a:rPr lang="zh-TW" altLang="en-US" smtClean="0"/>
              <a:t>2024/11/13</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525658A6-7988-423B-AD03-703C1422977D}" type="slidenum">
              <a:rPr lang="zh-TW" altLang="en-US" smtClean="0"/>
              <a:t>‹#›</a:t>
            </a:fld>
            <a:endParaRPr lang="zh-TW" altLang="en-US"/>
          </a:p>
        </p:txBody>
      </p:sp>
      <p:sp>
        <p:nvSpPr>
          <p:cNvPr id="7" name="矩形 6">
            <a:extLst>
              <a:ext uri="{FF2B5EF4-FFF2-40B4-BE49-F238E27FC236}">
                <a16:creationId xmlns:a16="http://schemas.microsoft.com/office/drawing/2014/main" id="{47F5C39B-513A-4B8C-BC9B-4C16CB9B6956}"/>
              </a:ext>
            </a:extLst>
          </p:cNvPr>
          <p:cNvSpPr/>
          <p:nvPr userDrawn="1"/>
        </p:nvSpPr>
        <p:spPr>
          <a:xfrm>
            <a:off x="5908" y="0"/>
            <a:ext cx="5395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accent1"/>
              </a:solidFill>
            </a:endParaRPr>
          </a:p>
        </p:txBody>
      </p:sp>
      <p:pic>
        <p:nvPicPr>
          <p:cNvPr id="8" name="圖片 7">
            <a:extLst>
              <a:ext uri="{FF2B5EF4-FFF2-40B4-BE49-F238E27FC236}">
                <a16:creationId xmlns:a16="http://schemas.microsoft.com/office/drawing/2014/main" id="{FD8AC03B-0687-4EA9-99E2-427722D8369C}"/>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11809" t="28248" r="10953" b="26648"/>
          <a:stretch/>
        </p:blipFill>
        <p:spPr>
          <a:xfrm>
            <a:off x="6946849" y="136524"/>
            <a:ext cx="1999291" cy="729704"/>
          </a:xfrm>
          <a:prstGeom prst="rect">
            <a:avLst/>
          </a:prstGeom>
        </p:spPr>
      </p:pic>
    </p:spTree>
    <p:extLst>
      <p:ext uri="{BB962C8B-B14F-4D97-AF65-F5344CB8AC3E}">
        <p14:creationId xmlns:p14="http://schemas.microsoft.com/office/powerpoint/2010/main" val="42449935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TW" altLang="en-US"/>
              <a:t>按一下以編輯母片標題樣式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58331860-4057-4135-86BD-8F21069E4310}" type="datetimeFigureOut">
              <a:rPr lang="zh-TW" altLang="en-US" smtClean="0"/>
              <a:t>2024/11/13</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525658A6-7988-423B-AD03-703C1422977D}" type="slidenum">
              <a:rPr lang="zh-TW" altLang="en-US" smtClean="0"/>
              <a:t>‹#›</a:t>
            </a:fld>
            <a:endParaRPr lang="zh-TW" altLang="en-US"/>
          </a:p>
        </p:txBody>
      </p:sp>
    </p:spTree>
    <p:extLst>
      <p:ext uri="{BB962C8B-B14F-4D97-AF65-F5344CB8AC3E}">
        <p14:creationId xmlns:p14="http://schemas.microsoft.com/office/powerpoint/2010/main" val="3295851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58331860-4057-4135-86BD-8F21069E4310}" type="datetimeFigureOut">
              <a:rPr lang="zh-TW" altLang="en-US" smtClean="0"/>
              <a:t>2024/11/13</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525658A6-7988-423B-AD03-703C1422977D}" type="slidenum">
              <a:rPr lang="zh-TW" altLang="en-US" smtClean="0"/>
              <a:t>‹#›</a:t>
            </a:fld>
            <a:endParaRPr lang="zh-TW" altLang="en-US"/>
          </a:p>
        </p:txBody>
      </p:sp>
    </p:spTree>
    <p:extLst>
      <p:ext uri="{BB962C8B-B14F-4D97-AF65-F5344CB8AC3E}">
        <p14:creationId xmlns:p14="http://schemas.microsoft.com/office/powerpoint/2010/main" val="1083022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Content Placeholder 3"/>
          <p:cNvSpPr>
            <a:spLocks noGrp="1"/>
          </p:cNvSpPr>
          <p:nvPr>
            <p:ph sz="half" idx="2"/>
          </p:nvPr>
        </p:nvSpPr>
        <p:spPr>
          <a:xfrm>
            <a:off x="629842" y="2505075"/>
            <a:ext cx="3868340"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Content Placeholder 5"/>
          <p:cNvSpPr>
            <a:spLocks noGrp="1"/>
          </p:cNvSpPr>
          <p:nvPr>
            <p:ph sz="quarter" idx="4"/>
          </p:nvPr>
        </p:nvSpPr>
        <p:spPr>
          <a:xfrm>
            <a:off x="4629150" y="2505075"/>
            <a:ext cx="3887391"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58331860-4057-4135-86BD-8F21069E4310}" type="datetimeFigureOut">
              <a:rPr lang="zh-TW" altLang="en-US" smtClean="0"/>
              <a:t>2024/11/13</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525658A6-7988-423B-AD03-703C1422977D}" type="slidenum">
              <a:rPr lang="zh-TW" altLang="en-US" smtClean="0"/>
              <a:t>‹#›</a:t>
            </a:fld>
            <a:endParaRPr lang="zh-TW" altLang="en-US"/>
          </a:p>
        </p:txBody>
      </p:sp>
    </p:spTree>
    <p:extLst>
      <p:ext uri="{BB962C8B-B14F-4D97-AF65-F5344CB8AC3E}">
        <p14:creationId xmlns:p14="http://schemas.microsoft.com/office/powerpoint/2010/main" val="1953207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58331860-4057-4135-86BD-8F21069E4310}" type="datetimeFigureOut">
              <a:rPr lang="zh-TW" altLang="en-US" smtClean="0"/>
              <a:t>2024/11/13</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525658A6-7988-423B-AD03-703C1422977D}" type="slidenum">
              <a:rPr lang="zh-TW" altLang="en-US" smtClean="0"/>
              <a:t>‹#›</a:t>
            </a:fld>
            <a:endParaRPr lang="zh-TW" altLang="en-US"/>
          </a:p>
        </p:txBody>
      </p:sp>
    </p:spTree>
    <p:extLst>
      <p:ext uri="{BB962C8B-B14F-4D97-AF65-F5344CB8AC3E}">
        <p14:creationId xmlns:p14="http://schemas.microsoft.com/office/powerpoint/2010/main" val="8217173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331860-4057-4135-86BD-8F21069E4310}" type="datetimeFigureOut">
              <a:rPr lang="zh-TW" altLang="en-US" smtClean="0"/>
              <a:t>2024/11/13</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525658A6-7988-423B-AD03-703C1422977D}" type="slidenum">
              <a:rPr lang="zh-TW" altLang="en-US" smtClean="0"/>
              <a:t>‹#›</a:t>
            </a:fld>
            <a:endParaRPr lang="zh-TW" altLang="en-US"/>
          </a:p>
        </p:txBody>
      </p:sp>
    </p:spTree>
    <p:extLst>
      <p:ext uri="{BB962C8B-B14F-4D97-AF65-F5344CB8AC3E}">
        <p14:creationId xmlns:p14="http://schemas.microsoft.com/office/powerpoint/2010/main" val="1403236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TW" altLang="en-US"/>
              <a:t>按一下以編輯母片標題樣式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Date Placeholder 4"/>
          <p:cNvSpPr>
            <a:spLocks noGrp="1"/>
          </p:cNvSpPr>
          <p:nvPr>
            <p:ph type="dt" sz="half" idx="10"/>
          </p:nvPr>
        </p:nvSpPr>
        <p:spPr/>
        <p:txBody>
          <a:bodyPr/>
          <a:lstStyle/>
          <a:p>
            <a:fld id="{58331860-4057-4135-86BD-8F21069E4310}" type="datetimeFigureOut">
              <a:rPr lang="zh-TW" altLang="en-US" smtClean="0"/>
              <a:t>2024/11/13</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525658A6-7988-423B-AD03-703C1422977D}" type="slidenum">
              <a:rPr lang="zh-TW" altLang="en-US" smtClean="0"/>
              <a:t>‹#›</a:t>
            </a:fld>
            <a:endParaRPr lang="zh-TW" altLang="en-US"/>
          </a:p>
        </p:txBody>
      </p:sp>
    </p:spTree>
    <p:extLst>
      <p:ext uri="{BB962C8B-B14F-4D97-AF65-F5344CB8AC3E}">
        <p14:creationId xmlns:p14="http://schemas.microsoft.com/office/powerpoint/2010/main" val="16704368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Date Placeholder 4"/>
          <p:cNvSpPr>
            <a:spLocks noGrp="1"/>
          </p:cNvSpPr>
          <p:nvPr>
            <p:ph type="dt" sz="half" idx="10"/>
          </p:nvPr>
        </p:nvSpPr>
        <p:spPr/>
        <p:txBody>
          <a:bodyPr/>
          <a:lstStyle/>
          <a:p>
            <a:fld id="{58331860-4057-4135-86BD-8F21069E4310}" type="datetimeFigureOut">
              <a:rPr lang="zh-TW" altLang="en-US" smtClean="0"/>
              <a:t>2024/11/13</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525658A6-7988-423B-AD03-703C1422977D}" type="slidenum">
              <a:rPr lang="zh-TW" altLang="en-US" smtClean="0"/>
              <a:t>‹#›</a:t>
            </a:fld>
            <a:endParaRPr lang="zh-TW" altLang="en-US"/>
          </a:p>
        </p:txBody>
      </p:sp>
    </p:spTree>
    <p:extLst>
      <p:ext uri="{BB962C8B-B14F-4D97-AF65-F5344CB8AC3E}">
        <p14:creationId xmlns:p14="http://schemas.microsoft.com/office/powerpoint/2010/main" val="8432077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331860-4057-4135-86BD-8F21069E4310}" type="datetimeFigureOut">
              <a:rPr lang="zh-TW" altLang="en-US" smtClean="0"/>
              <a:t>2024/11/13</a:t>
            </a:fld>
            <a:endParaRPr lang="zh-TW"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5658A6-7988-423B-AD03-703C1422977D}" type="slidenum">
              <a:rPr lang="zh-TW" altLang="en-US" smtClean="0"/>
              <a:t>‹#›</a:t>
            </a:fld>
            <a:endParaRPr lang="zh-TW" altLang="en-US"/>
          </a:p>
        </p:txBody>
      </p:sp>
    </p:spTree>
    <p:extLst>
      <p:ext uri="{BB962C8B-B14F-4D97-AF65-F5344CB8AC3E}">
        <p14:creationId xmlns:p14="http://schemas.microsoft.com/office/powerpoint/2010/main" val="89213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標題 2"/>
          <p:cNvSpPr>
            <a:spLocks noGrp="1"/>
          </p:cNvSpPr>
          <p:nvPr>
            <p:ph type="subTitle" idx="1"/>
          </p:nvPr>
        </p:nvSpPr>
        <p:spPr>
          <a:xfrm>
            <a:off x="0" y="3460313"/>
            <a:ext cx="9144000" cy="2965017"/>
          </a:xfrm>
        </p:spPr>
        <p:txBody>
          <a:bodyPr>
            <a:noAutofit/>
          </a:bodyPr>
          <a:lstStyle/>
          <a:p>
            <a:endParaRPr lang="en-US" altLang="zh-TW" b="1" dirty="0">
              <a:latin typeface="標楷體" panose="03000509000000000000" pitchFamily="65" charset="-120"/>
              <a:ea typeface="標楷體" panose="03000509000000000000" pitchFamily="65" charset="-120"/>
              <a:cs typeface="Times New Roman" panose="02020603050405020304" pitchFamily="18" charset="0"/>
            </a:endParaRPr>
          </a:p>
          <a:p>
            <a:endParaRPr lang="en-US" altLang="zh-TW" b="1" dirty="0">
              <a:latin typeface="標楷體" panose="03000509000000000000" pitchFamily="65" charset="-120"/>
              <a:ea typeface="標楷體" panose="03000509000000000000" pitchFamily="65" charset="-120"/>
              <a:cs typeface="Times New Roman" panose="02020603050405020304" pitchFamily="18" charset="0"/>
            </a:endParaRPr>
          </a:p>
          <a:p>
            <a:r>
              <a:rPr lang="zh-TW" altLang="en-US" b="1" dirty="0">
                <a:latin typeface="標楷體" panose="03000509000000000000" pitchFamily="65" charset="-120"/>
                <a:ea typeface="標楷體" panose="03000509000000000000" pitchFamily="65" charset="-120"/>
                <a:cs typeface="Times New Roman" panose="02020603050405020304" pitchFamily="18" charset="0"/>
              </a:rPr>
              <a:t>報告者：張肇耘</a:t>
            </a:r>
            <a:endParaRPr lang="en-US" altLang="zh-TW" b="1" dirty="0">
              <a:latin typeface="標楷體" panose="03000509000000000000" pitchFamily="65" charset="-120"/>
              <a:ea typeface="標楷體" panose="03000509000000000000" pitchFamily="65" charset="-120"/>
              <a:cs typeface="Times New Roman" panose="02020603050405020304" pitchFamily="18" charset="0"/>
            </a:endParaRPr>
          </a:p>
          <a:p>
            <a:endParaRPr lang="en-US" altLang="zh-TW" b="1" dirty="0">
              <a:latin typeface="標楷體" panose="03000509000000000000" pitchFamily="65" charset="-120"/>
              <a:ea typeface="標楷體" panose="03000509000000000000" pitchFamily="65" charset="-120"/>
              <a:cs typeface="Times New Roman" panose="02020603050405020304" pitchFamily="18" charset="0"/>
            </a:endParaRPr>
          </a:p>
          <a:p>
            <a:r>
              <a:rPr lang="zh-TW" altLang="en-US" b="1">
                <a:latin typeface="標楷體" pitchFamily="65" charset="-120"/>
                <a:ea typeface="標楷體" pitchFamily="65" charset="-120"/>
              </a:rPr>
              <a:t>中華民國</a:t>
            </a:r>
            <a:r>
              <a:rPr lang="zh-TW" altLang="zh-TW" b="1">
                <a:latin typeface="標楷體" panose="03000509000000000000" pitchFamily="65" charset="-120"/>
                <a:ea typeface="標楷體" panose="03000509000000000000" pitchFamily="65" charset="-120"/>
              </a:rPr>
              <a:t>一百一十</a:t>
            </a:r>
            <a:r>
              <a:rPr lang="zh-TW" altLang="en-US" b="1">
                <a:latin typeface="標楷體" panose="03000509000000000000" pitchFamily="65" charset="-120"/>
                <a:ea typeface="標楷體" panose="03000509000000000000" pitchFamily="65" charset="-120"/>
              </a:rPr>
              <a:t>三年七月十二日</a:t>
            </a:r>
            <a:endParaRPr lang="en-US" altLang="zh-TW" b="1" dirty="0">
              <a:ea typeface="標楷體" panose="03000509000000000000" pitchFamily="65" charset="-120"/>
            </a:endParaRPr>
          </a:p>
          <a:p>
            <a:endParaRPr lang="en-US" altLang="zh-TW" b="1" dirty="0">
              <a:latin typeface="標楷體" panose="03000509000000000000" pitchFamily="65" charset="-120"/>
              <a:ea typeface="標楷體" panose="03000509000000000000" pitchFamily="65" charset="-120"/>
              <a:cs typeface="Times New Roman" panose="02020603050405020304" pitchFamily="18" charset="0"/>
            </a:endParaRPr>
          </a:p>
        </p:txBody>
      </p:sp>
      <p:sp>
        <p:nvSpPr>
          <p:cNvPr id="6" name="投影片編號版面配置區 5"/>
          <p:cNvSpPr>
            <a:spLocks noGrp="1"/>
          </p:cNvSpPr>
          <p:nvPr>
            <p:ph type="sldNum" sz="quarter" idx="12"/>
          </p:nvPr>
        </p:nvSpPr>
        <p:spPr/>
        <p:txBody>
          <a:bodyPr/>
          <a:lstStyle/>
          <a:p>
            <a:r>
              <a:rPr lang="en-US" altLang="zh-TW" dirty="0"/>
              <a:t>1</a:t>
            </a:r>
            <a:endParaRPr lang="zh-TW" altLang="en-US" dirty="0"/>
          </a:p>
        </p:txBody>
      </p:sp>
      <p:sp>
        <p:nvSpPr>
          <p:cNvPr id="4" name="矩形 3"/>
          <p:cNvSpPr/>
          <p:nvPr/>
        </p:nvSpPr>
        <p:spPr>
          <a:xfrm>
            <a:off x="0" y="0"/>
            <a:ext cx="5395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accent1"/>
              </a:solidFill>
            </a:endParaRPr>
          </a:p>
        </p:txBody>
      </p:sp>
      <p:pic>
        <p:nvPicPr>
          <p:cNvPr id="7" name="圖片 6">
            <a:extLst>
              <a:ext uri="{FF2B5EF4-FFF2-40B4-BE49-F238E27FC236}">
                <a16:creationId xmlns:a16="http://schemas.microsoft.com/office/drawing/2014/main" id="{81AC79FA-94A1-44EB-81DD-C598CF767935}"/>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1809" t="28248" r="10953" b="26648"/>
          <a:stretch/>
        </p:blipFill>
        <p:spPr>
          <a:xfrm>
            <a:off x="6946849" y="136524"/>
            <a:ext cx="1999291" cy="729704"/>
          </a:xfrm>
          <a:prstGeom prst="rect">
            <a:avLst/>
          </a:prstGeom>
        </p:spPr>
      </p:pic>
      <p:sp>
        <p:nvSpPr>
          <p:cNvPr id="8" name="標題 7">
            <a:extLst>
              <a:ext uri="{FF2B5EF4-FFF2-40B4-BE49-F238E27FC236}">
                <a16:creationId xmlns:a16="http://schemas.microsoft.com/office/drawing/2014/main" id="{2E05D9B2-9EFC-4389-B176-EEBAE3B5773B}"/>
              </a:ext>
            </a:extLst>
          </p:cNvPr>
          <p:cNvSpPr>
            <a:spLocks noGrp="1"/>
          </p:cNvSpPr>
          <p:nvPr>
            <p:ph type="ctrTitle"/>
          </p:nvPr>
        </p:nvSpPr>
        <p:spPr>
          <a:xfrm>
            <a:off x="539552" y="1477909"/>
            <a:ext cx="8604448" cy="2387600"/>
          </a:xfrm>
        </p:spPr>
        <p:txBody>
          <a:bodyPr>
            <a:normAutofit/>
          </a:bodyPr>
          <a:lstStyle/>
          <a:p>
            <a:r>
              <a:rPr lang="zh-TW" altLang="en-US" sz="3600" b="1" dirty="0">
                <a:solidFill>
                  <a:schemeClr val="accent1">
                    <a:lumMod val="75000"/>
                  </a:schemeClr>
                </a:solidFill>
                <a:latin typeface="標楷體" panose="03000509000000000000" pitchFamily="65" charset="-120"/>
                <a:ea typeface="標楷體" panose="03000509000000000000" pitchFamily="65" charset="-120"/>
              </a:rPr>
              <a:t>輕量級模型對馬鈴薯葉病症分類之研究</a:t>
            </a:r>
            <a:br>
              <a:rPr lang="en-US" altLang="zh-TW" sz="3600" b="1" dirty="0">
                <a:solidFill>
                  <a:schemeClr val="accent1">
                    <a:lumMod val="75000"/>
                  </a:schemeClr>
                </a:solidFill>
                <a:latin typeface="標楷體" panose="03000509000000000000" pitchFamily="65" charset="-120"/>
                <a:ea typeface="標楷體" panose="03000509000000000000" pitchFamily="65" charset="-120"/>
              </a:rPr>
            </a:br>
            <a:br>
              <a:rPr lang="en-US" altLang="zh-TW" sz="3600" b="1" dirty="0">
                <a:solidFill>
                  <a:schemeClr val="accent1">
                    <a:lumMod val="75000"/>
                  </a:schemeClr>
                </a:solidFill>
                <a:latin typeface="標楷體" panose="03000509000000000000" pitchFamily="65" charset="-120"/>
                <a:ea typeface="標楷體" panose="03000509000000000000" pitchFamily="65" charset="-120"/>
              </a:rPr>
            </a:br>
            <a:endParaRPr lang="zh-TW" altLang="en-US" sz="3600" dirty="0"/>
          </a:p>
        </p:txBody>
      </p:sp>
    </p:spTree>
    <p:extLst>
      <p:ext uri="{BB962C8B-B14F-4D97-AF65-F5344CB8AC3E}">
        <p14:creationId xmlns:p14="http://schemas.microsoft.com/office/powerpoint/2010/main" val="3096983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標題 1">
            <a:extLst>
              <a:ext uri="{FF2B5EF4-FFF2-40B4-BE49-F238E27FC236}">
                <a16:creationId xmlns:a16="http://schemas.microsoft.com/office/drawing/2014/main" id="{F4C6797D-963D-453E-AFA2-B8C7CEF2F54E}"/>
              </a:ext>
            </a:extLst>
          </p:cNvPr>
          <p:cNvSpPr>
            <a:spLocks noGrp="1"/>
          </p:cNvSpPr>
          <p:nvPr>
            <p:ph type="title"/>
          </p:nvPr>
        </p:nvSpPr>
        <p:spPr/>
        <p:txBody>
          <a:bodyPr>
            <a:normAutofit/>
          </a:bodyPr>
          <a:lstStyle/>
          <a:p>
            <a:r>
              <a:rPr lang="zh-TW" altLang="en-US" b="1" dirty="0">
                <a:latin typeface="Times New Roman" panose="02020603050405020304" pitchFamily="18" charset="0"/>
                <a:cs typeface="Times New Roman" panose="02020603050405020304" pitchFamily="18" charset="0"/>
              </a:rPr>
              <a:t>資料集介紹</a:t>
            </a:r>
          </a:p>
        </p:txBody>
      </p:sp>
      <p:sp>
        <p:nvSpPr>
          <p:cNvPr id="3" name="內容版面配置區 2"/>
          <p:cNvSpPr>
            <a:spLocks noGrp="1"/>
          </p:cNvSpPr>
          <p:nvPr>
            <p:ph idx="1"/>
          </p:nvPr>
        </p:nvSpPr>
        <p:spPr>
          <a:xfrm>
            <a:off x="628649" y="1100634"/>
            <a:ext cx="8204957" cy="5076329"/>
          </a:xfrm>
        </p:spPr>
        <p:txBody>
          <a:bodyPr>
            <a:noAutofit/>
          </a:bodyPr>
          <a:lstStyle/>
          <a:p>
            <a:pPr>
              <a:lnSpc>
                <a:spcPct val="200000"/>
              </a:lnSpc>
              <a:buClr>
                <a:schemeClr val="accent1">
                  <a:lumMod val="75000"/>
                </a:schemeClr>
              </a:buClr>
            </a:pPr>
            <a:r>
              <a:rPr lang="en-US" altLang="zh-TW" sz="2400" dirty="0">
                <a:latin typeface="標楷體" panose="03000509000000000000" pitchFamily="65" charset="-120"/>
                <a:cs typeface="Times New Roman" panose="02020603050405020304" pitchFamily="18" charset="0"/>
              </a:rPr>
              <a:t>7.</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Healthy: </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葉子各部分綠色均勻，葉形完美無瑕疵</a:t>
            </a:r>
          </a:p>
          <a:p>
            <a:pPr>
              <a:lnSpc>
                <a:spcPct val="200000"/>
              </a:lnSpc>
              <a:buClr>
                <a:schemeClr val="accent1">
                  <a:lumMod val="75000"/>
                </a:schemeClr>
              </a:buClr>
            </a:pPr>
            <a:endParaRPr lang="zh-TW" altLang="en-US" sz="2400" dirty="0">
              <a:latin typeface="標楷體" panose="03000509000000000000" pitchFamily="65" charset="-120"/>
              <a:ea typeface="標楷體" panose="03000509000000000000" pitchFamily="65" charset="-120"/>
              <a:cs typeface="Times New Roman" panose="02020603050405020304" pitchFamily="18" charset="0"/>
            </a:endParaRPr>
          </a:p>
        </p:txBody>
      </p:sp>
      <p:sp>
        <p:nvSpPr>
          <p:cNvPr id="6" name="投影片編號版面配置區 5"/>
          <p:cNvSpPr>
            <a:spLocks noGrp="1"/>
          </p:cNvSpPr>
          <p:nvPr>
            <p:ph type="sldNum" sz="quarter" idx="12"/>
          </p:nvPr>
        </p:nvSpPr>
        <p:spPr>
          <a:xfrm>
            <a:off x="6457950" y="6356351"/>
            <a:ext cx="2057400" cy="365125"/>
          </a:xfrm>
        </p:spPr>
        <p:txBody>
          <a:bodyPr/>
          <a:lstStyle/>
          <a:p>
            <a:fld id="{7A8277C4-33AF-4A1C-9766-B7B70FA9330B}" type="slidenum">
              <a:rPr lang="zh-TW" altLang="en-US" smtClean="0"/>
              <a:t>10</a:t>
            </a:fld>
            <a:endParaRPr lang="zh-TW" altLang="en-US" dirty="0"/>
          </a:p>
        </p:txBody>
      </p:sp>
      <p:sp>
        <p:nvSpPr>
          <p:cNvPr id="14" name="文字方塊 13">
            <a:extLst>
              <a:ext uri="{FF2B5EF4-FFF2-40B4-BE49-F238E27FC236}">
                <a16:creationId xmlns:a16="http://schemas.microsoft.com/office/drawing/2014/main" id="{174B8C02-C0C0-46F1-9C9B-BED8B061D12F}"/>
              </a:ext>
            </a:extLst>
          </p:cNvPr>
          <p:cNvSpPr txBox="1"/>
          <p:nvPr/>
        </p:nvSpPr>
        <p:spPr>
          <a:xfrm>
            <a:off x="10890" y="2"/>
            <a:ext cx="553998" cy="6721475"/>
          </a:xfrm>
          <a:prstGeom prst="rect">
            <a:avLst/>
          </a:prstGeom>
          <a:noFill/>
        </p:spPr>
        <p:txBody>
          <a:bodyPr vert="eaVert" wrap="square" rtlCol="0">
            <a:spAutoFit/>
          </a:bodyPr>
          <a:lstStyle/>
          <a:p>
            <a:pPr>
              <a:buClr>
                <a:schemeClr val="accent1">
                  <a:lumMod val="75000"/>
                </a:schemeClr>
              </a:buClr>
            </a:pPr>
            <a:r>
              <a:rPr lang="zh-TW" altLang="en-US" sz="2400" dirty="0">
                <a:solidFill>
                  <a:schemeClr val="bg1"/>
                </a:solidFill>
                <a:latin typeface="Times New Roman" panose="02020603050405020304" pitchFamily="18" charset="0"/>
                <a:ea typeface="標楷體" panose="03000509000000000000" pitchFamily="65" charset="-120"/>
                <a:cs typeface="Times New Roman" panose="02020603050405020304" pitchFamily="18" charset="0"/>
              </a:rPr>
              <a:t>研究背景介紹</a:t>
            </a:r>
            <a:endParaRPr lang="en-US" altLang="zh-TW" sz="2400" dirty="0">
              <a:solidFill>
                <a:schemeClr val="bg1"/>
              </a:solidFill>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4" name="圖片 3" descr="一張含有 植物, 藥草, 戶外, 蔬菜 的圖片&#10;&#10;自動產生的描述">
            <a:extLst>
              <a:ext uri="{FF2B5EF4-FFF2-40B4-BE49-F238E27FC236}">
                <a16:creationId xmlns:a16="http://schemas.microsoft.com/office/drawing/2014/main" id="{0D7EE6AC-A46C-F7F9-E088-A31638F885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47091" y="1978905"/>
            <a:ext cx="4377446" cy="4377446"/>
          </a:xfrm>
          <a:prstGeom prst="rect">
            <a:avLst/>
          </a:prstGeom>
        </p:spPr>
      </p:pic>
      <p:sp>
        <p:nvSpPr>
          <p:cNvPr id="2" name="文字方塊 1">
            <a:extLst>
              <a:ext uri="{FF2B5EF4-FFF2-40B4-BE49-F238E27FC236}">
                <a16:creationId xmlns:a16="http://schemas.microsoft.com/office/drawing/2014/main" id="{B6830319-4AF2-3F50-52EC-01F3C2E5CEB5}"/>
              </a:ext>
            </a:extLst>
          </p:cNvPr>
          <p:cNvSpPr txBox="1"/>
          <p:nvPr/>
        </p:nvSpPr>
        <p:spPr>
          <a:xfrm>
            <a:off x="3421192" y="6384257"/>
            <a:ext cx="1701107" cy="400110"/>
          </a:xfrm>
          <a:prstGeom prst="rect">
            <a:avLst/>
          </a:prstGeom>
          <a:noFill/>
        </p:spPr>
        <p:txBody>
          <a:bodyPr wrap="none" rtlCol="0">
            <a:spAutoFit/>
          </a:bodyPr>
          <a:lstStyle/>
          <a:p>
            <a:r>
              <a:rPr lang="zh-TW" altLang="en-US" sz="2000" dirty="0">
                <a:latin typeface="標楷體" panose="03000509000000000000" pitchFamily="65" charset="-120"/>
                <a:ea typeface="標楷體" panose="03000509000000000000" pitchFamily="65" charset="-120"/>
              </a:rPr>
              <a:t>圖</a:t>
            </a:r>
            <a:r>
              <a:rPr lang="en-US" altLang="zh-TW" sz="2000" dirty="0">
                <a:latin typeface="標楷體" panose="03000509000000000000" pitchFamily="65" charset="-120"/>
                <a:ea typeface="標楷體" panose="03000509000000000000" pitchFamily="65" charset="-120"/>
              </a:rPr>
              <a:t>7</a:t>
            </a:r>
            <a:r>
              <a:rPr lang="zh-TW" altLang="en-US" sz="2000" dirty="0">
                <a:latin typeface="標楷體" panose="03000509000000000000" pitchFamily="65" charset="-120"/>
                <a:ea typeface="標楷體" panose="03000509000000000000" pitchFamily="65" charset="-120"/>
              </a:rPr>
              <a:t>、</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 Healthy</a:t>
            </a:r>
            <a:endParaRPr lang="zh-TW" altLang="en-US" sz="2000"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41960255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7375E47-1E4B-41B7-B6A5-0F5DD9727686}"/>
              </a:ext>
            </a:extLst>
          </p:cNvPr>
          <p:cNvSpPr>
            <a:spLocks noGrp="1"/>
          </p:cNvSpPr>
          <p:nvPr>
            <p:ph type="title"/>
          </p:nvPr>
        </p:nvSpPr>
        <p:spPr/>
        <p:txBody>
          <a:bodyPr>
            <a:normAutofit/>
          </a:bodyPr>
          <a:lstStyle/>
          <a:p>
            <a:r>
              <a:rPr lang="zh-TW" altLang="en-US" b="1" dirty="0"/>
              <a:t>研究動機：</a:t>
            </a:r>
            <a:endParaRPr lang="zh-TW" altLang="en-US" dirty="0"/>
          </a:p>
        </p:txBody>
      </p:sp>
      <p:sp>
        <p:nvSpPr>
          <p:cNvPr id="3" name="內容版面配置區 2"/>
          <p:cNvSpPr>
            <a:spLocks noGrp="1"/>
          </p:cNvSpPr>
          <p:nvPr>
            <p:ph idx="1"/>
          </p:nvPr>
        </p:nvSpPr>
        <p:spPr>
          <a:xfrm>
            <a:off x="628650" y="1100634"/>
            <a:ext cx="8126244" cy="5137204"/>
          </a:xfrm>
        </p:spPr>
        <p:txBody>
          <a:bodyPr>
            <a:noAutofit/>
          </a:bodyPr>
          <a:lstStyle/>
          <a:p>
            <a:pPr>
              <a:lnSpc>
                <a:spcPct val="150000"/>
              </a:lnSpc>
              <a:buClr>
                <a:schemeClr val="accent1">
                  <a:lumMod val="75000"/>
                </a:schemeClr>
              </a:buClr>
              <a:buFont typeface="Wingdings" panose="05000000000000000000" pitchFamily="2" charset="2"/>
              <a:buChar char="Ø"/>
            </a:pPr>
            <a:r>
              <a:rPr lang="zh-TW" altLang="en-US" sz="2400" dirty="0">
                <a:latin typeface="標楷體" panose="03000509000000000000" pitchFamily="65" charset="-120"/>
                <a:ea typeface="標楷體" panose="03000509000000000000" pitchFamily="65" charset="-120"/>
              </a:rPr>
              <a:t>傳統的農業病害檢測方法通常依賴於人工觀察，不僅費時費力，且容易出現誤判。因此，利用人工智慧技術，特別是輕量級的深度學習模型來自動識別馬鈴薯葉片病害，是一個值得深入探索的研究方向。</a:t>
            </a:r>
            <a:endParaRPr lang="en-US" altLang="zh-TW" sz="2400" dirty="0">
              <a:latin typeface="標楷體" panose="03000509000000000000" pitchFamily="65" charset="-120"/>
              <a:ea typeface="標楷體" panose="03000509000000000000" pitchFamily="65" charset="-120"/>
            </a:endParaRPr>
          </a:p>
          <a:p>
            <a:pPr>
              <a:lnSpc>
                <a:spcPct val="150000"/>
              </a:lnSpc>
              <a:buClr>
                <a:schemeClr val="accent1">
                  <a:lumMod val="75000"/>
                </a:schemeClr>
              </a:buClr>
              <a:buFont typeface="Wingdings" panose="05000000000000000000" pitchFamily="2" charset="2"/>
              <a:buChar char="Ø"/>
            </a:pPr>
            <a:r>
              <a:rPr lang="zh-TW" altLang="en-US" sz="3000" b="1" dirty="0">
                <a:latin typeface="標楷體" panose="03000509000000000000" pitchFamily="65" charset="-120"/>
                <a:ea typeface="標楷體" panose="03000509000000000000" pitchFamily="65" charset="-120"/>
              </a:rPr>
              <a:t>研究目的：</a:t>
            </a:r>
            <a:endParaRPr lang="en-US" altLang="zh-TW" sz="3000" b="1" dirty="0">
              <a:latin typeface="標楷體" panose="03000509000000000000" pitchFamily="65" charset="-120"/>
              <a:ea typeface="標楷體" panose="03000509000000000000" pitchFamily="65" charset="-120"/>
            </a:endParaRPr>
          </a:p>
          <a:p>
            <a:pPr lvl="1">
              <a:lnSpc>
                <a:spcPct val="150000"/>
              </a:lnSpc>
              <a:spcAft>
                <a:spcPts val="1200"/>
              </a:spcAft>
              <a:buClr>
                <a:schemeClr val="tx1"/>
              </a:buClr>
              <a:buFont typeface="標楷體" panose="03000509000000000000" pitchFamily="65" charset="-120"/>
              <a:buChar char="–"/>
            </a:pPr>
            <a:r>
              <a:rPr lang="zh-TW" altLang="en-US" dirty="0">
                <a:latin typeface="Times New Roman" panose="02020603050405020304" pitchFamily="18" charset="0"/>
                <a:cs typeface="Times New Roman" panose="02020603050405020304" pitchFamily="18" charset="0"/>
              </a:rPr>
              <a:t>開發高效且輕量級的深度學習模型，能夠在保證識別準確率的同時，降低計算和存儲需求，使其能在資源受限環境，如農田中的移動設備中應用。</a:t>
            </a:r>
            <a:endParaRPr lang="en-US" altLang="zh-TW" b="1" dirty="0">
              <a:highlight>
                <a:srgbClr val="FFFF00"/>
              </a:highlight>
              <a:latin typeface="標楷體" panose="03000509000000000000" pitchFamily="65" charset="-120"/>
              <a:ea typeface="標楷體" panose="03000509000000000000" pitchFamily="65" charset="-120"/>
            </a:endParaRPr>
          </a:p>
        </p:txBody>
      </p:sp>
      <p:sp>
        <p:nvSpPr>
          <p:cNvPr id="6" name="投影片編號版面配置區 5"/>
          <p:cNvSpPr>
            <a:spLocks noGrp="1"/>
          </p:cNvSpPr>
          <p:nvPr>
            <p:ph type="sldNum" sz="quarter" idx="12"/>
          </p:nvPr>
        </p:nvSpPr>
        <p:spPr/>
        <p:txBody>
          <a:bodyPr/>
          <a:lstStyle/>
          <a:p>
            <a:fld id="{7A8277C4-33AF-4A1C-9766-B7B70FA9330B}" type="slidenum">
              <a:rPr lang="zh-TW" altLang="en-US" smtClean="0"/>
              <a:t>11</a:t>
            </a:fld>
            <a:endParaRPr lang="zh-TW" altLang="en-US" dirty="0"/>
          </a:p>
        </p:txBody>
      </p:sp>
      <p:sp>
        <p:nvSpPr>
          <p:cNvPr id="8" name="文字方塊 7"/>
          <p:cNvSpPr txBox="1"/>
          <p:nvPr/>
        </p:nvSpPr>
        <p:spPr>
          <a:xfrm>
            <a:off x="10890" y="2"/>
            <a:ext cx="553998" cy="6721475"/>
          </a:xfrm>
          <a:prstGeom prst="rect">
            <a:avLst/>
          </a:prstGeom>
          <a:noFill/>
        </p:spPr>
        <p:txBody>
          <a:bodyPr vert="eaVert" wrap="square" rtlCol="0">
            <a:spAutoFit/>
          </a:bodyPr>
          <a:lstStyle/>
          <a:p>
            <a:pPr>
              <a:buClr>
                <a:schemeClr val="accent1">
                  <a:lumMod val="75000"/>
                </a:schemeClr>
              </a:buClr>
            </a:pPr>
            <a:r>
              <a:rPr lang="zh-TW" altLang="en-US" sz="2400" dirty="0">
                <a:solidFill>
                  <a:schemeClr val="bg1"/>
                </a:solidFill>
                <a:latin typeface="Times New Roman" panose="02020603050405020304" pitchFamily="18" charset="0"/>
                <a:ea typeface="標楷體" panose="03000509000000000000" pitchFamily="65" charset="-120"/>
                <a:cs typeface="Times New Roman" panose="02020603050405020304" pitchFamily="18" charset="0"/>
              </a:rPr>
              <a:t>研究動機與目的</a:t>
            </a:r>
            <a:endParaRPr lang="en-US" altLang="zh-TW" sz="2400" dirty="0">
              <a:solidFill>
                <a:schemeClr val="bg1"/>
              </a:solidFill>
              <a:latin typeface="Times New Roman" panose="02020603050405020304" pitchFamily="18" charset="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6506378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投影片編號版面配置區 5"/>
          <p:cNvSpPr>
            <a:spLocks noGrp="1"/>
          </p:cNvSpPr>
          <p:nvPr>
            <p:ph type="sldNum" sz="quarter" idx="12"/>
          </p:nvPr>
        </p:nvSpPr>
        <p:spPr/>
        <p:txBody>
          <a:bodyPr/>
          <a:lstStyle/>
          <a:p>
            <a:fld id="{7A8277C4-33AF-4A1C-9766-B7B70FA9330B}" type="slidenum">
              <a:rPr lang="zh-TW" altLang="en-US" smtClean="0"/>
              <a:t>12</a:t>
            </a:fld>
            <a:endParaRPr lang="zh-TW" altLang="en-US" dirty="0"/>
          </a:p>
        </p:txBody>
      </p:sp>
      <p:sp>
        <p:nvSpPr>
          <p:cNvPr id="8" name="文字方塊 7"/>
          <p:cNvSpPr txBox="1"/>
          <p:nvPr/>
        </p:nvSpPr>
        <p:spPr>
          <a:xfrm>
            <a:off x="10889" y="2"/>
            <a:ext cx="553998" cy="6721475"/>
          </a:xfrm>
          <a:prstGeom prst="rect">
            <a:avLst/>
          </a:prstGeom>
          <a:noFill/>
        </p:spPr>
        <p:txBody>
          <a:bodyPr vert="eaVert" wrap="square" rtlCol="0">
            <a:spAutoFit/>
          </a:bodyPr>
          <a:lstStyle/>
          <a:p>
            <a:pPr>
              <a:buClr>
                <a:schemeClr val="accent1">
                  <a:lumMod val="75000"/>
                </a:schemeClr>
              </a:buClr>
            </a:pPr>
            <a:r>
              <a:rPr lang="zh-TW" altLang="en-US" sz="2400" dirty="0">
                <a:solidFill>
                  <a:schemeClr val="bg1"/>
                </a:solidFill>
                <a:latin typeface="Times New Roman" panose="02020603050405020304" pitchFamily="18" charset="0"/>
                <a:ea typeface="標楷體" panose="03000509000000000000" pitchFamily="65" charset="-120"/>
                <a:cs typeface="Times New Roman" panose="02020603050405020304" pitchFamily="18" charset="0"/>
              </a:rPr>
              <a:t>研究方法</a:t>
            </a:r>
            <a:endParaRPr lang="en-US" altLang="zh-TW" sz="2400" dirty="0">
              <a:solidFill>
                <a:schemeClr val="bg1"/>
              </a:solidFill>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9" name="內容版面配置區 2">
            <a:extLst>
              <a:ext uri="{FF2B5EF4-FFF2-40B4-BE49-F238E27FC236}">
                <a16:creationId xmlns:a16="http://schemas.microsoft.com/office/drawing/2014/main" id="{FC0ADDD2-4C25-45DB-B44D-DB8F1CBD723F}"/>
              </a:ext>
            </a:extLst>
          </p:cNvPr>
          <p:cNvSpPr txBox="1">
            <a:spLocks/>
          </p:cNvSpPr>
          <p:nvPr/>
        </p:nvSpPr>
        <p:spPr>
          <a:xfrm>
            <a:off x="628650" y="1100634"/>
            <a:ext cx="7886700" cy="507632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標楷體" panose="03000509000000000000" pitchFamily="65" charset="-12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標楷體" panose="03000509000000000000" pitchFamily="65" charset="-12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標楷體" panose="03000509000000000000" pitchFamily="65" charset="-12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標楷體" panose="03000509000000000000" pitchFamily="65" charset="-12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標楷體" panose="03000509000000000000" pitchFamily="65" charset="-12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endParaRPr lang="zh-TW" altLang="en-US" sz="2400" dirty="0"/>
          </a:p>
        </p:txBody>
      </p:sp>
      <p:sp>
        <p:nvSpPr>
          <p:cNvPr id="3" name="標題 2">
            <a:extLst>
              <a:ext uri="{FF2B5EF4-FFF2-40B4-BE49-F238E27FC236}">
                <a16:creationId xmlns:a16="http://schemas.microsoft.com/office/drawing/2014/main" id="{D8A33191-4C48-4041-9F9E-197DB5FB6CA4}"/>
              </a:ext>
            </a:extLst>
          </p:cNvPr>
          <p:cNvSpPr>
            <a:spLocks noGrp="1"/>
          </p:cNvSpPr>
          <p:nvPr>
            <p:ph type="title"/>
          </p:nvPr>
        </p:nvSpPr>
        <p:spPr/>
        <p:txBody>
          <a:bodyPr/>
          <a:lstStyle/>
          <a:p>
            <a:r>
              <a:rPr lang="zh-TW" altLang="en-US" b="1" dirty="0"/>
              <a:t>衡量模型輕量化</a:t>
            </a:r>
          </a:p>
        </p:txBody>
      </p:sp>
      <p:sp>
        <p:nvSpPr>
          <p:cNvPr id="2" name="內容版面配置區 2">
            <a:extLst>
              <a:ext uri="{FF2B5EF4-FFF2-40B4-BE49-F238E27FC236}">
                <a16:creationId xmlns:a16="http://schemas.microsoft.com/office/drawing/2014/main" id="{980E2E7E-184A-26AF-E704-C5605645DBB8}"/>
              </a:ext>
            </a:extLst>
          </p:cNvPr>
          <p:cNvSpPr>
            <a:spLocks noGrp="1"/>
          </p:cNvSpPr>
          <p:nvPr>
            <p:ph idx="1"/>
          </p:nvPr>
        </p:nvSpPr>
        <p:spPr>
          <a:xfrm>
            <a:off x="628649" y="1100634"/>
            <a:ext cx="8204957" cy="5076329"/>
          </a:xfrm>
        </p:spPr>
        <p:txBody>
          <a:bodyPr>
            <a:noAutofit/>
          </a:bodyPr>
          <a:lstStyle/>
          <a:p>
            <a:pPr>
              <a:lnSpc>
                <a:spcPct val="100000"/>
              </a:lnSpc>
              <a:buClr>
                <a:schemeClr val="accent1">
                  <a:lumMod val="75000"/>
                </a:schemeClr>
              </a:buClr>
              <a:buFont typeface="Wingdings" panose="05000000000000000000" pitchFamily="2" charset="2"/>
              <a:buChar char="Ø"/>
            </a:pPr>
            <a:r>
              <a:rPr lang="zh-TW" altLang="en-US" sz="2400" dirty="0">
                <a:latin typeface="Times New Roman" panose="02020603050405020304" pitchFamily="18" charset="0"/>
                <a:cs typeface="Times New Roman" panose="02020603050405020304" pitchFamily="18" charset="0"/>
              </a:rPr>
              <a:t>超輕量級模型：通常在</a:t>
            </a:r>
            <a:r>
              <a:rPr lang="en-US" altLang="zh-TW" sz="2400" dirty="0">
                <a:solidFill>
                  <a:srgbClr val="C00000"/>
                </a:solidFill>
                <a:latin typeface="Times New Roman" panose="02020603050405020304" pitchFamily="18" charset="0"/>
                <a:cs typeface="Times New Roman" panose="02020603050405020304" pitchFamily="18" charset="0"/>
              </a:rPr>
              <a:t>1 GFLOPs</a:t>
            </a:r>
            <a:r>
              <a:rPr lang="zh-TW" altLang="en-US" sz="2400" dirty="0">
                <a:latin typeface="Times New Roman" panose="02020603050405020304" pitchFamily="18" charset="0"/>
                <a:cs typeface="Times New Roman" panose="02020603050405020304" pitchFamily="18" charset="0"/>
              </a:rPr>
              <a:t>以下。</a:t>
            </a:r>
          </a:p>
          <a:p>
            <a:pPr>
              <a:lnSpc>
                <a:spcPct val="100000"/>
              </a:lnSpc>
              <a:buClr>
                <a:schemeClr val="accent1">
                  <a:lumMod val="75000"/>
                </a:schemeClr>
              </a:buClr>
              <a:buFont typeface="Wingdings" panose="05000000000000000000" pitchFamily="2" charset="2"/>
              <a:buChar char="Ø"/>
            </a:pPr>
            <a:r>
              <a:rPr lang="zh-TW" altLang="en-US" sz="2400" dirty="0">
                <a:latin typeface="Times New Roman" panose="02020603050405020304" pitchFamily="18" charset="0"/>
                <a:cs typeface="Times New Roman" panose="02020603050405020304" pitchFamily="18" charset="0"/>
              </a:rPr>
              <a:t>輕量級模型：通常在</a:t>
            </a:r>
            <a:r>
              <a:rPr lang="en-US" altLang="zh-TW" sz="2400" dirty="0">
                <a:solidFill>
                  <a:srgbClr val="C00000"/>
                </a:solidFill>
                <a:latin typeface="Times New Roman" panose="02020603050405020304" pitchFamily="18" charset="0"/>
                <a:cs typeface="Times New Roman" panose="02020603050405020304" pitchFamily="18" charset="0"/>
              </a:rPr>
              <a:t>1-2 GFLOPs</a:t>
            </a:r>
            <a:r>
              <a:rPr lang="zh-TW" altLang="en-US" sz="2400" dirty="0">
                <a:latin typeface="Times New Roman" panose="02020603050405020304" pitchFamily="18" charset="0"/>
                <a:cs typeface="Times New Roman" panose="02020603050405020304" pitchFamily="18" charset="0"/>
              </a:rPr>
              <a:t>之間。</a:t>
            </a:r>
          </a:p>
          <a:p>
            <a:pPr>
              <a:lnSpc>
                <a:spcPct val="100000"/>
              </a:lnSpc>
              <a:buClr>
                <a:schemeClr val="accent1">
                  <a:lumMod val="75000"/>
                </a:schemeClr>
              </a:buClr>
            </a:pPr>
            <a:r>
              <a:rPr lang="zh-TW" altLang="en-US" sz="2400" dirty="0">
                <a:latin typeface="Times New Roman" panose="02020603050405020304" pitchFamily="18" charset="0"/>
                <a:cs typeface="Times New Roman" panose="02020603050405020304" pitchFamily="18" charset="0"/>
              </a:rPr>
              <a:t>例如</a:t>
            </a:r>
            <a:r>
              <a:rPr lang="en-US" altLang="zh-TW" sz="2400" dirty="0">
                <a:latin typeface="Times New Roman" panose="02020603050405020304" pitchFamily="18" charset="0"/>
                <a:cs typeface="Times New Roman" panose="02020603050405020304" pitchFamily="18" charset="0"/>
              </a:rPr>
              <a:t>:ResNet-18 (1.81 GFLOPs) </a:t>
            </a:r>
            <a:r>
              <a:rPr lang="zh-TW" altLang="en-US" sz="2400" dirty="0">
                <a:latin typeface="Times New Roman" panose="02020603050405020304" pitchFamily="18" charset="0"/>
                <a:cs typeface="Times New Roman" panose="02020603050405020304" pitchFamily="18" charset="0"/>
              </a:rPr>
              <a:t>、</a:t>
            </a:r>
            <a:r>
              <a:rPr lang="en-US" altLang="zh-TW" sz="2400" dirty="0" err="1">
                <a:latin typeface="Times New Roman" panose="02020603050405020304" pitchFamily="18" charset="0"/>
                <a:cs typeface="Times New Roman" panose="02020603050405020304" pitchFamily="18" charset="0"/>
              </a:rPr>
              <a:t>GoogleNet</a:t>
            </a:r>
            <a:r>
              <a:rPr lang="en-US" altLang="zh-TW" sz="2400" dirty="0">
                <a:latin typeface="Times New Roman" panose="02020603050405020304" pitchFamily="18" charset="0"/>
                <a:cs typeface="Times New Roman" panose="02020603050405020304" pitchFamily="18" charset="0"/>
              </a:rPr>
              <a:t> (1.5 GFLOPs) </a:t>
            </a:r>
          </a:p>
          <a:p>
            <a:pPr>
              <a:lnSpc>
                <a:spcPct val="100000"/>
              </a:lnSpc>
              <a:buClr>
                <a:schemeClr val="accent1">
                  <a:lumMod val="75000"/>
                </a:schemeClr>
              </a:buClr>
              <a:buFont typeface="Wingdings" panose="05000000000000000000" pitchFamily="2" charset="2"/>
              <a:buChar char="Ø"/>
            </a:pPr>
            <a:r>
              <a:rPr lang="zh-TW" altLang="en-US" sz="2400" dirty="0">
                <a:latin typeface="Times New Roman" panose="02020603050405020304" pitchFamily="18" charset="0"/>
                <a:cs typeface="Times New Roman" panose="02020603050405020304" pitchFamily="18" charset="0"/>
              </a:rPr>
              <a:t>中等重量級模型：通常在</a:t>
            </a:r>
            <a:r>
              <a:rPr lang="en-US" altLang="zh-TW" sz="2400" dirty="0">
                <a:solidFill>
                  <a:srgbClr val="C00000"/>
                </a:solidFill>
                <a:latin typeface="Times New Roman" panose="02020603050405020304" pitchFamily="18" charset="0"/>
                <a:cs typeface="Times New Roman" panose="02020603050405020304" pitchFamily="18" charset="0"/>
              </a:rPr>
              <a:t>2-5 GFLOPs</a:t>
            </a:r>
            <a:r>
              <a:rPr lang="zh-TW" altLang="en-US" sz="2400" dirty="0">
                <a:latin typeface="Times New Roman" panose="02020603050405020304" pitchFamily="18" charset="0"/>
                <a:cs typeface="Times New Roman" panose="02020603050405020304" pitchFamily="18" charset="0"/>
              </a:rPr>
              <a:t>之間。</a:t>
            </a:r>
          </a:p>
          <a:p>
            <a:pPr>
              <a:lnSpc>
                <a:spcPct val="100000"/>
              </a:lnSpc>
              <a:buClr>
                <a:schemeClr val="accent1">
                  <a:lumMod val="75000"/>
                </a:schemeClr>
              </a:buClr>
            </a:pPr>
            <a:r>
              <a:rPr lang="zh-TW" altLang="en-US" sz="2400" dirty="0">
                <a:latin typeface="Times New Roman" panose="02020603050405020304" pitchFamily="18" charset="0"/>
                <a:cs typeface="Times New Roman" panose="02020603050405020304" pitchFamily="18" charset="0"/>
              </a:rPr>
              <a:t>例如</a:t>
            </a:r>
            <a:r>
              <a:rPr lang="en-US" altLang="zh-TW" sz="2400" dirty="0">
                <a:latin typeface="Times New Roman" panose="02020603050405020304" pitchFamily="18" charset="0"/>
                <a:cs typeface="Times New Roman" panose="02020603050405020304" pitchFamily="18" charset="0"/>
              </a:rPr>
              <a:t>: ResNet-34(3.66 GFLOPs)</a:t>
            </a:r>
            <a:r>
              <a:rPr lang="zh-TW" altLang="en-US" sz="2400" dirty="0">
                <a:latin typeface="Times New Roman" panose="02020603050405020304" pitchFamily="18" charset="0"/>
                <a:cs typeface="Times New Roman" panose="02020603050405020304" pitchFamily="18" charset="0"/>
              </a:rPr>
              <a:t>、</a:t>
            </a:r>
            <a:r>
              <a:rPr lang="en-US" altLang="zh-TW" sz="2400" dirty="0">
                <a:latin typeface="Times New Roman" panose="02020603050405020304" pitchFamily="18" charset="0"/>
                <a:cs typeface="Times New Roman" panose="02020603050405020304" pitchFamily="18" charset="0"/>
              </a:rPr>
              <a:t>EfficientNetV2(8.37 GFLOPs)</a:t>
            </a:r>
          </a:p>
          <a:p>
            <a:pPr>
              <a:lnSpc>
                <a:spcPct val="100000"/>
              </a:lnSpc>
              <a:buClr>
                <a:schemeClr val="accent1">
                  <a:lumMod val="75000"/>
                </a:schemeClr>
              </a:buClr>
              <a:buFont typeface="Wingdings" panose="05000000000000000000" pitchFamily="2" charset="2"/>
              <a:buChar char="Ø"/>
            </a:pPr>
            <a:r>
              <a:rPr lang="zh-TW" altLang="en-US" sz="2400" dirty="0">
                <a:latin typeface="Times New Roman" panose="02020603050405020304" pitchFamily="18" charset="0"/>
                <a:cs typeface="Times New Roman" panose="02020603050405020304" pitchFamily="18" charset="0"/>
              </a:rPr>
              <a:t>重量級模型：通常在</a:t>
            </a:r>
            <a:r>
              <a:rPr lang="en-US" altLang="zh-TW" sz="2400" dirty="0">
                <a:solidFill>
                  <a:srgbClr val="C00000"/>
                </a:solidFill>
                <a:latin typeface="Times New Roman" panose="02020603050405020304" pitchFamily="18" charset="0"/>
                <a:cs typeface="Times New Roman" panose="02020603050405020304" pitchFamily="18" charset="0"/>
              </a:rPr>
              <a:t>10 GFLOPs</a:t>
            </a:r>
            <a:r>
              <a:rPr lang="zh-TW" altLang="en-US" sz="2400" dirty="0">
                <a:latin typeface="Times New Roman" panose="02020603050405020304" pitchFamily="18" charset="0"/>
                <a:cs typeface="Times New Roman" panose="02020603050405020304" pitchFamily="18" charset="0"/>
              </a:rPr>
              <a:t>以上。</a:t>
            </a:r>
          </a:p>
          <a:p>
            <a:pPr>
              <a:lnSpc>
                <a:spcPct val="100000"/>
              </a:lnSpc>
              <a:buClr>
                <a:schemeClr val="accent1">
                  <a:lumMod val="75000"/>
                </a:schemeClr>
              </a:buClr>
            </a:pPr>
            <a:r>
              <a:rPr lang="zh-TW" altLang="en-US" sz="2400" dirty="0">
                <a:latin typeface="Times New Roman" panose="02020603050405020304" pitchFamily="18" charset="0"/>
                <a:cs typeface="Times New Roman" panose="02020603050405020304" pitchFamily="18" charset="0"/>
              </a:rPr>
              <a:t>例如</a:t>
            </a:r>
            <a:r>
              <a:rPr lang="en-US" altLang="zh-TW" sz="2400" dirty="0">
                <a:latin typeface="Times New Roman" panose="02020603050405020304" pitchFamily="18" charset="0"/>
                <a:cs typeface="Times New Roman" panose="02020603050405020304" pitchFamily="18" charset="0"/>
              </a:rPr>
              <a:t>: VGG16(15.47 GFLOPs)</a:t>
            </a:r>
            <a:r>
              <a:rPr lang="zh-TW" altLang="en-US" sz="2400" dirty="0">
                <a:latin typeface="Times New Roman" panose="02020603050405020304" pitchFamily="18" charset="0"/>
                <a:cs typeface="Times New Roman" panose="02020603050405020304" pitchFamily="18" charset="0"/>
              </a:rPr>
              <a:t>、</a:t>
            </a:r>
            <a:r>
              <a:rPr lang="en-US" altLang="zh-TW" sz="2400" dirty="0">
                <a:latin typeface="Times New Roman" panose="02020603050405020304" pitchFamily="18" charset="0"/>
                <a:cs typeface="Times New Roman" panose="02020603050405020304" pitchFamily="18" charset="0"/>
              </a:rPr>
              <a:t>Vision Transformer ViT_L_16(61.55 GFLOPs)</a:t>
            </a:r>
          </a:p>
          <a:p>
            <a:pPr marL="0" indent="0">
              <a:lnSpc>
                <a:spcPct val="200000"/>
              </a:lnSpc>
              <a:buClr>
                <a:schemeClr val="accent1">
                  <a:lumMod val="75000"/>
                </a:schemeClr>
              </a:buClr>
              <a:buNone/>
            </a:pPr>
            <a:endParaRPr lang="zh-TW" altLang="en-US" sz="2400" dirty="0">
              <a:latin typeface="標楷體" panose="03000509000000000000" pitchFamily="65" charset="-12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2076922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標題 1">
            <a:extLst>
              <a:ext uri="{FF2B5EF4-FFF2-40B4-BE49-F238E27FC236}">
                <a16:creationId xmlns:a16="http://schemas.microsoft.com/office/drawing/2014/main" id="{C2123B4E-2B65-43F8-862F-613C402FB493}"/>
              </a:ext>
            </a:extLst>
          </p:cNvPr>
          <p:cNvSpPr>
            <a:spLocks noGrp="1"/>
          </p:cNvSpPr>
          <p:nvPr>
            <p:ph type="title"/>
          </p:nvPr>
        </p:nvSpPr>
        <p:spPr/>
        <p:txBody>
          <a:bodyPr>
            <a:normAutofit/>
          </a:bodyPr>
          <a:lstStyle/>
          <a:p>
            <a:pPr lvl="1">
              <a:lnSpc>
                <a:spcPct val="150000"/>
              </a:lnSpc>
            </a:pPr>
            <a:r>
              <a:rPr lang="zh-TW" altLang="en-US" sz="3000" b="1" dirty="0">
                <a:latin typeface="+mn-lt"/>
                <a:ea typeface="標楷體" panose="03000509000000000000" pitchFamily="65" charset="-120"/>
                <a:cs typeface="Times New Roman" panose="02020603050405020304" pitchFamily="18" charset="0"/>
              </a:rPr>
              <a:t>輕量化模型參數量比較</a:t>
            </a:r>
            <a:endParaRPr lang="en-US" altLang="zh-TW" sz="3000" b="1" dirty="0">
              <a:latin typeface="+mn-lt"/>
              <a:ea typeface="標楷體" panose="03000509000000000000" pitchFamily="65" charset="-120"/>
              <a:cs typeface="Times New Roman" panose="02020603050405020304" pitchFamily="18" charset="0"/>
            </a:endParaRPr>
          </a:p>
        </p:txBody>
      </p:sp>
      <p:sp>
        <p:nvSpPr>
          <p:cNvPr id="6" name="投影片編號版面配置區 5"/>
          <p:cNvSpPr>
            <a:spLocks noGrp="1"/>
          </p:cNvSpPr>
          <p:nvPr>
            <p:ph type="sldNum" sz="quarter" idx="12"/>
          </p:nvPr>
        </p:nvSpPr>
        <p:spPr/>
        <p:txBody>
          <a:bodyPr/>
          <a:lstStyle/>
          <a:p>
            <a:fld id="{7A8277C4-33AF-4A1C-9766-B7B70FA9330B}" type="slidenum">
              <a:rPr lang="zh-TW" altLang="en-US" smtClean="0"/>
              <a:t>13</a:t>
            </a:fld>
            <a:endParaRPr lang="zh-TW" altLang="en-US" dirty="0"/>
          </a:p>
        </p:txBody>
      </p:sp>
      <p:sp>
        <p:nvSpPr>
          <p:cNvPr id="8" name="文字方塊 7"/>
          <p:cNvSpPr txBox="1"/>
          <p:nvPr/>
        </p:nvSpPr>
        <p:spPr>
          <a:xfrm>
            <a:off x="10888" y="2"/>
            <a:ext cx="553998" cy="6721475"/>
          </a:xfrm>
          <a:prstGeom prst="rect">
            <a:avLst/>
          </a:prstGeom>
          <a:noFill/>
        </p:spPr>
        <p:txBody>
          <a:bodyPr vert="eaVert" wrap="square" rtlCol="0">
            <a:spAutoFit/>
          </a:bodyPr>
          <a:lstStyle/>
          <a:p>
            <a:pPr>
              <a:buClr>
                <a:schemeClr val="accent1">
                  <a:lumMod val="75000"/>
                </a:schemeClr>
              </a:buClr>
            </a:pPr>
            <a:r>
              <a:rPr lang="zh-TW" altLang="en-US" sz="2400" dirty="0">
                <a:solidFill>
                  <a:schemeClr val="bg1"/>
                </a:solidFill>
                <a:latin typeface="Times New Roman" panose="02020603050405020304" pitchFamily="18" charset="0"/>
                <a:ea typeface="標楷體" panose="03000509000000000000" pitchFamily="65" charset="-120"/>
                <a:cs typeface="Times New Roman" panose="02020603050405020304" pitchFamily="18" charset="0"/>
              </a:rPr>
              <a:t>研究方法</a:t>
            </a:r>
            <a:endParaRPr lang="en-US" altLang="zh-TW" sz="2400" dirty="0">
              <a:solidFill>
                <a:schemeClr val="bg1"/>
              </a:solidFill>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12" name="Rectangle 4">
            <a:extLst>
              <a:ext uri="{FF2B5EF4-FFF2-40B4-BE49-F238E27FC236}">
                <a16:creationId xmlns:a16="http://schemas.microsoft.com/office/drawing/2014/main" id="{D33BBAB1-E441-4D79-9774-791927A4D554}"/>
              </a:ext>
            </a:extLst>
          </p:cNvPr>
          <p:cNvSpPr>
            <a:spLocks noChangeArrowheads="1"/>
          </p:cNvSpPr>
          <p:nvPr/>
        </p:nvSpPr>
        <p:spPr bwMode="auto">
          <a:xfrm>
            <a:off x="-88307" y="15991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14" name="Rectangle 6">
            <a:extLst>
              <a:ext uri="{FF2B5EF4-FFF2-40B4-BE49-F238E27FC236}">
                <a16:creationId xmlns:a16="http://schemas.microsoft.com/office/drawing/2014/main" id="{F4426F13-7A72-4066-AD31-81FF97BB8D56}"/>
              </a:ext>
            </a:extLst>
          </p:cNvPr>
          <p:cNvSpPr>
            <a:spLocks noChangeArrowheads="1"/>
          </p:cNvSpPr>
          <p:nvPr/>
        </p:nvSpPr>
        <p:spPr bwMode="auto">
          <a:xfrm>
            <a:off x="-1523999" y="-18466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graphicFrame>
        <p:nvGraphicFramePr>
          <p:cNvPr id="9" name="內容版面配置區 6">
            <a:extLst>
              <a:ext uri="{FF2B5EF4-FFF2-40B4-BE49-F238E27FC236}">
                <a16:creationId xmlns:a16="http://schemas.microsoft.com/office/drawing/2014/main" id="{E8ADD367-A042-EDA4-8339-3F768FAB56EB}"/>
              </a:ext>
            </a:extLst>
          </p:cNvPr>
          <p:cNvGraphicFramePr>
            <a:graphicFrameLocks noGrp="1"/>
          </p:cNvGraphicFramePr>
          <p:nvPr>
            <p:ph idx="1"/>
            <p:extLst>
              <p:ext uri="{D42A27DB-BD31-4B8C-83A1-F6EECF244321}">
                <p14:modId xmlns:p14="http://schemas.microsoft.com/office/powerpoint/2010/main" val="4216778816"/>
              </p:ext>
            </p:extLst>
          </p:nvPr>
        </p:nvGraphicFramePr>
        <p:xfrm>
          <a:off x="740924" y="1691410"/>
          <a:ext cx="7886700" cy="4582925"/>
        </p:xfrm>
        <a:graphic>
          <a:graphicData uri="http://schemas.openxmlformats.org/drawingml/2006/table">
            <a:tbl>
              <a:tblPr firstRow="1" bandRow="1">
                <a:tableStyleId>{7DF18680-E054-41AD-8BC1-D1AEF772440D}</a:tableStyleId>
              </a:tblPr>
              <a:tblGrid>
                <a:gridCol w="1740477">
                  <a:extLst>
                    <a:ext uri="{9D8B030D-6E8A-4147-A177-3AD203B41FA5}">
                      <a16:colId xmlns:a16="http://schemas.microsoft.com/office/drawing/2014/main" val="2528680003"/>
                    </a:ext>
                  </a:extLst>
                </a:gridCol>
                <a:gridCol w="1427018">
                  <a:extLst>
                    <a:ext uri="{9D8B030D-6E8A-4147-A177-3AD203B41FA5}">
                      <a16:colId xmlns:a16="http://schemas.microsoft.com/office/drawing/2014/main" val="726610894"/>
                    </a:ext>
                  </a:extLst>
                </a:gridCol>
                <a:gridCol w="1564525">
                  <a:extLst>
                    <a:ext uri="{9D8B030D-6E8A-4147-A177-3AD203B41FA5}">
                      <a16:colId xmlns:a16="http://schemas.microsoft.com/office/drawing/2014/main" val="4171773438"/>
                    </a:ext>
                  </a:extLst>
                </a:gridCol>
                <a:gridCol w="1577340">
                  <a:extLst>
                    <a:ext uri="{9D8B030D-6E8A-4147-A177-3AD203B41FA5}">
                      <a16:colId xmlns:a16="http://schemas.microsoft.com/office/drawing/2014/main" val="635579361"/>
                    </a:ext>
                  </a:extLst>
                </a:gridCol>
                <a:gridCol w="1577340">
                  <a:extLst>
                    <a:ext uri="{9D8B030D-6E8A-4147-A177-3AD203B41FA5}">
                      <a16:colId xmlns:a16="http://schemas.microsoft.com/office/drawing/2014/main" val="4083452700"/>
                    </a:ext>
                  </a:extLst>
                </a:gridCol>
              </a:tblGrid>
              <a:tr h="79626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400" dirty="0">
                          <a:latin typeface="Times New Roman" panose="02020603050405020304" pitchFamily="18" charset="0"/>
                          <a:ea typeface="標楷體" panose="03000509000000000000" pitchFamily="65" charset="-120"/>
                          <a:cs typeface="Times New Roman" panose="02020603050405020304" pitchFamily="18" charset="0"/>
                        </a:rPr>
                        <a:t>Model</a:t>
                      </a:r>
                      <a:endParaRPr lang="zh-TW" altLang="en-US" sz="1400"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en-US" altLang="zh-TW" sz="1400" dirty="0">
                          <a:latin typeface="Times New Roman" panose="02020603050405020304" pitchFamily="18" charset="0"/>
                          <a:ea typeface="標楷體" panose="03000509000000000000" pitchFamily="65" charset="-120"/>
                          <a:cs typeface="Times New Roman" panose="02020603050405020304" pitchFamily="18" charset="0"/>
                        </a:rPr>
                        <a:t>GFLOPs</a:t>
                      </a:r>
                      <a:endParaRPr lang="zh-TW" altLang="en-US" sz="1400"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en-US" altLang="zh-TW" sz="1400" b="1" dirty="0">
                          <a:latin typeface="Times New Roman" panose="02020603050405020304" pitchFamily="18" charset="0"/>
                          <a:ea typeface="標楷體" panose="03000509000000000000" pitchFamily="65" charset="-120"/>
                          <a:cs typeface="Times New Roman" panose="02020603050405020304" pitchFamily="18" charset="0"/>
                        </a:rPr>
                        <a:t>Size</a:t>
                      </a:r>
                      <a:endParaRPr lang="zh-TW" altLang="en-US" sz="1400" b="1"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en-US" altLang="zh-TW" sz="1400" dirty="0">
                          <a:latin typeface="Times New Roman" panose="02020603050405020304" pitchFamily="18" charset="0"/>
                          <a:ea typeface="標楷體" panose="03000509000000000000" pitchFamily="65" charset="-120"/>
                          <a:cs typeface="Times New Roman" panose="02020603050405020304" pitchFamily="18" charset="0"/>
                        </a:rPr>
                        <a:t>Parameters</a:t>
                      </a:r>
                      <a:endParaRPr lang="zh-TW" altLang="en-US" sz="1400"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en-US" altLang="zh-TW" sz="1400" b="1" kern="1200" dirty="0">
                          <a:solidFill>
                            <a:schemeClr val="lt1"/>
                          </a:solidFill>
                          <a:effectLst/>
                          <a:latin typeface="Times New Roman" panose="02020603050405020304" pitchFamily="18" charset="0"/>
                          <a:ea typeface="標楷體" panose="03000509000000000000" pitchFamily="65" charset="-120"/>
                          <a:cs typeface="Times New Roman" panose="02020603050405020304" pitchFamily="18" charset="0"/>
                        </a:rPr>
                        <a:t>Acc@1 </a:t>
                      </a:r>
                    </a:p>
                    <a:p>
                      <a:pPr algn="ctr"/>
                      <a:r>
                        <a:rPr lang="en-US" altLang="zh-TW" sz="1400" b="1" kern="1200" dirty="0">
                          <a:solidFill>
                            <a:schemeClr val="lt1"/>
                          </a:solidFill>
                          <a:effectLst/>
                          <a:latin typeface="Times New Roman" panose="02020603050405020304" pitchFamily="18" charset="0"/>
                          <a:ea typeface="標楷體" panose="03000509000000000000" pitchFamily="65" charset="-120"/>
                          <a:cs typeface="Times New Roman" panose="02020603050405020304" pitchFamily="18" charset="0"/>
                        </a:rPr>
                        <a:t>(on ImageNet-1K)</a:t>
                      </a:r>
                      <a:endParaRPr lang="zh-TW" altLang="en-US" sz="1400" b="1"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extLst>
                  <a:ext uri="{0D108BD9-81ED-4DB2-BD59-A6C34878D82A}">
                    <a16:rowId xmlns:a16="http://schemas.microsoft.com/office/drawing/2014/main" val="2552335709"/>
                  </a:ext>
                </a:extLst>
              </a:tr>
              <a:tr h="322928">
                <a:tc>
                  <a:txBody>
                    <a:bodyPr/>
                    <a:lstStyle/>
                    <a:p>
                      <a:pPr algn="ctr"/>
                      <a:r>
                        <a:rPr lang="en-US" altLang="zh-TW" sz="1400" dirty="0" err="1">
                          <a:latin typeface="Times New Roman" panose="02020603050405020304" pitchFamily="18" charset="0"/>
                          <a:ea typeface="標楷體" panose="03000509000000000000" pitchFamily="65" charset="-120"/>
                          <a:cs typeface="Times New Roman" panose="02020603050405020304" pitchFamily="18" charset="0"/>
                        </a:rPr>
                        <a:t>SqueezeNet</a:t>
                      </a:r>
                      <a:r>
                        <a:rPr lang="en-US" altLang="zh-TW" sz="1400" dirty="0">
                          <a:latin typeface="Times New Roman" panose="02020603050405020304" pitchFamily="18" charset="0"/>
                          <a:ea typeface="標楷體" panose="03000509000000000000" pitchFamily="65" charset="-120"/>
                          <a:cs typeface="Times New Roman" panose="02020603050405020304" pitchFamily="18" charset="0"/>
                        </a:rPr>
                        <a:t> 1.1</a:t>
                      </a:r>
                      <a:endParaRPr lang="zh-TW" altLang="en-US" sz="1400"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en-US" altLang="zh-TW" sz="1400" dirty="0">
                          <a:latin typeface="Times New Roman" panose="02020603050405020304" pitchFamily="18" charset="0"/>
                          <a:ea typeface="標楷體" panose="03000509000000000000" pitchFamily="65" charset="-120"/>
                          <a:cs typeface="Times New Roman" panose="02020603050405020304" pitchFamily="18" charset="0"/>
                        </a:rPr>
                        <a:t>0.35</a:t>
                      </a:r>
                      <a:endParaRPr lang="zh-TW" altLang="en-US" sz="1400"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en-US" altLang="zh-TW" sz="1400" b="0" kern="1200" dirty="0">
                          <a:solidFill>
                            <a:schemeClr val="dk1"/>
                          </a:solidFill>
                          <a:effectLst/>
                          <a:latin typeface="Times New Roman" panose="02020603050405020304" pitchFamily="18" charset="0"/>
                          <a:ea typeface="標楷體" panose="03000509000000000000" pitchFamily="65" charset="-120"/>
                          <a:cs typeface="Times New Roman" panose="02020603050405020304" pitchFamily="18" charset="0"/>
                        </a:rPr>
                        <a:t>4.7 MB</a:t>
                      </a:r>
                      <a:endParaRPr lang="zh-TW" altLang="en-US" sz="1400"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en-US" altLang="zh-TW" sz="1400" b="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1235496</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400" b="0" kern="1200" dirty="0">
                          <a:solidFill>
                            <a:schemeClr val="dk1"/>
                          </a:solidFill>
                          <a:effectLst/>
                          <a:latin typeface="Times New Roman" panose="02020603050405020304" pitchFamily="18" charset="0"/>
                          <a:ea typeface="標楷體" panose="03000509000000000000" pitchFamily="65" charset="-120"/>
                          <a:cs typeface="Times New Roman" panose="02020603050405020304" pitchFamily="18" charset="0"/>
                        </a:rPr>
                        <a:t>58.178</a:t>
                      </a:r>
                      <a:endParaRPr lang="zh-TW" altLang="en-US" sz="1400"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extLst>
                  <a:ext uri="{0D108BD9-81ED-4DB2-BD59-A6C34878D82A}">
                    <a16:rowId xmlns:a16="http://schemas.microsoft.com/office/drawing/2014/main" val="3164497978"/>
                  </a:ext>
                </a:extLst>
              </a:tr>
              <a:tr h="32292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400" dirty="0">
                          <a:latin typeface="Times New Roman" panose="02020603050405020304" pitchFamily="18" charset="0"/>
                          <a:ea typeface="標楷體" panose="03000509000000000000" pitchFamily="65" charset="-120"/>
                          <a:cs typeface="Times New Roman" panose="02020603050405020304" pitchFamily="18" charset="0"/>
                        </a:rPr>
                        <a:t>RegNetY_400mf</a:t>
                      </a:r>
                      <a:endParaRPr lang="zh-TW" altLang="en-US" sz="1400"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en-US" altLang="zh-TW" sz="1400" dirty="0">
                          <a:latin typeface="Times New Roman" panose="02020603050405020304" pitchFamily="18" charset="0"/>
                          <a:ea typeface="標楷體" panose="03000509000000000000" pitchFamily="65" charset="-120"/>
                          <a:cs typeface="Times New Roman" panose="02020603050405020304" pitchFamily="18" charset="0"/>
                        </a:rPr>
                        <a:t>0.4</a:t>
                      </a:r>
                      <a:endParaRPr lang="zh-TW" altLang="en-US" sz="1400"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en-US" altLang="zh-TW" sz="1400" b="0" kern="1200" dirty="0">
                          <a:solidFill>
                            <a:schemeClr val="dk1"/>
                          </a:solidFill>
                          <a:effectLst/>
                          <a:latin typeface="Times New Roman" panose="02020603050405020304" pitchFamily="18" charset="0"/>
                          <a:ea typeface="標楷體" panose="03000509000000000000" pitchFamily="65" charset="-120"/>
                          <a:cs typeface="Times New Roman" panose="02020603050405020304" pitchFamily="18" charset="0"/>
                        </a:rPr>
                        <a:t>16.8 MB</a:t>
                      </a:r>
                      <a:endParaRPr lang="zh-TW" altLang="en-US" sz="1400"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en-US" altLang="zh-TW" sz="1400" b="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4344144</a:t>
                      </a:r>
                    </a:p>
                  </a:txBody>
                  <a:tcPr anchor="ctr"/>
                </a:tc>
                <a:tc>
                  <a:txBody>
                    <a:bodyPr/>
                    <a:lstStyle/>
                    <a:p>
                      <a:pPr algn="ctr"/>
                      <a:r>
                        <a:rPr lang="en-US" altLang="zh-TW" sz="1400" b="0" kern="1200" dirty="0">
                          <a:solidFill>
                            <a:schemeClr val="dk1"/>
                          </a:solidFill>
                          <a:effectLst/>
                          <a:latin typeface="Times New Roman" panose="02020603050405020304" pitchFamily="18" charset="0"/>
                          <a:ea typeface="標楷體" panose="03000509000000000000" pitchFamily="65" charset="-120"/>
                          <a:cs typeface="Times New Roman" panose="02020603050405020304" pitchFamily="18" charset="0"/>
                        </a:rPr>
                        <a:t>75.804</a:t>
                      </a:r>
                      <a:endParaRPr lang="zh-TW" altLang="en-US" sz="1400"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extLst>
                  <a:ext uri="{0D108BD9-81ED-4DB2-BD59-A6C34878D82A}">
                    <a16:rowId xmlns:a16="http://schemas.microsoft.com/office/drawing/2014/main" val="1731086809"/>
                  </a:ext>
                </a:extLst>
              </a:tr>
              <a:tr h="32292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400" dirty="0">
                          <a:latin typeface="Times New Roman" panose="02020603050405020304" pitchFamily="18" charset="0"/>
                          <a:ea typeface="標楷體" panose="03000509000000000000" pitchFamily="65" charset="-120"/>
                          <a:cs typeface="Times New Roman" panose="02020603050405020304" pitchFamily="18" charset="0"/>
                        </a:rPr>
                        <a:t>MNASNet1_3</a:t>
                      </a:r>
                      <a:endParaRPr lang="zh-TW" altLang="en-US" sz="1400"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en-US" altLang="zh-TW" sz="1400" dirty="0">
                          <a:latin typeface="Times New Roman" panose="02020603050405020304" pitchFamily="18" charset="0"/>
                          <a:ea typeface="標楷體" panose="03000509000000000000" pitchFamily="65" charset="-120"/>
                          <a:cs typeface="Times New Roman" panose="02020603050405020304" pitchFamily="18" charset="0"/>
                        </a:rPr>
                        <a:t>0.53</a:t>
                      </a:r>
                      <a:endParaRPr lang="zh-TW" altLang="en-US" sz="1400"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en-US" altLang="zh-TW" sz="1400" dirty="0">
                          <a:latin typeface="Times New Roman" panose="02020603050405020304" pitchFamily="18" charset="0"/>
                          <a:ea typeface="標楷體" panose="03000509000000000000" pitchFamily="65" charset="-120"/>
                          <a:cs typeface="Times New Roman" panose="02020603050405020304" pitchFamily="18" charset="0"/>
                        </a:rPr>
                        <a:t>24.2 MB</a:t>
                      </a:r>
                      <a:endParaRPr lang="zh-TW" altLang="en-US" sz="1400"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en-US" altLang="zh-TW" sz="1400" b="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6282256</a:t>
                      </a:r>
                    </a:p>
                  </a:txBody>
                  <a:tcPr anchor="ctr"/>
                </a:tc>
                <a:tc>
                  <a:txBody>
                    <a:bodyPr/>
                    <a:lstStyle/>
                    <a:p>
                      <a:pPr algn="ctr"/>
                      <a:r>
                        <a:rPr lang="en-US" altLang="zh-TW" sz="1400" b="0" kern="1200" dirty="0">
                          <a:solidFill>
                            <a:schemeClr val="dk1"/>
                          </a:solidFill>
                          <a:effectLst/>
                          <a:latin typeface="Times New Roman" panose="02020603050405020304" pitchFamily="18" charset="0"/>
                          <a:ea typeface="標楷體" panose="03000509000000000000" pitchFamily="65" charset="-120"/>
                          <a:cs typeface="Times New Roman" panose="02020603050405020304" pitchFamily="18" charset="0"/>
                        </a:rPr>
                        <a:t>76.506</a:t>
                      </a:r>
                      <a:endParaRPr lang="zh-TW" altLang="en-US" sz="1400"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extLst>
                  <a:ext uri="{0D108BD9-81ED-4DB2-BD59-A6C34878D82A}">
                    <a16:rowId xmlns:a16="http://schemas.microsoft.com/office/drawing/2014/main" val="3412498615"/>
                  </a:ext>
                </a:extLst>
              </a:tr>
              <a:tr h="55738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400" b="0" dirty="0">
                          <a:latin typeface="Times New Roman" panose="02020603050405020304" pitchFamily="18" charset="0"/>
                          <a:ea typeface="標楷體" panose="03000509000000000000" pitchFamily="65" charset="-120"/>
                          <a:cs typeface="Times New Roman" panose="02020603050405020304" pitchFamily="18" charset="0"/>
                        </a:rPr>
                        <a:t>ShuffleNet</a:t>
                      </a:r>
                      <a:r>
                        <a:rPr lang="en-US" altLang="zh-TW" sz="1400" b="0" kern="1200" dirty="0">
                          <a:solidFill>
                            <a:schemeClr val="dk1"/>
                          </a:solidFill>
                          <a:effectLst/>
                          <a:latin typeface="Times New Roman" panose="02020603050405020304" pitchFamily="18" charset="0"/>
                          <a:ea typeface="標楷體" panose="03000509000000000000" pitchFamily="65" charset="-120"/>
                          <a:cs typeface="Times New Roman" panose="02020603050405020304" pitchFamily="18" charset="0"/>
                        </a:rPr>
                        <a:t>V2_x2_0</a:t>
                      </a:r>
                      <a:endParaRPr lang="en-US" altLang="zh-TW" sz="1400" b="0" i="0" kern="1200" dirty="0">
                        <a:solidFill>
                          <a:schemeClr val="dk1"/>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en-US" altLang="zh-TW" sz="1400" dirty="0">
                          <a:latin typeface="Times New Roman" panose="02020603050405020304" pitchFamily="18" charset="0"/>
                          <a:ea typeface="標楷體" panose="03000509000000000000" pitchFamily="65" charset="-120"/>
                          <a:cs typeface="Times New Roman" panose="02020603050405020304" pitchFamily="18" charset="0"/>
                        </a:rPr>
                        <a:t>0.58</a:t>
                      </a:r>
                      <a:endParaRPr lang="zh-TW" altLang="en-US" sz="1400"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en-US" sz="1400" b="0" dirty="0">
                          <a:solidFill>
                            <a:srgbClr val="262626"/>
                          </a:solidFill>
                          <a:effectLst/>
                          <a:latin typeface="Times New Roman" panose="02020603050405020304" pitchFamily="18" charset="0"/>
                          <a:ea typeface="標楷體" panose="03000509000000000000" pitchFamily="65" charset="-120"/>
                          <a:cs typeface="Times New Roman" panose="02020603050405020304" pitchFamily="18" charset="0"/>
                        </a:rPr>
                        <a:t>28.4 MB</a:t>
                      </a:r>
                    </a:p>
                  </a:txBody>
                  <a:tcPr anchor="ctr"/>
                </a:tc>
                <a:tc>
                  <a:txBody>
                    <a:bodyPr/>
                    <a:lstStyle/>
                    <a:p>
                      <a:pPr algn="ctr"/>
                      <a:r>
                        <a:rPr lang="en-US" altLang="zh-TW" sz="1400" b="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7393996</a:t>
                      </a:r>
                    </a:p>
                  </a:txBody>
                  <a:tcPr anchor="ctr"/>
                </a:tc>
                <a:tc>
                  <a:txBody>
                    <a:bodyPr/>
                    <a:lstStyle/>
                    <a:p>
                      <a:pPr algn="ctr"/>
                      <a:r>
                        <a:rPr lang="en-US" altLang="zh-TW" sz="1400" b="0" kern="1200" dirty="0">
                          <a:solidFill>
                            <a:schemeClr val="dk1"/>
                          </a:solidFill>
                          <a:effectLst/>
                          <a:latin typeface="Times New Roman" panose="02020603050405020304" pitchFamily="18" charset="0"/>
                          <a:ea typeface="標楷體" panose="03000509000000000000" pitchFamily="65" charset="-120"/>
                          <a:cs typeface="Times New Roman" panose="02020603050405020304" pitchFamily="18" charset="0"/>
                        </a:rPr>
                        <a:t>76.23</a:t>
                      </a:r>
                      <a:endParaRPr lang="zh-TW" altLang="en-US" sz="1400"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extLst>
                  <a:ext uri="{0D108BD9-81ED-4DB2-BD59-A6C34878D82A}">
                    <a16:rowId xmlns:a16="http://schemas.microsoft.com/office/drawing/2014/main" val="824431741"/>
                  </a:ext>
                </a:extLst>
              </a:tr>
              <a:tr h="32292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400" dirty="0">
                          <a:latin typeface="Times New Roman" panose="02020603050405020304" pitchFamily="18" charset="0"/>
                          <a:ea typeface="標楷體" panose="03000509000000000000" pitchFamily="65" charset="-120"/>
                          <a:cs typeface="Times New Roman" panose="02020603050405020304" pitchFamily="18" charset="0"/>
                        </a:rPr>
                        <a:t>EfficientNet_B1</a:t>
                      </a:r>
                      <a:endParaRPr lang="zh-TW" altLang="en-US" sz="1400"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en-US" altLang="zh-TW" sz="1400" dirty="0">
                          <a:latin typeface="Times New Roman" panose="02020603050405020304" pitchFamily="18" charset="0"/>
                          <a:ea typeface="標楷體" panose="03000509000000000000" pitchFamily="65" charset="-120"/>
                          <a:cs typeface="Times New Roman" panose="02020603050405020304" pitchFamily="18" charset="0"/>
                        </a:rPr>
                        <a:t>0.69</a:t>
                      </a:r>
                      <a:endParaRPr lang="zh-TW" altLang="en-US" sz="1400"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en-US" altLang="zh-TW" sz="1400" dirty="0">
                          <a:latin typeface="Times New Roman" panose="02020603050405020304" pitchFamily="18" charset="0"/>
                          <a:ea typeface="標楷體" panose="03000509000000000000" pitchFamily="65" charset="-120"/>
                          <a:cs typeface="Times New Roman" panose="02020603050405020304" pitchFamily="18" charset="0"/>
                        </a:rPr>
                        <a:t>30.1</a:t>
                      </a:r>
                      <a:r>
                        <a:rPr lang="en-US" altLang="zh-TW" sz="1400" b="0" dirty="0">
                          <a:solidFill>
                            <a:srgbClr val="262626"/>
                          </a:solidFill>
                          <a:effectLst/>
                          <a:latin typeface="Times New Roman" panose="02020603050405020304" pitchFamily="18" charset="0"/>
                          <a:ea typeface="標楷體" panose="03000509000000000000" pitchFamily="65" charset="-120"/>
                          <a:cs typeface="Times New Roman" panose="02020603050405020304" pitchFamily="18" charset="0"/>
                        </a:rPr>
                        <a:t>MB</a:t>
                      </a:r>
                      <a:endParaRPr lang="zh-TW" altLang="en-US" sz="1400"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en-US" altLang="zh-TW" sz="1400" b="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7794184</a:t>
                      </a:r>
                    </a:p>
                  </a:txBody>
                  <a:tcPr anchor="ctr"/>
                </a:tc>
                <a:tc>
                  <a:txBody>
                    <a:bodyPr/>
                    <a:lstStyle/>
                    <a:p>
                      <a:pPr algn="ctr"/>
                      <a:r>
                        <a:rPr lang="en-US" altLang="zh-TW" sz="1400" dirty="0">
                          <a:latin typeface="Times New Roman" panose="02020603050405020304" pitchFamily="18" charset="0"/>
                          <a:ea typeface="標楷體" panose="03000509000000000000" pitchFamily="65" charset="-120"/>
                          <a:cs typeface="Times New Roman" panose="02020603050405020304" pitchFamily="18" charset="0"/>
                        </a:rPr>
                        <a:t>78.642</a:t>
                      </a:r>
                      <a:endParaRPr lang="zh-TW" altLang="en-US" sz="1400"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extLst>
                  <a:ext uri="{0D108BD9-81ED-4DB2-BD59-A6C34878D82A}">
                    <a16:rowId xmlns:a16="http://schemas.microsoft.com/office/drawing/2014/main" val="223698134"/>
                  </a:ext>
                </a:extLst>
              </a:tr>
              <a:tr h="322928">
                <a:tc gridSpan="5">
                  <a:txBody>
                    <a:bodyPr/>
                    <a:lstStyle/>
                    <a:p>
                      <a:pPr algn="l"/>
                      <a:r>
                        <a:rPr lang="zh-TW" altLang="en-US" sz="1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以下是比較大的輕量化模型先不做，我著重在超輕量比較。</a:t>
                      </a:r>
                    </a:p>
                  </a:txBody>
                  <a:tcPr anchor="ctr"/>
                </a:tc>
                <a:tc hMerge="1">
                  <a:txBody>
                    <a:bodyPr/>
                    <a:lstStyle/>
                    <a:p>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tc>
                <a:tc hMerge="1">
                  <a:txBody>
                    <a:bodyPr/>
                    <a:lstStyle/>
                    <a:p>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tc>
                <a:tc hMerge="1">
                  <a:txBody>
                    <a:bodyPr/>
                    <a:lstStyle/>
                    <a:p>
                      <a:endParaRPr lang="zh-TW" altLang="en-US"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txBody>
                  <a:tcPr/>
                </a:tc>
                <a:tc hMerge="1">
                  <a:txBody>
                    <a:bodyPr/>
                    <a:lstStyle/>
                    <a:p>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tc>
                <a:extLst>
                  <a:ext uri="{0D108BD9-81ED-4DB2-BD59-A6C34878D82A}">
                    <a16:rowId xmlns:a16="http://schemas.microsoft.com/office/drawing/2014/main" val="1222789985"/>
                  </a:ext>
                </a:extLst>
              </a:tr>
              <a:tr h="32292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400" dirty="0" err="1">
                          <a:latin typeface="Times New Roman" panose="02020603050405020304" pitchFamily="18" charset="0"/>
                          <a:ea typeface="標楷體" panose="03000509000000000000" pitchFamily="65" charset="-120"/>
                          <a:cs typeface="Times New Roman" panose="02020603050405020304" pitchFamily="18" charset="0"/>
                        </a:rPr>
                        <a:t>GoogLeNet</a:t>
                      </a:r>
                      <a:endParaRPr lang="zh-TW" altLang="en-US" sz="1400"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en-US" altLang="zh-TW" sz="1400" dirty="0">
                          <a:latin typeface="Times New Roman" panose="02020603050405020304" pitchFamily="18" charset="0"/>
                          <a:ea typeface="標楷體" panose="03000509000000000000" pitchFamily="65" charset="-120"/>
                          <a:cs typeface="Times New Roman" panose="02020603050405020304" pitchFamily="18" charset="0"/>
                        </a:rPr>
                        <a:t>1.5</a:t>
                      </a:r>
                      <a:endParaRPr lang="zh-TW" altLang="en-US" sz="1400"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en-US" altLang="zh-TW" sz="1400" b="0" kern="1200" dirty="0">
                          <a:solidFill>
                            <a:schemeClr val="dk1"/>
                          </a:solidFill>
                          <a:effectLst/>
                          <a:latin typeface="Times New Roman" panose="02020603050405020304" pitchFamily="18" charset="0"/>
                          <a:ea typeface="標楷體" panose="03000509000000000000" pitchFamily="65" charset="-120"/>
                          <a:cs typeface="Times New Roman" panose="02020603050405020304" pitchFamily="18" charset="0"/>
                        </a:rPr>
                        <a:t>49.7 MB</a:t>
                      </a:r>
                      <a:endParaRPr lang="zh-TW" altLang="en-US" sz="1400"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en-US" altLang="zh-TW" sz="1400" b="0" kern="120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6624904</a:t>
                      </a:r>
                      <a:endParaRPr lang="zh-TW" altLang="en-US" sz="1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en-US" altLang="zh-TW" sz="1400" dirty="0">
                          <a:latin typeface="Times New Roman" panose="02020603050405020304" pitchFamily="18" charset="0"/>
                          <a:ea typeface="標楷體" panose="03000509000000000000" pitchFamily="65" charset="-120"/>
                          <a:cs typeface="Times New Roman" panose="02020603050405020304" pitchFamily="18" charset="0"/>
                        </a:rPr>
                        <a:t>69.778</a:t>
                      </a:r>
                      <a:endParaRPr lang="zh-TW" altLang="en-US" sz="1400"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extLst>
                  <a:ext uri="{0D108BD9-81ED-4DB2-BD59-A6C34878D82A}">
                    <a16:rowId xmlns:a16="http://schemas.microsoft.com/office/drawing/2014/main" val="3814787674"/>
                  </a:ext>
                </a:extLst>
              </a:tr>
              <a:tr h="322928">
                <a:tc>
                  <a:txBody>
                    <a:bodyPr/>
                    <a:lstStyle/>
                    <a:p>
                      <a:pPr algn="ctr"/>
                      <a:r>
                        <a:rPr lang="en-US" altLang="zh-TW" sz="1400" dirty="0">
                          <a:latin typeface="Times New Roman" panose="02020603050405020304" pitchFamily="18" charset="0"/>
                          <a:ea typeface="標楷體" panose="03000509000000000000" pitchFamily="65" charset="-120"/>
                          <a:cs typeface="Times New Roman" panose="02020603050405020304" pitchFamily="18" charset="0"/>
                        </a:rPr>
                        <a:t>RegNetY_1.6gf</a:t>
                      </a:r>
                      <a:endParaRPr lang="zh-TW" altLang="en-US" sz="1400"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en-US" altLang="zh-TW" sz="1400" dirty="0">
                          <a:latin typeface="Times New Roman" panose="02020603050405020304" pitchFamily="18" charset="0"/>
                          <a:ea typeface="標楷體" panose="03000509000000000000" pitchFamily="65" charset="-120"/>
                          <a:cs typeface="Times New Roman" panose="02020603050405020304" pitchFamily="18" charset="0"/>
                        </a:rPr>
                        <a:t>1.61</a:t>
                      </a:r>
                      <a:endParaRPr lang="zh-TW" altLang="en-US" sz="1400"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en-US" altLang="zh-TW" sz="1400" b="0" kern="1200" dirty="0">
                          <a:solidFill>
                            <a:schemeClr val="dk1"/>
                          </a:solidFill>
                          <a:effectLst/>
                          <a:latin typeface="Times New Roman" panose="02020603050405020304" pitchFamily="18" charset="0"/>
                          <a:ea typeface="標楷體" panose="03000509000000000000" pitchFamily="65" charset="-120"/>
                          <a:cs typeface="Times New Roman" panose="02020603050405020304" pitchFamily="18" charset="0"/>
                        </a:rPr>
                        <a:t>43.2 MB</a:t>
                      </a:r>
                      <a:endParaRPr lang="zh-TW" altLang="en-US" sz="1400"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en-US" altLang="zh-TW" sz="1400" b="0" kern="120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11202430</a:t>
                      </a:r>
                      <a:endParaRPr lang="zh-TW" altLang="en-US" sz="1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en-US" altLang="zh-TW" sz="1400" dirty="0">
                          <a:latin typeface="Times New Roman" panose="02020603050405020304" pitchFamily="18" charset="0"/>
                          <a:ea typeface="標楷體" panose="03000509000000000000" pitchFamily="65" charset="-120"/>
                          <a:cs typeface="Times New Roman" panose="02020603050405020304" pitchFamily="18" charset="0"/>
                        </a:rPr>
                        <a:t>80.876</a:t>
                      </a:r>
                      <a:endParaRPr lang="zh-TW" altLang="en-US" sz="1400"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extLst>
                  <a:ext uri="{0D108BD9-81ED-4DB2-BD59-A6C34878D82A}">
                    <a16:rowId xmlns:a16="http://schemas.microsoft.com/office/drawing/2014/main" val="2273412370"/>
                  </a:ext>
                </a:extLst>
              </a:tr>
              <a:tr h="322928">
                <a:tc>
                  <a:txBody>
                    <a:bodyPr/>
                    <a:lstStyle/>
                    <a:p>
                      <a:pPr algn="ctr"/>
                      <a:r>
                        <a:rPr lang="en-US" altLang="zh-TW" sz="1400" dirty="0">
                          <a:latin typeface="Times New Roman" panose="02020603050405020304" pitchFamily="18" charset="0"/>
                          <a:ea typeface="標楷體" panose="03000509000000000000" pitchFamily="65" charset="-120"/>
                          <a:cs typeface="Times New Roman" panose="02020603050405020304" pitchFamily="18" charset="0"/>
                        </a:rPr>
                        <a:t>ResNet-18</a:t>
                      </a:r>
                      <a:endParaRPr lang="zh-TW" altLang="en-US" sz="1400"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en-US" altLang="zh-TW" sz="1400" dirty="0">
                          <a:latin typeface="Times New Roman" panose="02020603050405020304" pitchFamily="18" charset="0"/>
                          <a:ea typeface="標楷體" panose="03000509000000000000" pitchFamily="65" charset="-120"/>
                          <a:cs typeface="Times New Roman" panose="02020603050405020304" pitchFamily="18" charset="0"/>
                        </a:rPr>
                        <a:t>1.81</a:t>
                      </a:r>
                      <a:endParaRPr lang="zh-TW" altLang="en-US" sz="1400"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en-US" altLang="zh-TW" sz="1400" b="0" kern="1200" dirty="0">
                          <a:solidFill>
                            <a:schemeClr val="dk1"/>
                          </a:solidFill>
                          <a:effectLst/>
                          <a:latin typeface="Times New Roman" panose="02020603050405020304" pitchFamily="18" charset="0"/>
                          <a:ea typeface="標楷體" panose="03000509000000000000" pitchFamily="65" charset="-120"/>
                          <a:cs typeface="Times New Roman" panose="02020603050405020304" pitchFamily="18" charset="0"/>
                        </a:rPr>
                        <a:t>44.7 MB</a:t>
                      </a:r>
                      <a:endParaRPr lang="zh-TW" altLang="en-US" sz="1400"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en-US" altLang="zh-TW" sz="1400" b="0" kern="120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11689512</a:t>
                      </a:r>
                      <a:endParaRPr lang="zh-TW" altLang="en-US" sz="1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en-US" altLang="zh-TW" sz="1400" dirty="0">
                          <a:latin typeface="Times New Roman" panose="02020603050405020304" pitchFamily="18" charset="0"/>
                          <a:ea typeface="標楷體" panose="03000509000000000000" pitchFamily="65" charset="-120"/>
                          <a:cs typeface="Times New Roman" panose="02020603050405020304" pitchFamily="18" charset="0"/>
                        </a:rPr>
                        <a:t>69.758</a:t>
                      </a:r>
                      <a:endParaRPr lang="zh-TW" altLang="en-US" sz="1400"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extLst>
                  <a:ext uri="{0D108BD9-81ED-4DB2-BD59-A6C34878D82A}">
                    <a16:rowId xmlns:a16="http://schemas.microsoft.com/office/drawing/2014/main" val="3201892151"/>
                  </a:ext>
                </a:extLst>
              </a:tr>
              <a:tr h="32292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400" b="0" kern="1200" dirty="0">
                          <a:solidFill>
                            <a:schemeClr val="dk1"/>
                          </a:solidFill>
                          <a:effectLst/>
                          <a:latin typeface="Times New Roman" panose="02020603050405020304" pitchFamily="18" charset="0"/>
                          <a:ea typeface="標楷體" panose="03000509000000000000" pitchFamily="65" charset="-120"/>
                          <a:cs typeface="Times New Roman" panose="02020603050405020304" pitchFamily="18" charset="0"/>
                        </a:rPr>
                        <a:t>Efficientnet_B3</a:t>
                      </a:r>
                    </a:p>
                  </a:txBody>
                  <a:tcPr anchor="ctr"/>
                </a:tc>
                <a:tc>
                  <a:txBody>
                    <a:bodyPr/>
                    <a:lstStyle/>
                    <a:p>
                      <a:pPr algn="ctr"/>
                      <a:r>
                        <a:rPr lang="en-US" altLang="zh-TW" sz="1400" dirty="0">
                          <a:latin typeface="Times New Roman" panose="02020603050405020304" pitchFamily="18" charset="0"/>
                          <a:ea typeface="標楷體" panose="03000509000000000000" pitchFamily="65" charset="-120"/>
                          <a:cs typeface="Times New Roman" panose="02020603050405020304" pitchFamily="18" charset="0"/>
                        </a:rPr>
                        <a:t>1.83</a:t>
                      </a:r>
                      <a:endParaRPr lang="zh-TW" altLang="en-US" sz="1400"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en-US" altLang="zh-TW" sz="1400" b="0" kern="1200" dirty="0">
                          <a:solidFill>
                            <a:schemeClr val="dk1"/>
                          </a:solidFill>
                          <a:effectLst/>
                          <a:latin typeface="Times New Roman" panose="02020603050405020304" pitchFamily="18" charset="0"/>
                          <a:ea typeface="標楷體" panose="03000509000000000000" pitchFamily="65" charset="-120"/>
                          <a:cs typeface="Times New Roman" panose="02020603050405020304" pitchFamily="18" charset="0"/>
                        </a:rPr>
                        <a:t>47.2 MB</a:t>
                      </a:r>
                      <a:endParaRPr lang="zh-TW" altLang="en-US" sz="1400"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en-US" altLang="zh-TW" sz="1400" b="0" kern="120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12233232</a:t>
                      </a:r>
                      <a:endParaRPr lang="zh-TW" altLang="en-US" sz="1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en-US" altLang="zh-TW" sz="1400" dirty="0">
                          <a:latin typeface="Times New Roman" panose="02020603050405020304" pitchFamily="18" charset="0"/>
                          <a:ea typeface="標楷體" panose="03000509000000000000" pitchFamily="65" charset="-120"/>
                          <a:cs typeface="Times New Roman" panose="02020603050405020304" pitchFamily="18" charset="0"/>
                        </a:rPr>
                        <a:t>82.008</a:t>
                      </a:r>
                      <a:endParaRPr lang="zh-TW" altLang="en-US" sz="1400"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extLst>
                  <a:ext uri="{0D108BD9-81ED-4DB2-BD59-A6C34878D82A}">
                    <a16:rowId xmlns:a16="http://schemas.microsoft.com/office/drawing/2014/main" val="1774140389"/>
                  </a:ext>
                </a:extLst>
              </a:tr>
              <a:tr h="322928">
                <a:tc>
                  <a:txBody>
                    <a:bodyPr/>
                    <a:lstStyle/>
                    <a:p>
                      <a:pPr algn="ctr"/>
                      <a:r>
                        <a:rPr lang="en-US" altLang="zh-TW" sz="1400" dirty="0">
                          <a:latin typeface="Times New Roman" panose="02020603050405020304" pitchFamily="18" charset="0"/>
                          <a:ea typeface="標楷體" panose="03000509000000000000" pitchFamily="65" charset="-120"/>
                          <a:cs typeface="Times New Roman" panose="02020603050405020304" pitchFamily="18" charset="0"/>
                        </a:rPr>
                        <a:t>Densenet121</a:t>
                      </a:r>
                      <a:endParaRPr lang="zh-TW" altLang="en-US" sz="1400"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en-US" altLang="zh-TW" sz="1400" dirty="0">
                          <a:latin typeface="Times New Roman" panose="02020603050405020304" pitchFamily="18" charset="0"/>
                          <a:ea typeface="標楷體" panose="03000509000000000000" pitchFamily="65" charset="-120"/>
                          <a:cs typeface="Times New Roman" panose="02020603050405020304" pitchFamily="18" charset="0"/>
                        </a:rPr>
                        <a:t>2.83</a:t>
                      </a:r>
                      <a:endParaRPr lang="zh-TW" altLang="en-US" sz="1400"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en-US" altLang="zh-TW" sz="1400" b="0" kern="1200" dirty="0">
                          <a:solidFill>
                            <a:schemeClr val="dk1"/>
                          </a:solidFill>
                          <a:effectLst/>
                          <a:latin typeface="Times New Roman" panose="02020603050405020304" pitchFamily="18" charset="0"/>
                          <a:ea typeface="標楷體" panose="03000509000000000000" pitchFamily="65" charset="-120"/>
                          <a:cs typeface="Times New Roman" panose="02020603050405020304" pitchFamily="18" charset="0"/>
                        </a:rPr>
                        <a:t>30.8 MB</a:t>
                      </a:r>
                      <a:endParaRPr lang="zh-TW" altLang="en-US" sz="1400"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en-US" altLang="zh-TW" sz="1400" b="0" kern="120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7978856</a:t>
                      </a:r>
                      <a:endParaRPr lang="zh-TW" altLang="en-US" sz="1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en-US" altLang="zh-TW" sz="1400" dirty="0">
                          <a:latin typeface="Times New Roman" panose="02020603050405020304" pitchFamily="18" charset="0"/>
                          <a:ea typeface="標楷體" panose="03000509000000000000" pitchFamily="65" charset="-120"/>
                          <a:cs typeface="Times New Roman" panose="02020603050405020304" pitchFamily="18" charset="0"/>
                        </a:rPr>
                        <a:t>74.434</a:t>
                      </a:r>
                      <a:endParaRPr lang="zh-TW" altLang="en-US" sz="1400"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extLst>
                  <a:ext uri="{0D108BD9-81ED-4DB2-BD59-A6C34878D82A}">
                    <a16:rowId xmlns:a16="http://schemas.microsoft.com/office/drawing/2014/main" val="2571662169"/>
                  </a:ext>
                </a:extLst>
              </a:tr>
            </a:tbl>
          </a:graphicData>
        </a:graphic>
      </p:graphicFrame>
      <p:sp>
        <p:nvSpPr>
          <p:cNvPr id="2" name="文字方塊 1">
            <a:extLst>
              <a:ext uri="{FF2B5EF4-FFF2-40B4-BE49-F238E27FC236}">
                <a16:creationId xmlns:a16="http://schemas.microsoft.com/office/drawing/2014/main" id="{98646427-4920-CEE0-D952-21DFA5E09A06}"/>
              </a:ext>
            </a:extLst>
          </p:cNvPr>
          <p:cNvSpPr txBox="1"/>
          <p:nvPr/>
        </p:nvSpPr>
        <p:spPr>
          <a:xfrm>
            <a:off x="3261385" y="6291846"/>
            <a:ext cx="2621230" cy="400110"/>
          </a:xfrm>
          <a:prstGeom prst="rect">
            <a:avLst/>
          </a:prstGeom>
          <a:noFill/>
        </p:spPr>
        <p:txBody>
          <a:bodyPr wrap="none" rtlCol="0">
            <a:spAutoFit/>
          </a:bodyPr>
          <a:lstStyle/>
          <a:p>
            <a:r>
              <a:rPr lang="zh-TW" altLang="en-US" sz="2000" dirty="0">
                <a:latin typeface="標楷體" panose="03000509000000000000" pitchFamily="65" charset="-120"/>
                <a:ea typeface="標楷體" panose="03000509000000000000" pitchFamily="65" charset="-120"/>
              </a:rPr>
              <a:t>表</a:t>
            </a:r>
            <a:r>
              <a:rPr lang="en-US" altLang="zh-TW" sz="2000" dirty="0">
                <a:latin typeface="標楷體" panose="03000509000000000000" pitchFamily="65" charset="-120"/>
                <a:ea typeface="標楷體" panose="03000509000000000000" pitchFamily="65" charset="-120"/>
              </a:rPr>
              <a:t>2</a:t>
            </a:r>
            <a:r>
              <a:rPr lang="zh-TW" altLang="en-US" sz="2000" dirty="0">
                <a:latin typeface="標楷體" panose="03000509000000000000" pitchFamily="65" charset="-120"/>
                <a:ea typeface="標楷體" panose="03000509000000000000" pitchFamily="65" charset="-120"/>
              </a:rPr>
              <a:t>、</a:t>
            </a:r>
            <a:r>
              <a:rPr lang="zh-TW" altLang="en-US" sz="2000" dirty="0">
                <a:latin typeface="+mn-lt"/>
                <a:ea typeface="標楷體" panose="03000509000000000000" pitchFamily="65" charset="-120"/>
                <a:cs typeface="Times New Roman" panose="02020603050405020304" pitchFamily="18" charset="0"/>
              </a:rPr>
              <a:t>模型參數量</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比較</a:t>
            </a:r>
            <a:endParaRPr lang="en-US" altLang="zh-TW" sz="2000" dirty="0">
              <a:latin typeface="Times New Roman" panose="02020603050405020304" pitchFamily="18" charset="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37528179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標題 1">
            <a:extLst>
              <a:ext uri="{FF2B5EF4-FFF2-40B4-BE49-F238E27FC236}">
                <a16:creationId xmlns:a16="http://schemas.microsoft.com/office/drawing/2014/main" id="{C2123B4E-2B65-43F8-862F-613C402FB493}"/>
              </a:ext>
            </a:extLst>
          </p:cNvPr>
          <p:cNvSpPr>
            <a:spLocks noGrp="1"/>
          </p:cNvSpPr>
          <p:nvPr>
            <p:ph type="title"/>
          </p:nvPr>
        </p:nvSpPr>
        <p:spPr/>
        <p:txBody>
          <a:bodyPr>
            <a:normAutofit/>
          </a:bodyPr>
          <a:lstStyle/>
          <a:p>
            <a:pPr lvl="1">
              <a:lnSpc>
                <a:spcPct val="150000"/>
              </a:lnSpc>
            </a:pPr>
            <a:r>
              <a:rPr lang="en-US" altLang="zh-TW" sz="3000" b="1" dirty="0">
                <a:latin typeface="Times New Roman" panose="02020603050405020304" pitchFamily="18" charset="0"/>
                <a:ea typeface="標楷體" panose="03000509000000000000" pitchFamily="65" charset="-120"/>
                <a:cs typeface="Times New Roman" panose="02020603050405020304" pitchFamily="18" charset="0"/>
              </a:rPr>
              <a:t>RegNetY-400MF </a:t>
            </a:r>
            <a:r>
              <a:rPr lang="zh-TW" altLang="en-US" sz="3000" b="1" dirty="0">
                <a:latin typeface="Times New Roman" panose="02020603050405020304" pitchFamily="18" charset="0"/>
                <a:ea typeface="標楷體" panose="03000509000000000000" pitchFamily="65" charset="-120"/>
                <a:cs typeface="Times New Roman" panose="02020603050405020304" pitchFamily="18" charset="0"/>
              </a:rPr>
              <a:t>模型架構</a:t>
            </a:r>
            <a:endParaRPr lang="en-US" altLang="zh-TW" sz="3000" b="1" dirty="0">
              <a:ea typeface="標楷體" panose="03000509000000000000" pitchFamily="65" charset="-120"/>
              <a:cs typeface="Times New Roman" panose="02020603050405020304" pitchFamily="18" charset="0"/>
            </a:endParaRPr>
          </a:p>
        </p:txBody>
      </p:sp>
      <p:sp>
        <p:nvSpPr>
          <p:cNvPr id="6" name="投影片編號版面配置區 5"/>
          <p:cNvSpPr>
            <a:spLocks noGrp="1"/>
          </p:cNvSpPr>
          <p:nvPr>
            <p:ph type="sldNum" sz="quarter" idx="12"/>
          </p:nvPr>
        </p:nvSpPr>
        <p:spPr/>
        <p:txBody>
          <a:bodyPr/>
          <a:lstStyle/>
          <a:p>
            <a:fld id="{7A8277C4-33AF-4A1C-9766-B7B70FA9330B}" type="slidenum">
              <a:rPr lang="zh-TW" altLang="en-US" smtClean="0"/>
              <a:t>14</a:t>
            </a:fld>
            <a:endParaRPr lang="zh-TW" altLang="en-US"/>
          </a:p>
        </p:txBody>
      </p:sp>
      <p:sp>
        <p:nvSpPr>
          <p:cNvPr id="8" name="文字方塊 7"/>
          <p:cNvSpPr txBox="1"/>
          <p:nvPr/>
        </p:nvSpPr>
        <p:spPr>
          <a:xfrm>
            <a:off x="21769" y="2"/>
            <a:ext cx="553998" cy="6721475"/>
          </a:xfrm>
          <a:prstGeom prst="rect">
            <a:avLst/>
          </a:prstGeom>
          <a:noFill/>
        </p:spPr>
        <p:txBody>
          <a:bodyPr vert="eaVert" wrap="square" rtlCol="0">
            <a:spAutoFit/>
          </a:bodyPr>
          <a:lstStyle/>
          <a:p>
            <a:pPr>
              <a:buClr>
                <a:schemeClr val="accent1">
                  <a:lumMod val="75000"/>
                </a:schemeClr>
              </a:buClr>
            </a:pPr>
            <a:r>
              <a:rPr lang="zh-TW" altLang="en-US" sz="2400" dirty="0">
                <a:solidFill>
                  <a:schemeClr val="bg1"/>
                </a:solidFill>
                <a:latin typeface="Times New Roman" panose="02020603050405020304" pitchFamily="18" charset="0"/>
                <a:ea typeface="標楷體" panose="03000509000000000000" pitchFamily="65" charset="-120"/>
                <a:cs typeface="Times New Roman" panose="02020603050405020304" pitchFamily="18" charset="0"/>
              </a:rPr>
              <a:t>研究方法</a:t>
            </a:r>
            <a:endParaRPr lang="en-US" altLang="zh-TW" sz="2400" dirty="0">
              <a:solidFill>
                <a:schemeClr val="bg1"/>
              </a:solidFill>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11" name="內容版面配置區 2">
            <a:extLst>
              <a:ext uri="{FF2B5EF4-FFF2-40B4-BE49-F238E27FC236}">
                <a16:creationId xmlns:a16="http://schemas.microsoft.com/office/drawing/2014/main" id="{C044644E-0FB2-405D-A7D8-B18393401F79}"/>
              </a:ext>
            </a:extLst>
          </p:cNvPr>
          <p:cNvSpPr txBox="1">
            <a:spLocks/>
          </p:cNvSpPr>
          <p:nvPr/>
        </p:nvSpPr>
        <p:spPr>
          <a:xfrm>
            <a:off x="628650" y="1162819"/>
            <a:ext cx="7886700" cy="507632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標楷體" panose="03000509000000000000" pitchFamily="65" charset="-12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標楷體" panose="03000509000000000000" pitchFamily="65" charset="-12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標楷體" panose="03000509000000000000" pitchFamily="65" charset="-12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標楷體" panose="03000509000000000000" pitchFamily="65" charset="-12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標楷體" panose="03000509000000000000" pitchFamily="65" charset="-12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altLang="zh-TW" sz="2400" dirty="0" err="1">
                <a:latin typeface="Times New Roman" panose="02020603050405020304" pitchFamily="18" charset="0"/>
                <a:cs typeface="Times New Roman" panose="02020603050405020304" pitchFamily="18" charset="0"/>
              </a:rPr>
              <a:t>RegNet</a:t>
            </a:r>
            <a:r>
              <a:rPr lang="en-US" altLang="zh-TW" sz="2400" dirty="0">
                <a:latin typeface="Times New Roman" panose="02020603050405020304" pitchFamily="18" charset="0"/>
                <a:cs typeface="Times New Roman" panose="02020603050405020304" pitchFamily="18" charset="0"/>
              </a:rPr>
              <a:t> (Regularization Networks) </a:t>
            </a:r>
            <a:r>
              <a:rPr lang="zh-TW" altLang="en-US" sz="2400" dirty="0">
                <a:latin typeface="Times New Roman" panose="02020603050405020304" pitchFamily="18" charset="0"/>
                <a:cs typeface="Times New Roman" panose="02020603050405020304" pitchFamily="18" charset="0"/>
              </a:rPr>
              <a:t>是由 </a:t>
            </a:r>
            <a:r>
              <a:rPr lang="en-US" altLang="zh-TW" sz="2400" dirty="0">
                <a:latin typeface="Times New Roman" panose="02020603050405020304" pitchFamily="18" charset="0"/>
                <a:cs typeface="Times New Roman" panose="02020603050405020304" pitchFamily="18" charset="0"/>
              </a:rPr>
              <a:t>Facebook AI </a:t>
            </a:r>
            <a:r>
              <a:rPr lang="zh-TW" altLang="en-US" sz="2400" dirty="0">
                <a:latin typeface="Times New Roman" panose="02020603050405020304" pitchFamily="18" charset="0"/>
                <a:cs typeface="Times New Roman" panose="02020603050405020304" pitchFamily="18" charset="0"/>
              </a:rPr>
              <a:t>研究團隊提出的一組設計高效和靈活卷積神經網絡 </a:t>
            </a:r>
            <a:r>
              <a:rPr lang="en-US" altLang="zh-TW" sz="2400" dirty="0">
                <a:latin typeface="Times New Roman" panose="02020603050405020304" pitchFamily="18" charset="0"/>
                <a:cs typeface="Times New Roman" panose="02020603050405020304" pitchFamily="18" charset="0"/>
              </a:rPr>
              <a:t>(CNN) </a:t>
            </a:r>
            <a:r>
              <a:rPr lang="zh-TW" altLang="en-US" sz="2400" dirty="0">
                <a:latin typeface="Times New Roman" panose="02020603050405020304" pitchFamily="18" charset="0"/>
                <a:cs typeface="Times New Roman" panose="02020603050405020304" pitchFamily="18" charset="0"/>
              </a:rPr>
              <a:t>的方法。</a:t>
            </a:r>
            <a:endParaRPr lang="en-US" altLang="zh-TW" sz="2400" dirty="0">
              <a:latin typeface="Times New Roman" panose="02020603050405020304" pitchFamily="18" charset="0"/>
              <a:cs typeface="Times New Roman" panose="02020603050405020304" pitchFamily="18" charset="0"/>
            </a:endParaRPr>
          </a:p>
          <a:p>
            <a:pPr>
              <a:lnSpc>
                <a:spcPct val="100000"/>
              </a:lnSpc>
            </a:pPr>
            <a:r>
              <a:rPr lang="en-US" altLang="zh-TW" sz="2400" dirty="0" err="1">
                <a:latin typeface="Times New Roman" panose="02020603050405020304" pitchFamily="18" charset="0"/>
                <a:cs typeface="Times New Roman" panose="02020603050405020304" pitchFamily="18" charset="0"/>
              </a:rPr>
              <a:t>RegNetY</a:t>
            </a:r>
            <a:r>
              <a:rPr lang="en-US" altLang="zh-TW" sz="2400" dirty="0">
                <a:latin typeface="Times New Roman" panose="02020603050405020304" pitchFamily="18" charset="0"/>
                <a:cs typeface="Times New Roman" panose="02020603050405020304" pitchFamily="18" charset="0"/>
              </a:rPr>
              <a:t> </a:t>
            </a:r>
            <a:r>
              <a:rPr lang="zh-TW" altLang="en-US" sz="2400" dirty="0">
                <a:latin typeface="Times New Roman" panose="02020603050405020304" pitchFamily="18" charset="0"/>
                <a:cs typeface="Times New Roman" panose="02020603050405020304" pitchFamily="18" charset="0"/>
              </a:rPr>
              <a:t>系列模型在每個 </a:t>
            </a:r>
            <a:r>
              <a:rPr lang="en-US" altLang="zh-TW" sz="2400" dirty="0">
                <a:latin typeface="Times New Roman" panose="02020603050405020304" pitchFamily="18" charset="0"/>
                <a:cs typeface="Times New Roman" panose="02020603050405020304" pitchFamily="18" charset="0"/>
              </a:rPr>
              <a:t>block </a:t>
            </a:r>
            <a:r>
              <a:rPr lang="zh-TW" altLang="en-US" sz="2400" dirty="0">
                <a:latin typeface="Times New Roman" panose="02020603050405020304" pitchFamily="18" charset="0"/>
                <a:cs typeface="Times New Roman" panose="02020603050405020304" pitchFamily="18" charset="0"/>
              </a:rPr>
              <a:t>中引入了</a:t>
            </a:r>
            <a:r>
              <a:rPr lang="zh-TW" altLang="en-US" sz="2400" dirty="0">
                <a:solidFill>
                  <a:srgbClr val="C00000"/>
                </a:solidFill>
                <a:latin typeface="Times New Roman" panose="02020603050405020304" pitchFamily="18" charset="0"/>
                <a:cs typeface="Times New Roman" panose="02020603050405020304" pitchFamily="18" charset="0"/>
              </a:rPr>
              <a:t> </a:t>
            </a:r>
            <a:r>
              <a:rPr lang="en-US" altLang="zh-TW" sz="2400" dirty="0">
                <a:solidFill>
                  <a:srgbClr val="C00000"/>
                </a:solidFill>
                <a:latin typeface="Times New Roman" panose="02020603050405020304" pitchFamily="18" charset="0"/>
                <a:cs typeface="Times New Roman" panose="02020603050405020304" pitchFamily="18" charset="0"/>
              </a:rPr>
              <a:t>SE (Squeeze-and-Excitation) </a:t>
            </a:r>
            <a:r>
              <a:rPr lang="zh-TW" altLang="en-US" sz="2400" dirty="0">
                <a:latin typeface="Times New Roman" panose="02020603050405020304" pitchFamily="18" charset="0"/>
                <a:cs typeface="Times New Roman" panose="02020603050405020304" pitchFamily="18" charset="0"/>
              </a:rPr>
              <a:t>模塊來增強模型的表達能力。</a:t>
            </a:r>
            <a:endParaRPr lang="en-US" altLang="zh-TW" sz="2400" dirty="0">
              <a:latin typeface="Times New Roman" panose="02020603050405020304" pitchFamily="18" charset="0"/>
              <a:cs typeface="Times New Roman" panose="02020603050405020304" pitchFamily="18" charset="0"/>
            </a:endParaRPr>
          </a:p>
          <a:p>
            <a:pPr>
              <a:lnSpc>
                <a:spcPct val="100000"/>
              </a:lnSpc>
            </a:pPr>
            <a:r>
              <a:rPr lang="en-US" altLang="zh-TW" sz="2400" dirty="0">
                <a:latin typeface="Times New Roman" panose="02020603050405020304" pitchFamily="18" charset="0"/>
                <a:cs typeface="Times New Roman" panose="02020603050405020304" pitchFamily="18" charset="0"/>
              </a:rPr>
              <a:t>RegNetY-400MF </a:t>
            </a:r>
            <a:r>
              <a:rPr lang="zh-TW" altLang="en-US" sz="2400" dirty="0">
                <a:latin typeface="Times New Roman" panose="02020603050405020304" pitchFamily="18" charset="0"/>
                <a:cs typeface="Times New Roman" panose="02020603050405020304" pitchFamily="18" charset="0"/>
              </a:rPr>
              <a:t>是其中的一個變體，輕量化設計和高效特性，提供優秀的性能。</a:t>
            </a:r>
          </a:p>
          <a:p>
            <a:pPr>
              <a:lnSpc>
                <a:spcPct val="100000"/>
              </a:lnSpc>
            </a:pPr>
            <a:r>
              <a:rPr lang="zh-TW" altLang="en-US" sz="2400" dirty="0">
                <a:latin typeface="Times New Roman" panose="02020603050405020304" pitchFamily="18" charset="0"/>
                <a:cs typeface="Times New Roman" panose="02020603050405020304" pitchFamily="18" charset="0"/>
              </a:rPr>
              <a:t>採用了</a:t>
            </a:r>
            <a:r>
              <a:rPr lang="zh-TW" altLang="en-US" sz="2400" dirty="0">
                <a:solidFill>
                  <a:srgbClr val="C00000"/>
                </a:solidFill>
                <a:latin typeface="Times New Roman" panose="02020603050405020304" pitchFamily="18" charset="0"/>
                <a:cs typeface="Times New Roman" panose="02020603050405020304" pitchFamily="18" charset="0"/>
              </a:rPr>
              <a:t>設計空間優化</a:t>
            </a:r>
            <a:r>
              <a:rPr lang="zh-TW" altLang="en-US" sz="2400" dirty="0">
                <a:latin typeface="Times New Roman" panose="02020603050405020304" pitchFamily="18" charset="0"/>
                <a:cs typeface="Times New Roman" panose="02020603050405020304" pitchFamily="18" charset="0"/>
              </a:rPr>
              <a:t>的方法，通過系統性地調整網絡深度、通道寬度等參數來實現高效率和準確性的平衡。</a:t>
            </a:r>
          </a:p>
        </p:txBody>
      </p:sp>
    </p:spTree>
    <p:extLst>
      <p:ext uri="{BB962C8B-B14F-4D97-AF65-F5344CB8AC3E}">
        <p14:creationId xmlns:p14="http://schemas.microsoft.com/office/powerpoint/2010/main" val="34789460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標題 1">
            <a:extLst>
              <a:ext uri="{FF2B5EF4-FFF2-40B4-BE49-F238E27FC236}">
                <a16:creationId xmlns:a16="http://schemas.microsoft.com/office/drawing/2014/main" id="{C2123B4E-2B65-43F8-862F-613C402FB493}"/>
              </a:ext>
            </a:extLst>
          </p:cNvPr>
          <p:cNvSpPr>
            <a:spLocks noGrp="1"/>
          </p:cNvSpPr>
          <p:nvPr>
            <p:ph type="title"/>
          </p:nvPr>
        </p:nvSpPr>
        <p:spPr/>
        <p:txBody>
          <a:bodyPr>
            <a:normAutofit/>
          </a:bodyPr>
          <a:lstStyle/>
          <a:p>
            <a:pPr lvl="1">
              <a:lnSpc>
                <a:spcPct val="150000"/>
              </a:lnSpc>
            </a:pPr>
            <a:r>
              <a:rPr lang="en-US" altLang="zh-TW" sz="3000" b="1" dirty="0">
                <a:latin typeface="Times New Roman" panose="02020603050405020304" pitchFamily="18" charset="0"/>
                <a:ea typeface="標楷體" panose="03000509000000000000" pitchFamily="65" charset="-120"/>
                <a:cs typeface="Times New Roman" panose="02020603050405020304" pitchFamily="18" charset="0"/>
              </a:rPr>
              <a:t>RegNetY-400MF </a:t>
            </a:r>
            <a:r>
              <a:rPr lang="zh-TW" altLang="en-US" sz="3000" b="1" dirty="0">
                <a:latin typeface="Times New Roman" panose="02020603050405020304" pitchFamily="18" charset="0"/>
                <a:ea typeface="標楷體" panose="03000509000000000000" pitchFamily="65" charset="-120"/>
                <a:cs typeface="Times New Roman" panose="02020603050405020304" pitchFamily="18" charset="0"/>
              </a:rPr>
              <a:t>模型架構</a:t>
            </a:r>
            <a:endParaRPr lang="en-US" altLang="zh-TW" sz="3000" b="1" dirty="0">
              <a:ea typeface="標楷體" panose="03000509000000000000" pitchFamily="65" charset="-120"/>
              <a:cs typeface="Times New Roman" panose="02020603050405020304" pitchFamily="18" charset="0"/>
            </a:endParaRPr>
          </a:p>
        </p:txBody>
      </p:sp>
      <p:sp>
        <p:nvSpPr>
          <p:cNvPr id="6" name="投影片編號版面配置區 5"/>
          <p:cNvSpPr>
            <a:spLocks noGrp="1"/>
          </p:cNvSpPr>
          <p:nvPr>
            <p:ph type="sldNum" sz="quarter" idx="12"/>
          </p:nvPr>
        </p:nvSpPr>
        <p:spPr/>
        <p:txBody>
          <a:bodyPr/>
          <a:lstStyle/>
          <a:p>
            <a:fld id="{7A8277C4-33AF-4A1C-9766-B7B70FA9330B}" type="slidenum">
              <a:rPr lang="zh-TW" altLang="en-US" smtClean="0"/>
              <a:t>15</a:t>
            </a:fld>
            <a:endParaRPr lang="zh-TW" altLang="en-US"/>
          </a:p>
        </p:txBody>
      </p:sp>
      <p:sp>
        <p:nvSpPr>
          <p:cNvPr id="8" name="文字方塊 7"/>
          <p:cNvSpPr txBox="1"/>
          <p:nvPr/>
        </p:nvSpPr>
        <p:spPr>
          <a:xfrm>
            <a:off x="21769" y="2"/>
            <a:ext cx="553998" cy="6721475"/>
          </a:xfrm>
          <a:prstGeom prst="rect">
            <a:avLst/>
          </a:prstGeom>
          <a:noFill/>
        </p:spPr>
        <p:txBody>
          <a:bodyPr vert="eaVert" wrap="square" rtlCol="0">
            <a:spAutoFit/>
          </a:bodyPr>
          <a:lstStyle/>
          <a:p>
            <a:pPr>
              <a:buClr>
                <a:schemeClr val="accent1">
                  <a:lumMod val="75000"/>
                </a:schemeClr>
              </a:buClr>
            </a:pPr>
            <a:r>
              <a:rPr lang="zh-TW" altLang="en-US" sz="2400" dirty="0">
                <a:solidFill>
                  <a:schemeClr val="bg1"/>
                </a:solidFill>
                <a:latin typeface="Times New Roman" panose="02020603050405020304" pitchFamily="18" charset="0"/>
                <a:ea typeface="標楷體" panose="03000509000000000000" pitchFamily="65" charset="-120"/>
                <a:cs typeface="Times New Roman" panose="02020603050405020304" pitchFamily="18" charset="0"/>
              </a:rPr>
              <a:t>研究方法</a:t>
            </a:r>
            <a:endParaRPr lang="en-US" altLang="zh-TW" sz="2400" dirty="0">
              <a:solidFill>
                <a:schemeClr val="bg1"/>
              </a:solidFill>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11" name="內容版面配置區 2">
            <a:extLst>
              <a:ext uri="{FF2B5EF4-FFF2-40B4-BE49-F238E27FC236}">
                <a16:creationId xmlns:a16="http://schemas.microsoft.com/office/drawing/2014/main" id="{C044644E-0FB2-405D-A7D8-B18393401F79}"/>
              </a:ext>
            </a:extLst>
          </p:cNvPr>
          <p:cNvSpPr txBox="1">
            <a:spLocks/>
          </p:cNvSpPr>
          <p:nvPr/>
        </p:nvSpPr>
        <p:spPr>
          <a:xfrm>
            <a:off x="628650" y="1100634"/>
            <a:ext cx="7886700" cy="507632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標楷體" panose="03000509000000000000" pitchFamily="65" charset="-12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標楷體" panose="03000509000000000000" pitchFamily="65" charset="-12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標楷體" panose="03000509000000000000" pitchFamily="65" charset="-12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標楷體" panose="03000509000000000000" pitchFamily="65" charset="-12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標楷體" panose="03000509000000000000" pitchFamily="65" charset="-12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TW" altLang="en-US" sz="2400" dirty="0">
                <a:latin typeface="Times New Roman" panose="02020603050405020304" pitchFamily="18" charset="0"/>
                <a:cs typeface="Times New Roman" panose="02020603050405020304" pitchFamily="18" charset="0"/>
              </a:rPr>
              <a:t>引入了</a:t>
            </a:r>
            <a:r>
              <a:rPr lang="en-US" altLang="zh-TW" sz="2400" dirty="0">
                <a:latin typeface="Times New Roman" panose="02020603050405020304" pitchFamily="18" charset="0"/>
                <a:cs typeface="Times New Roman" panose="02020603050405020304" pitchFamily="18" charset="0"/>
              </a:rPr>
              <a:t>Squeeze-and-Excite</a:t>
            </a:r>
            <a:r>
              <a:rPr lang="zh-TW" altLang="en-US" sz="2400" dirty="0">
                <a:latin typeface="Times New Roman" panose="02020603050405020304" pitchFamily="18" charset="0"/>
                <a:cs typeface="Times New Roman" panose="02020603050405020304" pitchFamily="18" charset="0"/>
              </a:rPr>
              <a:t>模塊，進一步增強模型對重要特徵的感知能力。</a:t>
            </a:r>
            <a:endParaRPr lang="en-US" altLang="zh-TW" sz="2400" dirty="0">
              <a:latin typeface="Times New Roman" panose="02020603050405020304" pitchFamily="18" charset="0"/>
              <a:cs typeface="Times New Roman" panose="02020603050405020304" pitchFamily="18" charset="0"/>
            </a:endParaRPr>
          </a:p>
          <a:p>
            <a:r>
              <a:rPr lang="zh-TW" altLang="en-US" sz="2400" dirty="0">
                <a:latin typeface="Times New Roman" panose="02020603050405020304" pitchFamily="18" charset="0"/>
                <a:cs typeface="Times New Roman" panose="02020603050405020304" pitchFamily="18" charset="0"/>
              </a:rPr>
              <a:t>具體步驟：通過學習權重來動態調整通道之間的關係，減少不必要的計算和特徵映射的維度，從而增強特定特徵的重要性。</a:t>
            </a:r>
            <a:endParaRPr lang="en-US" altLang="zh-TW" sz="2400" dirty="0">
              <a:latin typeface="Times New Roman" panose="02020603050405020304" pitchFamily="18" charset="0"/>
              <a:cs typeface="Times New Roman" panose="02020603050405020304" pitchFamily="18" charset="0"/>
            </a:endParaRPr>
          </a:p>
        </p:txBody>
      </p:sp>
      <p:pic>
        <p:nvPicPr>
          <p:cNvPr id="1026" name="Picture 2" descr="RegNet Architecture - Facebook AI | VisionWizard">
            <a:extLst>
              <a:ext uri="{FF2B5EF4-FFF2-40B4-BE49-F238E27FC236}">
                <a16:creationId xmlns:a16="http://schemas.microsoft.com/office/drawing/2014/main" id="{5651EB74-5AE3-25C1-ABE4-5373849BD7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8928" y="3608478"/>
            <a:ext cx="7286422" cy="2329961"/>
          </a:xfrm>
          <a:prstGeom prst="rect">
            <a:avLst/>
          </a:prstGeom>
          <a:noFill/>
          <a:extLst>
            <a:ext uri="{909E8E84-426E-40DD-AFC4-6F175D3DCCD1}">
              <a14:hiddenFill xmlns:a14="http://schemas.microsoft.com/office/drawing/2010/main">
                <a:solidFill>
                  <a:srgbClr val="FFFFFF"/>
                </a:solidFill>
              </a14:hiddenFill>
            </a:ext>
          </a:extLst>
        </p:spPr>
      </p:pic>
      <p:sp>
        <p:nvSpPr>
          <p:cNvPr id="2" name="文字方塊 1">
            <a:extLst>
              <a:ext uri="{FF2B5EF4-FFF2-40B4-BE49-F238E27FC236}">
                <a16:creationId xmlns:a16="http://schemas.microsoft.com/office/drawing/2014/main" id="{AC5DF7BF-FE8B-00AE-EA54-F10D52C7C5CC}"/>
              </a:ext>
            </a:extLst>
          </p:cNvPr>
          <p:cNvSpPr txBox="1"/>
          <p:nvPr/>
        </p:nvSpPr>
        <p:spPr>
          <a:xfrm>
            <a:off x="2846207" y="6104082"/>
            <a:ext cx="3451586" cy="400110"/>
          </a:xfrm>
          <a:prstGeom prst="rect">
            <a:avLst/>
          </a:prstGeom>
          <a:noFill/>
        </p:spPr>
        <p:txBody>
          <a:bodyPr wrap="none" rtlCol="0">
            <a:spAutoFit/>
          </a:bodyPr>
          <a:lstStyle/>
          <a:p>
            <a:r>
              <a:rPr lang="zh-TW" altLang="en-US" sz="2000" dirty="0">
                <a:latin typeface="標楷體" panose="03000509000000000000" pitchFamily="65" charset="-120"/>
                <a:ea typeface="標楷體" panose="03000509000000000000" pitchFamily="65" charset="-120"/>
              </a:rPr>
              <a:t>圖</a:t>
            </a:r>
            <a:r>
              <a:rPr lang="en-US" altLang="zh-TW" sz="2000" dirty="0">
                <a:latin typeface="標楷體" panose="03000509000000000000" pitchFamily="65" charset="-120"/>
                <a:ea typeface="標楷體" panose="03000509000000000000" pitchFamily="65" charset="-120"/>
              </a:rPr>
              <a:t>8</a:t>
            </a:r>
            <a:r>
              <a:rPr lang="zh-TW" altLang="en-US" sz="2000" dirty="0">
                <a:latin typeface="標楷體" panose="03000509000000000000" pitchFamily="65" charset="-120"/>
                <a:ea typeface="標楷體" panose="03000509000000000000" pitchFamily="65" charset="-120"/>
              </a:rPr>
              <a:t>、</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 Squeeze-and-Excite</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模塊</a:t>
            </a:r>
            <a:endParaRPr lang="en-US" altLang="zh-TW" sz="2000" dirty="0">
              <a:latin typeface="Times New Roman" panose="02020603050405020304" pitchFamily="18" charset="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7859448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標題 1">
            <a:extLst>
              <a:ext uri="{FF2B5EF4-FFF2-40B4-BE49-F238E27FC236}">
                <a16:creationId xmlns:a16="http://schemas.microsoft.com/office/drawing/2014/main" id="{C2123B4E-2B65-43F8-862F-613C402FB493}"/>
              </a:ext>
            </a:extLst>
          </p:cNvPr>
          <p:cNvSpPr>
            <a:spLocks noGrp="1"/>
          </p:cNvSpPr>
          <p:nvPr>
            <p:ph type="title"/>
          </p:nvPr>
        </p:nvSpPr>
        <p:spPr/>
        <p:txBody>
          <a:bodyPr>
            <a:normAutofit/>
          </a:bodyPr>
          <a:lstStyle/>
          <a:p>
            <a:pPr lvl="1">
              <a:lnSpc>
                <a:spcPct val="150000"/>
              </a:lnSpc>
            </a:pPr>
            <a:r>
              <a:rPr lang="en-US" altLang="zh-TW" sz="3000" b="1" dirty="0">
                <a:latin typeface="Times New Roman" panose="02020603050405020304" pitchFamily="18" charset="0"/>
                <a:ea typeface="標楷體" panose="03000509000000000000" pitchFamily="65" charset="-120"/>
                <a:cs typeface="Times New Roman" panose="02020603050405020304" pitchFamily="18" charset="0"/>
              </a:rPr>
              <a:t>Transfer Learning </a:t>
            </a:r>
            <a:r>
              <a:rPr lang="zh-TW" altLang="en-US" sz="3000" b="1" dirty="0">
                <a:latin typeface="標楷體" panose="03000509000000000000" pitchFamily="65" charset="-120"/>
                <a:ea typeface="標楷體" panose="03000509000000000000" pitchFamily="65" charset="-120"/>
              </a:rPr>
              <a:t>遷移學習</a:t>
            </a:r>
            <a:endParaRPr lang="en-US" altLang="zh-TW" sz="3000" b="1" dirty="0">
              <a:latin typeface="標楷體" panose="03000509000000000000" pitchFamily="65" charset="-120"/>
              <a:ea typeface="標楷體" panose="03000509000000000000" pitchFamily="65" charset="-120"/>
              <a:cs typeface="Times New Roman" panose="02020603050405020304" pitchFamily="18" charset="0"/>
            </a:endParaRPr>
          </a:p>
        </p:txBody>
      </p:sp>
      <p:sp>
        <p:nvSpPr>
          <p:cNvPr id="6" name="投影片編號版面配置區 5"/>
          <p:cNvSpPr>
            <a:spLocks noGrp="1"/>
          </p:cNvSpPr>
          <p:nvPr>
            <p:ph type="sldNum" sz="quarter" idx="12"/>
          </p:nvPr>
        </p:nvSpPr>
        <p:spPr/>
        <p:txBody>
          <a:bodyPr/>
          <a:lstStyle/>
          <a:p>
            <a:fld id="{7A8277C4-33AF-4A1C-9766-B7B70FA9330B}" type="slidenum">
              <a:rPr lang="zh-TW" altLang="en-US" smtClean="0"/>
              <a:t>16</a:t>
            </a:fld>
            <a:endParaRPr lang="zh-TW" altLang="en-US"/>
          </a:p>
        </p:txBody>
      </p:sp>
      <p:sp>
        <p:nvSpPr>
          <p:cNvPr id="8" name="文字方塊 7"/>
          <p:cNvSpPr txBox="1"/>
          <p:nvPr/>
        </p:nvSpPr>
        <p:spPr>
          <a:xfrm>
            <a:off x="21769" y="2"/>
            <a:ext cx="553998" cy="6721475"/>
          </a:xfrm>
          <a:prstGeom prst="rect">
            <a:avLst/>
          </a:prstGeom>
          <a:noFill/>
        </p:spPr>
        <p:txBody>
          <a:bodyPr vert="eaVert" wrap="square" rtlCol="0">
            <a:spAutoFit/>
          </a:bodyPr>
          <a:lstStyle/>
          <a:p>
            <a:pPr>
              <a:buClr>
                <a:schemeClr val="accent1">
                  <a:lumMod val="75000"/>
                </a:schemeClr>
              </a:buClr>
            </a:pPr>
            <a:r>
              <a:rPr lang="zh-TW" altLang="en-US" sz="2400" dirty="0">
                <a:solidFill>
                  <a:schemeClr val="bg1"/>
                </a:solidFill>
                <a:latin typeface="Times New Roman" panose="02020603050405020304" pitchFamily="18" charset="0"/>
                <a:ea typeface="標楷體" panose="03000509000000000000" pitchFamily="65" charset="-120"/>
                <a:cs typeface="Times New Roman" panose="02020603050405020304" pitchFamily="18" charset="0"/>
              </a:rPr>
              <a:t>研究方法</a:t>
            </a:r>
            <a:endParaRPr lang="en-US" altLang="zh-TW" sz="2400" dirty="0">
              <a:solidFill>
                <a:schemeClr val="bg1"/>
              </a:solidFill>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11" name="內容版面配置區 2">
            <a:extLst>
              <a:ext uri="{FF2B5EF4-FFF2-40B4-BE49-F238E27FC236}">
                <a16:creationId xmlns:a16="http://schemas.microsoft.com/office/drawing/2014/main" id="{C044644E-0FB2-405D-A7D8-B18393401F79}"/>
              </a:ext>
            </a:extLst>
          </p:cNvPr>
          <p:cNvSpPr txBox="1">
            <a:spLocks/>
          </p:cNvSpPr>
          <p:nvPr/>
        </p:nvSpPr>
        <p:spPr>
          <a:xfrm>
            <a:off x="628650" y="1117412"/>
            <a:ext cx="7886700" cy="507632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標楷體" panose="03000509000000000000" pitchFamily="65" charset="-12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標楷體" panose="03000509000000000000" pitchFamily="65" charset="-12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標楷體" panose="03000509000000000000" pitchFamily="65" charset="-12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標楷體" panose="03000509000000000000" pitchFamily="65" charset="-12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標楷體" panose="03000509000000000000" pitchFamily="65" charset="-12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TW" altLang="en-US" sz="2400" dirty="0">
                <a:latin typeface="Times New Roman" panose="02020603050405020304" pitchFamily="18" charset="0"/>
                <a:cs typeface="Times New Roman" panose="02020603050405020304" pitchFamily="18" charset="0"/>
              </a:rPr>
              <a:t>是一種深度學習技術，通過一個任務或領域學到的知識和模型，遷移到另一個相關的任務或領域中，來改善學習效能和速度。這種方法利用了先前學習的知識，使得新模型在少量標記數據或</a:t>
            </a:r>
            <a:r>
              <a:rPr lang="zh-TW" altLang="en-US" sz="2400" dirty="0">
                <a:solidFill>
                  <a:srgbClr val="C00000"/>
                </a:solidFill>
                <a:latin typeface="Times New Roman" panose="02020603050405020304" pitchFamily="18" charset="0"/>
                <a:cs typeface="Times New Roman" panose="02020603050405020304" pitchFamily="18" charset="0"/>
              </a:rPr>
              <a:t>較少計算資源的情況下也能取得較好的表現</a:t>
            </a:r>
            <a:r>
              <a:rPr lang="zh-TW" altLang="en-US" sz="2400" dirty="0">
                <a:latin typeface="Times New Roman" panose="02020603050405020304" pitchFamily="18" charset="0"/>
                <a:cs typeface="Times New Roman" panose="02020603050405020304" pitchFamily="18" charset="0"/>
              </a:rPr>
              <a:t>。</a:t>
            </a:r>
          </a:p>
          <a:p>
            <a:r>
              <a:rPr lang="zh-TW" altLang="en-US" sz="2400" dirty="0">
                <a:latin typeface="Times New Roman" panose="02020603050405020304" pitchFamily="18" charset="0"/>
                <a:cs typeface="Times New Roman" panose="02020603050405020304" pitchFamily="18" charset="0"/>
              </a:rPr>
              <a:t>預訓練模型是指在大規模數據集（如</a:t>
            </a:r>
            <a:r>
              <a:rPr lang="en-US" altLang="zh-TW" sz="2400" dirty="0">
                <a:latin typeface="Times New Roman" panose="02020603050405020304" pitchFamily="18" charset="0"/>
                <a:cs typeface="Times New Roman" panose="02020603050405020304" pitchFamily="18" charset="0"/>
              </a:rPr>
              <a:t>ImageNet</a:t>
            </a:r>
            <a:r>
              <a:rPr lang="zh-TW" altLang="en-US" sz="2400" dirty="0">
                <a:latin typeface="Times New Roman" panose="02020603050405020304" pitchFamily="18" charset="0"/>
                <a:cs typeface="Times New Roman" panose="02020603050405020304" pitchFamily="18" charset="0"/>
              </a:rPr>
              <a:t>）上預先訓練好的深度神經網絡模型。這些模型通常包含了學習到的通用特徵表示，因為它們在訓練過程中已經學會了如何識別圖像中的各種特徵，比如邊緣、紋理、形狀等。使用預訓練模型時，可以根據具體的任務和需求進行微調（</a:t>
            </a:r>
            <a:r>
              <a:rPr lang="en-US" altLang="zh-TW" sz="2400" dirty="0">
                <a:latin typeface="Times New Roman" panose="02020603050405020304" pitchFamily="18" charset="0"/>
                <a:cs typeface="Times New Roman" panose="02020603050405020304" pitchFamily="18" charset="0"/>
              </a:rPr>
              <a:t>fine-tuning</a:t>
            </a:r>
            <a:r>
              <a:rPr lang="zh-TW" altLang="en-US" sz="2400" dirty="0">
                <a:latin typeface="Times New Roman" panose="02020603050405020304" pitchFamily="18" charset="0"/>
                <a:cs typeface="Times New Roman" panose="02020603050405020304" pitchFamily="18" charset="0"/>
              </a:rPr>
              <a:t>）。</a:t>
            </a:r>
          </a:p>
          <a:p>
            <a:r>
              <a:rPr lang="zh-TW" altLang="en-US" sz="2400" dirty="0">
                <a:latin typeface="Times New Roman" panose="02020603050405020304" pitchFamily="18" charset="0"/>
                <a:cs typeface="Times New Roman" panose="02020603050405020304" pitchFamily="18" charset="0"/>
              </a:rPr>
              <a:t>遷移學習廣泛應用於圖像分類、目標檢測、語音識別等各種機器學習和深度學習任務中，尤其在數據稀缺或計算資源有限的情況下顯得非常重要且有效。</a:t>
            </a:r>
          </a:p>
        </p:txBody>
      </p:sp>
    </p:spTree>
    <p:extLst>
      <p:ext uri="{BB962C8B-B14F-4D97-AF65-F5344CB8AC3E}">
        <p14:creationId xmlns:p14="http://schemas.microsoft.com/office/powerpoint/2010/main" val="30003621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標題 1">
            <a:extLst>
              <a:ext uri="{FF2B5EF4-FFF2-40B4-BE49-F238E27FC236}">
                <a16:creationId xmlns:a16="http://schemas.microsoft.com/office/drawing/2014/main" id="{C2123B4E-2B65-43F8-862F-613C402FB493}"/>
              </a:ext>
            </a:extLst>
          </p:cNvPr>
          <p:cNvSpPr>
            <a:spLocks noGrp="1"/>
          </p:cNvSpPr>
          <p:nvPr>
            <p:ph type="title"/>
          </p:nvPr>
        </p:nvSpPr>
        <p:spPr/>
        <p:txBody>
          <a:bodyPr>
            <a:normAutofit/>
          </a:bodyPr>
          <a:lstStyle/>
          <a:p>
            <a:pPr lvl="1">
              <a:lnSpc>
                <a:spcPct val="150000"/>
              </a:lnSpc>
            </a:pPr>
            <a:r>
              <a:rPr lang="zh-TW" altLang="en-US" sz="3000" b="1" dirty="0">
                <a:latin typeface="Times New Roman" panose="02020603050405020304" pitchFamily="18" charset="0"/>
                <a:ea typeface="標楷體" panose="03000509000000000000" pitchFamily="65" charset="-120"/>
                <a:cs typeface="Times New Roman" panose="02020603050405020304" pitchFamily="18" charset="0"/>
              </a:rPr>
              <a:t>評估指標使用如下</a:t>
            </a:r>
            <a:endParaRPr lang="en-US" altLang="zh-TW" sz="3000" b="1" dirty="0">
              <a:ea typeface="標楷體" panose="03000509000000000000" pitchFamily="65" charset="-120"/>
              <a:cs typeface="Times New Roman" panose="02020603050405020304" pitchFamily="18" charset="0"/>
            </a:endParaRPr>
          </a:p>
        </p:txBody>
      </p:sp>
      <p:sp>
        <p:nvSpPr>
          <p:cNvPr id="6" name="投影片編號版面配置區 5"/>
          <p:cNvSpPr>
            <a:spLocks noGrp="1"/>
          </p:cNvSpPr>
          <p:nvPr>
            <p:ph type="sldNum" sz="quarter" idx="12"/>
          </p:nvPr>
        </p:nvSpPr>
        <p:spPr/>
        <p:txBody>
          <a:bodyPr/>
          <a:lstStyle/>
          <a:p>
            <a:fld id="{7A8277C4-33AF-4A1C-9766-B7B70FA9330B}" type="slidenum">
              <a:rPr lang="zh-TW" altLang="en-US" smtClean="0"/>
              <a:t>17</a:t>
            </a:fld>
            <a:endParaRPr lang="zh-TW" altLang="en-US" dirty="0"/>
          </a:p>
        </p:txBody>
      </p:sp>
      <p:sp>
        <p:nvSpPr>
          <p:cNvPr id="8" name="文字方塊 7"/>
          <p:cNvSpPr txBox="1"/>
          <p:nvPr/>
        </p:nvSpPr>
        <p:spPr>
          <a:xfrm>
            <a:off x="21769" y="2"/>
            <a:ext cx="553998" cy="6721475"/>
          </a:xfrm>
          <a:prstGeom prst="rect">
            <a:avLst/>
          </a:prstGeom>
          <a:noFill/>
        </p:spPr>
        <p:txBody>
          <a:bodyPr vert="eaVert" wrap="square" rtlCol="0">
            <a:spAutoFit/>
          </a:bodyPr>
          <a:lstStyle/>
          <a:p>
            <a:pPr>
              <a:buClr>
                <a:schemeClr val="accent1">
                  <a:lumMod val="75000"/>
                </a:schemeClr>
              </a:buClr>
            </a:pPr>
            <a:r>
              <a:rPr lang="zh-TW" altLang="en-US" sz="2400" dirty="0">
                <a:solidFill>
                  <a:schemeClr val="bg1"/>
                </a:solidFill>
                <a:latin typeface="Times New Roman" panose="02020603050405020304" pitchFamily="18" charset="0"/>
                <a:ea typeface="標楷體" panose="03000509000000000000" pitchFamily="65" charset="-120"/>
                <a:cs typeface="Times New Roman" panose="02020603050405020304" pitchFamily="18" charset="0"/>
              </a:rPr>
              <a:t>研究方法</a:t>
            </a:r>
            <a:endParaRPr lang="en-US" altLang="zh-TW" sz="2400" dirty="0">
              <a:solidFill>
                <a:schemeClr val="bg1"/>
              </a:solidFill>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11" name="內容版面配置區 2">
            <a:extLst>
              <a:ext uri="{FF2B5EF4-FFF2-40B4-BE49-F238E27FC236}">
                <a16:creationId xmlns:a16="http://schemas.microsoft.com/office/drawing/2014/main" id="{C044644E-0FB2-405D-A7D8-B18393401F79}"/>
              </a:ext>
            </a:extLst>
          </p:cNvPr>
          <p:cNvSpPr txBox="1">
            <a:spLocks/>
          </p:cNvSpPr>
          <p:nvPr/>
        </p:nvSpPr>
        <p:spPr>
          <a:xfrm>
            <a:off x="628650" y="1100634"/>
            <a:ext cx="7886700" cy="507632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標楷體" panose="03000509000000000000" pitchFamily="65" charset="-12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標楷體" panose="03000509000000000000" pitchFamily="65" charset="-12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標楷體" panose="03000509000000000000" pitchFamily="65" charset="-12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標楷體" panose="03000509000000000000" pitchFamily="65" charset="-12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標楷體" panose="03000509000000000000" pitchFamily="65" charset="-12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endParaRPr lang="en-US" altLang="zh-TW" sz="2400" dirty="0">
              <a:latin typeface="標楷體" panose="03000509000000000000" pitchFamily="65" charset="-120"/>
            </a:endParaRPr>
          </a:p>
        </p:txBody>
      </p:sp>
      <p:pic>
        <p:nvPicPr>
          <p:cNvPr id="2" name="內容版面配置區 4">
            <a:extLst>
              <a:ext uri="{FF2B5EF4-FFF2-40B4-BE49-F238E27FC236}">
                <a16:creationId xmlns:a16="http://schemas.microsoft.com/office/drawing/2014/main" id="{E29BB167-DA7D-DBEA-5CBC-4C3D8C699347}"/>
              </a:ext>
            </a:extLst>
          </p:cNvPr>
          <p:cNvPicPr>
            <a:picLocks noGrp="1" noChangeAspect="1"/>
          </p:cNvPicPr>
          <p:nvPr>
            <p:ph idx="1"/>
          </p:nvPr>
        </p:nvPicPr>
        <p:blipFill>
          <a:blip r:embed="rId2"/>
          <a:stretch>
            <a:fillRect/>
          </a:stretch>
        </p:blipFill>
        <p:spPr>
          <a:xfrm>
            <a:off x="1248376" y="1946748"/>
            <a:ext cx="4266595" cy="3277005"/>
          </a:xfrm>
        </p:spPr>
      </p:pic>
    </p:spTree>
    <p:extLst>
      <p:ext uri="{BB962C8B-B14F-4D97-AF65-F5344CB8AC3E}">
        <p14:creationId xmlns:p14="http://schemas.microsoft.com/office/powerpoint/2010/main" val="10324059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AFBA662-4DEE-60A7-4803-9272AB56757A}"/>
              </a:ext>
            </a:extLst>
          </p:cNvPr>
          <p:cNvSpPr>
            <a:spLocks noGrp="1"/>
          </p:cNvSpPr>
          <p:nvPr>
            <p:ph type="title"/>
          </p:nvPr>
        </p:nvSpPr>
        <p:spPr/>
        <p:txBody>
          <a:bodyPr/>
          <a:lstStyle/>
          <a:p>
            <a:r>
              <a:rPr lang="zh-TW" altLang="en-US" b="1" dirty="0"/>
              <a:t>實驗環境</a:t>
            </a:r>
          </a:p>
        </p:txBody>
      </p:sp>
      <p:sp>
        <p:nvSpPr>
          <p:cNvPr id="8" name="文字方塊 7">
            <a:extLst>
              <a:ext uri="{FF2B5EF4-FFF2-40B4-BE49-F238E27FC236}">
                <a16:creationId xmlns:a16="http://schemas.microsoft.com/office/drawing/2014/main" id="{DA58C0E7-667F-629D-4B03-E5DC1A7860D2}"/>
              </a:ext>
            </a:extLst>
          </p:cNvPr>
          <p:cNvSpPr txBox="1"/>
          <p:nvPr/>
        </p:nvSpPr>
        <p:spPr>
          <a:xfrm>
            <a:off x="10889" y="2"/>
            <a:ext cx="553998" cy="6721475"/>
          </a:xfrm>
          <a:prstGeom prst="rect">
            <a:avLst/>
          </a:prstGeom>
          <a:noFill/>
        </p:spPr>
        <p:txBody>
          <a:bodyPr vert="eaVert" wrap="square" rtlCol="0">
            <a:spAutoFit/>
          </a:bodyPr>
          <a:lstStyle/>
          <a:p>
            <a:pPr>
              <a:buClr>
                <a:schemeClr val="accent1">
                  <a:lumMod val="75000"/>
                </a:schemeClr>
              </a:buClr>
            </a:pPr>
            <a:r>
              <a:rPr lang="zh-TW" altLang="en-US" sz="2400" dirty="0">
                <a:solidFill>
                  <a:schemeClr val="bg1"/>
                </a:solidFill>
                <a:latin typeface="Times New Roman" panose="02020603050405020304" pitchFamily="18" charset="0"/>
                <a:ea typeface="標楷體" panose="03000509000000000000" pitchFamily="65" charset="-120"/>
                <a:cs typeface="Times New Roman" panose="02020603050405020304" pitchFamily="18" charset="0"/>
              </a:rPr>
              <a:t>實驗結果與討論</a:t>
            </a:r>
            <a:endParaRPr lang="en-US" altLang="zh-TW" sz="2400" dirty="0">
              <a:solidFill>
                <a:schemeClr val="bg1"/>
              </a:solidFill>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9" name="投影片編號版面配置區 5">
            <a:extLst>
              <a:ext uri="{FF2B5EF4-FFF2-40B4-BE49-F238E27FC236}">
                <a16:creationId xmlns:a16="http://schemas.microsoft.com/office/drawing/2014/main" id="{F42EA40B-4A16-42AA-A792-04E84B65CC45}"/>
              </a:ext>
            </a:extLst>
          </p:cNvPr>
          <p:cNvSpPr>
            <a:spLocks noGrp="1"/>
          </p:cNvSpPr>
          <p:nvPr>
            <p:ph type="sldNum" sz="quarter" idx="12"/>
          </p:nvPr>
        </p:nvSpPr>
        <p:spPr>
          <a:xfrm>
            <a:off x="6457950" y="6356351"/>
            <a:ext cx="2057400" cy="365125"/>
          </a:xfrm>
        </p:spPr>
        <p:txBody>
          <a:bodyPr/>
          <a:lstStyle/>
          <a:p>
            <a:fld id="{7A8277C4-33AF-4A1C-9766-B7B70FA9330B}" type="slidenum">
              <a:rPr lang="zh-TW" altLang="en-US" smtClean="0"/>
              <a:t>18</a:t>
            </a:fld>
            <a:endParaRPr lang="zh-TW" altLang="en-US" dirty="0"/>
          </a:p>
        </p:txBody>
      </p:sp>
      <p:sp>
        <p:nvSpPr>
          <p:cNvPr id="4" name="內容版面配置區 3">
            <a:extLst>
              <a:ext uri="{FF2B5EF4-FFF2-40B4-BE49-F238E27FC236}">
                <a16:creationId xmlns:a16="http://schemas.microsoft.com/office/drawing/2014/main" id="{237C3B69-23F6-B143-77DB-2A3B94FA75C5}"/>
              </a:ext>
            </a:extLst>
          </p:cNvPr>
          <p:cNvSpPr>
            <a:spLocks noGrp="1"/>
          </p:cNvSpPr>
          <p:nvPr>
            <p:ph idx="1"/>
          </p:nvPr>
        </p:nvSpPr>
        <p:spPr>
          <a:xfrm>
            <a:off x="628650" y="1162819"/>
            <a:ext cx="7886700" cy="5076329"/>
          </a:xfrm>
        </p:spPr>
        <p:txBody>
          <a:bodyPr>
            <a:normAutofit/>
          </a:bodyPr>
          <a:lstStyle/>
          <a:p>
            <a:pPr marL="0" indent="0">
              <a:buNone/>
            </a:pPr>
            <a:r>
              <a:rPr lang="en-US" altLang="zh-TW" sz="2400" dirty="0">
                <a:latin typeface="Times New Roman" panose="02020603050405020304" pitchFamily="18" charset="0"/>
                <a:cs typeface="Times New Roman" panose="02020603050405020304" pitchFamily="18" charset="0"/>
              </a:rPr>
              <a:t>• </a:t>
            </a:r>
            <a:r>
              <a:rPr lang="zh-TW" altLang="en-US" sz="2400" dirty="0">
                <a:latin typeface="Times New Roman" panose="02020603050405020304" pitchFamily="18" charset="0"/>
                <a:cs typeface="Times New Roman" panose="02020603050405020304" pitchFamily="18" charset="0"/>
              </a:rPr>
              <a:t>硬體</a:t>
            </a:r>
          </a:p>
          <a:p>
            <a:pPr marL="0" indent="0">
              <a:buNone/>
            </a:pPr>
            <a:r>
              <a:rPr lang="en-US" altLang="zh-TW" sz="2400" dirty="0">
                <a:latin typeface="Times New Roman" panose="02020603050405020304" pitchFamily="18" charset="0"/>
                <a:cs typeface="Times New Roman" panose="02020603050405020304" pitchFamily="18" charset="0"/>
              </a:rPr>
              <a:t>GPU: NVIDIA GeForce RTX 2070super (8GB VRAM)</a:t>
            </a:r>
          </a:p>
          <a:p>
            <a:pPr marL="0" indent="0">
              <a:buNone/>
            </a:pPr>
            <a:r>
              <a:rPr lang="en-US" altLang="zh-TW" sz="2400" dirty="0">
                <a:latin typeface="Times New Roman" panose="02020603050405020304" pitchFamily="18" charset="0"/>
                <a:cs typeface="Times New Roman" panose="02020603050405020304" pitchFamily="18" charset="0"/>
              </a:rPr>
              <a:t>CPU: Intel Core i7-10700 @ 2.90GHz (8 cores)</a:t>
            </a:r>
          </a:p>
          <a:p>
            <a:pPr marL="0" indent="0">
              <a:buNone/>
            </a:pPr>
            <a:r>
              <a:rPr lang="en-US" altLang="zh-TW" sz="2400" dirty="0">
                <a:latin typeface="Times New Roman" panose="02020603050405020304" pitchFamily="18" charset="0"/>
                <a:cs typeface="Times New Roman" panose="02020603050405020304" pitchFamily="18" charset="0"/>
              </a:rPr>
              <a:t>RAM: 16GB DDR4</a:t>
            </a:r>
          </a:p>
          <a:p>
            <a:pPr marL="0" indent="0">
              <a:buNone/>
            </a:pPr>
            <a:r>
              <a:rPr lang="en-US" altLang="zh-TW" sz="2400" dirty="0">
                <a:latin typeface="Times New Roman" panose="02020603050405020304" pitchFamily="18" charset="0"/>
                <a:cs typeface="Times New Roman" panose="02020603050405020304" pitchFamily="18" charset="0"/>
              </a:rPr>
              <a:t>• </a:t>
            </a:r>
            <a:r>
              <a:rPr lang="zh-TW" altLang="en-US" sz="2400" dirty="0">
                <a:latin typeface="Times New Roman" panose="02020603050405020304" pitchFamily="18" charset="0"/>
                <a:cs typeface="Times New Roman" panose="02020603050405020304" pitchFamily="18" charset="0"/>
              </a:rPr>
              <a:t>軟體</a:t>
            </a:r>
          </a:p>
          <a:p>
            <a:pPr marL="0" indent="0">
              <a:buNone/>
            </a:pPr>
            <a:r>
              <a:rPr lang="zh-TW" altLang="en-US" sz="2400" dirty="0">
                <a:latin typeface="Times New Roman" panose="02020603050405020304" pitchFamily="18" charset="0"/>
                <a:cs typeface="Times New Roman" panose="02020603050405020304" pitchFamily="18" charset="0"/>
              </a:rPr>
              <a:t>作業系統</a:t>
            </a:r>
            <a:r>
              <a:rPr lang="en-US" altLang="zh-TW" sz="2400" dirty="0">
                <a:latin typeface="Times New Roman" panose="02020603050405020304" pitchFamily="18" charset="0"/>
                <a:cs typeface="Times New Roman" panose="02020603050405020304" pitchFamily="18" charset="0"/>
              </a:rPr>
              <a:t>: Windows11</a:t>
            </a:r>
          </a:p>
          <a:p>
            <a:pPr marL="0" indent="0">
              <a:buNone/>
            </a:pPr>
            <a:r>
              <a:rPr lang="zh-TW" altLang="en-US" sz="2400" dirty="0">
                <a:latin typeface="Times New Roman" panose="02020603050405020304" pitchFamily="18" charset="0"/>
                <a:cs typeface="Times New Roman" panose="02020603050405020304" pitchFamily="18" charset="0"/>
              </a:rPr>
              <a:t>訓練環境</a:t>
            </a:r>
            <a:r>
              <a:rPr lang="en-US" altLang="zh-TW" sz="2400" dirty="0">
                <a:latin typeface="Times New Roman" panose="02020603050405020304" pitchFamily="18" charset="0"/>
                <a:cs typeface="Times New Roman" panose="02020603050405020304" pitchFamily="18" charset="0"/>
              </a:rPr>
              <a:t>: Anaconda 24.3.0</a:t>
            </a:r>
          </a:p>
          <a:p>
            <a:pPr marL="0" indent="0">
              <a:buNone/>
            </a:pPr>
            <a:r>
              <a:rPr lang="zh-TW" altLang="en-US" sz="2400" dirty="0">
                <a:latin typeface="Times New Roman" panose="02020603050405020304" pitchFamily="18" charset="0"/>
                <a:cs typeface="Times New Roman" panose="02020603050405020304" pitchFamily="18" charset="0"/>
              </a:rPr>
              <a:t>深度學習框架</a:t>
            </a:r>
            <a:r>
              <a:rPr lang="en-US" altLang="zh-TW" sz="2400" dirty="0">
                <a:latin typeface="Times New Roman" panose="02020603050405020304" pitchFamily="18" charset="0"/>
                <a:cs typeface="Times New Roman" panose="02020603050405020304" pitchFamily="18" charset="0"/>
              </a:rPr>
              <a:t>: Pytorch2.2.2</a:t>
            </a:r>
          </a:p>
          <a:p>
            <a:pPr marL="0" indent="0">
              <a:buNone/>
            </a:pPr>
            <a:r>
              <a:rPr lang="en-US" altLang="zh-TW" sz="2400" dirty="0">
                <a:latin typeface="Times New Roman" panose="02020603050405020304" pitchFamily="18" charset="0"/>
                <a:cs typeface="Times New Roman" panose="02020603050405020304" pitchFamily="18" charset="0"/>
              </a:rPr>
              <a:t>GPU </a:t>
            </a:r>
            <a:r>
              <a:rPr lang="zh-TW" altLang="en-US" sz="2400" dirty="0">
                <a:latin typeface="Times New Roman" panose="02020603050405020304" pitchFamily="18" charset="0"/>
                <a:cs typeface="Times New Roman" panose="02020603050405020304" pitchFamily="18" charset="0"/>
              </a:rPr>
              <a:t>驅動程式</a:t>
            </a:r>
            <a:r>
              <a:rPr lang="en-US" altLang="zh-TW" sz="2400" dirty="0">
                <a:latin typeface="Times New Roman" panose="02020603050405020304" pitchFamily="18" charset="0"/>
                <a:cs typeface="Times New Roman" panose="02020603050405020304" pitchFamily="18" charset="0"/>
              </a:rPr>
              <a:t>: NVIDIA CUDA 12.2</a:t>
            </a:r>
            <a:r>
              <a:rPr lang="zh-TW" altLang="en-US" sz="2400" dirty="0">
                <a:latin typeface="Times New Roman" panose="02020603050405020304" pitchFamily="18" charset="0"/>
                <a:cs typeface="Times New Roman" panose="02020603050405020304" pitchFamily="18" charset="0"/>
              </a:rPr>
              <a:t>、</a:t>
            </a:r>
            <a:r>
              <a:rPr lang="en-US" altLang="zh-TW" sz="2400" dirty="0" err="1">
                <a:latin typeface="Times New Roman" panose="02020603050405020304" pitchFamily="18" charset="0"/>
                <a:cs typeface="Times New Roman" panose="02020603050405020304" pitchFamily="18" charset="0"/>
              </a:rPr>
              <a:t>cuDNN</a:t>
            </a:r>
            <a:r>
              <a:rPr lang="en-US" altLang="zh-TW" sz="2400" dirty="0">
                <a:latin typeface="Times New Roman" panose="02020603050405020304" pitchFamily="18" charset="0"/>
                <a:cs typeface="Times New Roman" panose="02020603050405020304" pitchFamily="18" charset="0"/>
              </a:rPr>
              <a:t> 9.0.0</a:t>
            </a:r>
          </a:p>
          <a:p>
            <a:pPr marL="0" indent="0">
              <a:buNone/>
            </a:pPr>
            <a:r>
              <a:rPr lang="en-US" altLang="zh-TW" sz="2400" dirty="0">
                <a:latin typeface="Times New Roman" panose="02020603050405020304" pitchFamily="18" charset="0"/>
                <a:cs typeface="Times New Roman" panose="02020603050405020304" pitchFamily="18" charset="0"/>
              </a:rPr>
              <a:t>Python </a:t>
            </a:r>
            <a:r>
              <a:rPr lang="zh-TW" altLang="en-US" sz="2400" dirty="0">
                <a:latin typeface="Times New Roman" panose="02020603050405020304" pitchFamily="18" charset="0"/>
                <a:cs typeface="Times New Roman" panose="02020603050405020304" pitchFamily="18" charset="0"/>
              </a:rPr>
              <a:t>版本</a:t>
            </a:r>
            <a:r>
              <a:rPr lang="en-US" altLang="zh-TW" sz="2400" dirty="0">
                <a:latin typeface="Times New Roman" panose="02020603050405020304" pitchFamily="18" charset="0"/>
                <a:cs typeface="Times New Roman" panose="02020603050405020304" pitchFamily="18" charset="0"/>
              </a:rPr>
              <a:t>: 3.11.8</a:t>
            </a:r>
            <a:endParaRPr lang="zh-TW"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556057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AFBA662-4DEE-60A7-4803-9272AB56757A}"/>
              </a:ext>
            </a:extLst>
          </p:cNvPr>
          <p:cNvSpPr>
            <a:spLocks noGrp="1"/>
          </p:cNvSpPr>
          <p:nvPr>
            <p:ph type="title"/>
          </p:nvPr>
        </p:nvSpPr>
        <p:spPr/>
        <p:txBody>
          <a:bodyPr/>
          <a:lstStyle/>
          <a:p>
            <a:r>
              <a:rPr lang="zh-TW" altLang="en-US" b="1" dirty="0">
                <a:latin typeface="Times New Roman" panose="02020603050405020304" pitchFamily="18" charset="0"/>
                <a:ea typeface="標楷體" panose="03000509000000000000" pitchFamily="65" charset="-120"/>
                <a:cs typeface="Times New Roman" panose="02020603050405020304" pitchFamily="18" charset="0"/>
              </a:rPr>
              <a:t>論文中的訓練參數</a:t>
            </a:r>
            <a:endParaRPr lang="zh-TW" altLang="en-US" b="1" dirty="0"/>
          </a:p>
        </p:txBody>
      </p:sp>
      <p:sp>
        <p:nvSpPr>
          <p:cNvPr id="8" name="文字方塊 7">
            <a:extLst>
              <a:ext uri="{FF2B5EF4-FFF2-40B4-BE49-F238E27FC236}">
                <a16:creationId xmlns:a16="http://schemas.microsoft.com/office/drawing/2014/main" id="{DA58C0E7-667F-629D-4B03-E5DC1A7860D2}"/>
              </a:ext>
            </a:extLst>
          </p:cNvPr>
          <p:cNvSpPr txBox="1"/>
          <p:nvPr/>
        </p:nvSpPr>
        <p:spPr>
          <a:xfrm>
            <a:off x="10889" y="2"/>
            <a:ext cx="553998" cy="6721475"/>
          </a:xfrm>
          <a:prstGeom prst="rect">
            <a:avLst/>
          </a:prstGeom>
          <a:noFill/>
        </p:spPr>
        <p:txBody>
          <a:bodyPr vert="eaVert" wrap="square" rtlCol="0">
            <a:spAutoFit/>
          </a:bodyPr>
          <a:lstStyle/>
          <a:p>
            <a:pPr>
              <a:buClr>
                <a:schemeClr val="accent1">
                  <a:lumMod val="75000"/>
                </a:schemeClr>
              </a:buClr>
            </a:pPr>
            <a:r>
              <a:rPr lang="zh-TW" altLang="en-US" sz="2400" dirty="0">
                <a:solidFill>
                  <a:schemeClr val="bg1"/>
                </a:solidFill>
                <a:latin typeface="Times New Roman" panose="02020603050405020304" pitchFamily="18" charset="0"/>
                <a:ea typeface="標楷體" panose="03000509000000000000" pitchFamily="65" charset="-120"/>
                <a:cs typeface="Times New Roman" panose="02020603050405020304" pitchFamily="18" charset="0"/>
              </a:rPr>
              <a:t>實驗結果與討論</a:t>
            </a:r>
            <a:endParaRPr lang="en-US" altLang="zh-TW" sz="2400" dirty="0">
              <a:solidFill>
                <a:schemeClr val="bg1"/>
              </a:solidFill>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9" name="投影片編號版面配置區 5">
            <a:extLst>
              <a:ext uri="{FF2B5EF4-FFF2-40B4-BE49-F238E27FC236}">
                <a16:creationId xmlns:a16="http://schemas.microsoft.com/office/drawing/2014/main" id="{F42EA40B-4A16-42AA-A792-04E84B65CC45}"/>
              </a:ext>
            </a:extLst>
          </p:cNvPr>
          <p:cNvSpPr>
            <a:spLocks noGrp="1"/>
          </p:cNvSpPr>
          <p:nvPr>
            <p:ph type="sldNum" sz="quarter" idx="12"/>
          </p:nvPr>
        </p:nvSpPr>
        <p:spPr>
          <a:xfrm>
            <a:off x="6457950" y="6356351"/>
            <a:ext cx="2057400" cy="365125"/>
          </a:xfrm>
        </p:spPr>
        <p:txBody>
          <a:bodyPr/>
          <a:lstStyle/>
          <a:p>
            <a:fld id="{7A8277C4-33AF-4A1C-9766-B7B70FA9330B}" type="slidenum">
              <a:rPr lang="zh-TW" altLang="en-US" smtClean="0"/>
              <a:t>19</a:t>
            </a:fld>
            <a:endParaRPr lang="zh-TW" altLang="en-US" dirty="0"/>
          </a:p>
        </p:txBody>
      </p:sp>
      <p:sp>
        <p:nvSpPr>
          <p:cNvPr id="4" name="內容版面配置區 3">
            <a:extLst>
              <a:ext uri="{FF2B5EF4-FFF2-40B4-BE49-F238E27FC236}">
                <a16:creationId xmlns:a16="http://schemas.microsoft.com/office/drawing/2014/main" id="{237C3B69-23F6-B143-77DB-2A3B94FA75C5}"/>
              </a:ext>
            </a:extLst>
          </p:cNvPr>
          <p:cNvSpPr>
            <a:spLocks noGrp="1"/>
          </p:cNvSpPr>
          <p:nvPr>
            <p:ph idx="1"/>
          </p:nvPr>
        </p:nvSpPr>
        <p:spPr>
          <a:xfrm>
            <a:off x="706472" y="1162819"/>
            <a:ext cx="7886700" cy="5076329"/>
          </a:xfrm>
        </p:spPr>
        <p:txBody>
          <a:bodyPr>
            <a:normAutofit/>
          </a:bodyPr>
          <a:lstStyle/>
          <a:p>
            <a:r>
              <a:rPr lang="zh-TW" altLang="en-US" sz="2400" dirty="0">
                <a:latin typeface="Times New Roman" panose="02020603050405020304" pitchFamily="18" charset="0"/>
                <a:cs typeface="Times New Roman" panose="02020603050405020304" pitchFamily="18" charset="0"/>
              </a:rPr>
              <a:t>總共</a:t>
            </a:r>
            <a:r>
              <a:rPr lang="en-US" altLang="zh-TW" sz="2400" dirty="0">
                <a:latin typeface="Times New Roman" panose="02020603050405020304" pitchFamily="18" charset="0"/>
                <a:cs typeface="Times New Roman" panose="02020603050405020304" pitchFamily="18" charset="0"/>
              </a:rPr>
              <a:t>3072</a:t>
            </a:r>
            <a:r>
              <a:rPr lang="zh-TW" altLang="en-US" sz="2400" dirty="0">
                <a:latin typeface="Times New Roman" panose="02020603050405020304" pitchFamily="18" charset="0"/>
                <a:cs typeface="Times New Roman" panose="02020603050405020304" pitchFamily="18" charset="0"/>
              </a:rPr>
              <a:t>張影像，</a:t>
            </a:r>
            <a:r>
              <a:rPr lang="en-US" altLang="zh-TW" sz="2400" dirty="0">
                <a:latin typeface="Times New Roman" panose="02020603050405020304" pitchFamily="18" charset="0"/>
                <a:cs typeface="Times New Roman" panose="02020603050405020304" pitchFamily="18" charset="0"/>
              </a:rPr>
              <a:t>90</a:t>
            </a:r>
            <a:r>
              <a:rPr lang="zh-TW" altLang="en-US" sz="2400" dirty="0">
                <a:latin typeface="Times New Roman" panose="02020603050405020304" pitchFamily="18" charset="0"/>
                <a:cs typeface="Times New Roman" panose="02020603050405020304" pitchFamily="18" charset="0"/>
              </a:rPr>
              <a:t>：</a:t>
            </a:r>
            <a:r>
              <a:rPr lang="en-US" altLang="zh-TW" sz="2400" dirty="0">
                <a:latin typeface="Times New Roman" panose="02020603050405020304" pitchFamily="18" charset="0"/>
                <a:cs typeface="Times New Roman" panose="02020603050405020304" pitchFamily="18" charset="0"/>
              </a:rPr>
              <a:t>10 </a:t>
            </a:r>
            <a:r>
              <a:rPr lang="zh-TW" altLang="en-US" sz="2400" dirty="0">
                <a:latin typeface="Times New Roman" panose="02020603050405020304" pitchFamily="18" charset="0"/>
                <a:cs typeface="Times New Roman" panose="02020603050405020304" pitchFamily="18" charset="0"/>
              </a:rPr>
              <a:t>的比例拆分為訓練集和測試集</a:t>
            </a:r>
          </a:p>
          <a:p>
            <a:r>
              <a:rPr lang="zh-TW" altLang="en-US" sz="2400" dirty="0">
                <a:latin typeface="Times New Roman" panose="02020603050405020304" pitchFamily="18" charset="0"/>
                <a:cs typeface="Times New Roman" panose="02020603050405020304" pitchFamily="18" charset="0"/>
              </a:rPr>
              <a:t>由訓練集</a:t>
            </a:r>
            <a:r>
              <a:rPr lang="en-US" altLang="zh-TW" sz="2400" dirty="0">
                <a:latin typeface="Times New Roman" panose="02020603050405020304" pitchFamily="18" charset="0"/>
                <a:cs typeface="Times New Roman" panose="02020603050405020304" pitchFamily="18" charset="0"/>
              </a:rPr>
              <a:t>2765 </a:t>
            </a:r>
            <a:r>
              <a:rPr lang="zh-TW" altLang="en-US" sz="2400" dirty="0">
                <a:latin typeface="Times New Roman" panose="02020603050405020304" pitchFamily="18" charset="0"/>
                <a:cs typeface="Times New Roman" panose="02020603050405020304" pitchFamily="18" charset="0"/>
              </a:rPr>
              <a:t>張和測試集</a:t>
            </a:r>
            <a:r>
              <a:rPr lang="en-US" altLang="zh-TW" sz="2400" dirty="0">
                <a:latin typeface="Times New Roman" panose="02020603050405020304" pitchFamily="18" charset="0"/>
                <a:cs typeface="Times New Roman" panose="02020603050405020304" pitchFamily="18" charset="0"/>
              </a:rPr>
              <a:t>311</a:t>
            </a:r>
            <a:r>
              <a:rPr lang="zh-TW" altLang="en-US" sz="2400" dirty="0">
                <a:latin typeface="Times New Roman" panose="02020603050405020304" pitchFamily="18" charset="0"/>
                <a:cs typeface="Times New Roman" panose="02020603050405020304" pitchFamily="18" charset="0"/>
              </a:rPr>
              <a:t>張影像組成</a:t>
            </a:r>
          </a:p>
          <a:p>
            <a:r>
              <a:rPr lang="zh-TW" altLang="en-US" sz="2400" dirty="0">
                <a:latin typeface="Times New Roman" panose="02020603050405020304" pitchFamily="18" charset="0"/>
                <a:cs typeface="Times New Roman" panose="02020603050405020304" pitchFamily="18" charset="0"/>
              </a:rPr>
              <a:t>訓練集</a:t>
            </a:r>
            <a:r>
              <a:rPr lang="en-US" altLang="zh-TW" sz="2400" dirty="0">
                <a:latin typeface="Times New Roman" panose="02020603050405020304" pitchFamily="18" charset="0"/>
                <a:cs typeface="Times New Roman" panose="02020603050405020304" pitchFamily="18" charset="0"/>
              </a:rPr>
              <a:t>2765</a:t>
            </a:r>
            <a:r>
              <a:rPr lang="zh-TW" altLang="en-US" sz="2400" dirty="0">
                <a:latin typeface="Times New Roman" panose="02020603050405020304" pitchFamily="18" charset="0"/>
                <a:cs typeface="Times New Roman" panose="02020603050405020304" pitchFamily="18" charset="0"/>
              </a:rPr>
              <a:t>張，又分成 </a:t>
            </a:r>
            <a:r>
              <a:rPr lang="en-US" altLang="zh-TW" sz="2400" dirty="0">
                <a:latin typeface="Times New Roman" panose="02020603050405020304" pitchFamily="18" charset="0"/>
                <a:cs typeface="Times New Roman" panose="02020603050405020304" pitchFamily="18" charset="0"/>
              </a:rPr>
              <a:t>2489 </a:t>
            </a:r>
            <a:r>
              <a:rPr lang="zh-TW" altLang="en-US" sz="2400" dirty="0">
                <a:latin typeface="Times New Roman" panose="02020603050405020304" pitchFamily="18" charset="0"/>
                <a:cs typeface="Times New Roman" panose="02020603050405020304" pitchFamily="18" charset="0"/>
              </a:rPr>
              <a:t>張用於訓練， </a:t>
            </a:r>
            <a:r>
              <a:rPr lang="en-US" altLang="zh-TW" sz="2400" dirty="0">
                <a:latin typeface="Times New Roman" panose="02020603050405020304" pitchFamily="18" charset="0"/>
                <a:cs typeface="Times New Roman" panose="02020603050405020304" pitchFamily="18" charset="0"/>
              </a:rPr>
              <a:t>276 </a:t>
            </a:r>
            <a:r>
              <a:rPr lang="zh-TW" altLang="en-US" sz="2400" dirty="0">
                <a:latin typeface="Times New Roman" panose="02020603050405020304" pitchFamily="18" charset="0"/>
                <a:cs typeface="Times New Roman" panose="02020603050405020304" pitchFamily="18" charset="0"/>
              </a:rPr>
              <a:t>張影像用於驗證</a:t>
            </a:r>
          </a:p>
          <a:p>
            <a:r>
              <a:rPr lang="zh-TW" altLang="en-US" sz="2400" dirty="0">
                <a:latin typeface="Times New Roman" panose="02020603050405020304" pitchFamily="18" charset="0"/>
                <a:cs typeface="Times New Roman" panose="02020603050405020304" pitchFamily="18" charset="0"/>
              </a:rPr>
              <a:t>影像的大小調整為 </a:t>
            </a:r>
            <a:r>
              <a:rPr lang="en-US" altLang="zh-TW" sz="2400" dirty="0">
                <a:latin typeface="Times New Roman" panose="02020603050405020304" pitchFamily="18" charset="0"/>
                <a:cs typeface="Times New Roman" panose="02020603050405020304" pitchFamily="18" charset="0"/>
              </a:rPr>
              <a:t>224 × 224 </a:t>
            </a:r>
            <a:r>
              <a:rPr lang="zh-TW" altLang="en-US" sz="2400" dirty="0">
                <a:latin typeface="Times New Roman" panose="02020603050405020304" pitchFamily="18" charset="0"/>
                <a:cs typeface="Times New Roman" panose="02020603050405020304" pitchFamily="18" charset="0"/>
              </a:rPr>
              <a:t>像素</a:t>
            </a:r>
          </a:p>
          <a:p>
            <a:r>
              <a:rPr lang="zh-TW" altLang="en-US" sz="2400" dirty="0">
                <a:latin typeface="Times New Roman" panose="02020603050405020304" pitchFamily="18" charset="0"/>
                <a:cs typeface="Times New Roman" panose="02020603050405020304" pitchFamily="18" charset="0"/>
              </a:rPr>
              <a:t>使用預訓練模型進行訓練，</a:t>
            </a:r>
            <a:r>
              <a:rPr lang="en-US" altLang="zh-TW" sz="2400" dirty="0">
                <a:latin typeface="Times New Roman" panose="02020603050405020304" pitchFamily="18" charset="0"/>
                <a:cs typeface="Times New Roman" panose="02020603050405020304" pitchFamily="18" charset="0"/>
              </a:rPr>
              <a:t>pretrained=True</a:t>
            </a:r>
          </a:p>
          <a:p>
            <a:r>
              <a:rPr lang="zh-TW" altLang="en-US" sz="2400" dirty="0">
                <a:latin typeface="Times New Roman" panose="02020603050405020304" pitchFamily="18" charset="0"/>
                <a:cs typeface="Times New Roman" panose="02020603050405020304" pitchFamily="18" charset="0"/>
              </a:rPr>
              <a:t>使用</a:t>
            </a:r>
            <a:r>
              <a:rPr lang="en-US" altLang="zh-TW" sz="2400" dirty="0">
                <a:latin typeface="Times New Roman" panose="02020603050405020304" pitchFamily="18" charset="0"/>
                <a:cs typeface="Times New Roman" panose="02020603050405020304" pitchFamily="18" charset="0"/>
              </a:rPr>
              <a:t>Adam</a:t>
            </a:r>
            <a:r>
              <a:rPr lang="zh-TW" altLang="en-US" sz="2400" dirty="0">
                <a:latin typeface="Times New Roman" panose="02020603050405020304" pitchFamily="18" charset="0"/>
                <a:cs typeface="Times New Roman" panose="02020603050405020304" pitchFamily="18" charset="0"/>
              </a:rPr>
              <a:t>優化器進行訓練</a:t>
            </a:r>
          </a:p>
          <a:p>
            <a:r>
              <a:rPr lang="zh-TW" altLang="en-US" sz="2400" dirty="0">
                <a:latin typeface="Times New Roman" panose="02020603050405020304" pitchFamily="18" charset="0"/>
                <a:cs typeface="Times New Roman" panose="02020603050405020304" pitchFamily="18" charset="0"/>
              </a:rPr>
              <a:t>學習率為</a:t>
            </a:r>
            <a:r>
              <a:rPr lang="en-US" altLang="zh-TW" sz="2400" dirty="0">
                <a:latin typeface="Times New Roman" panose="02020603050405020304" pitchFamily="18" charset="0"/>
                <a:cs typeface="Times New Roman" panose="02020603050405020304" pitchFamily="18" charset="0"/>
              </a:rPr>
              <a:t>0.0001</a:t>
            </a:r>
          </a:p>
          <a:p>
            <a:r>
              <a:rPr lang="zh-TW" altLang="en-US" sz="2400" dirty="0">
                <a:latin typeface="Times New Roman" panose="02020603050405020304" pitchFamily="18" charset="0"/>
                <a:cs typeface="Times New Roman" panose="02020603050405020304" pitchFamily="18" charset="0"/>
              </a:rPr>
              <a:t>損失函數使用</a:t>
            </a:r>
            <a:r>
              <a:rPr lang="en-US" altLang="zh-TW" sz="2400" dirty="0">
                <a:latin typeface="Times New Roman" panose="02020603050405020304" pitchFamily="18" charset="0"/>
                <a:cs typeface="Times New Roman" panose="02020603050405020304" pitchFamily="18" charset="0"/>
              </a:rPr>
              <a:t>cross-entropy</a:t>
            </a:r>
          </a:p>
          <a:p>
            <a:r>
              <a:rPr lang="zh-TW" altLang="en-US" sz="2400" dirty="0">
                <a:latin typeface="Times New Roman" panose="02020603050405020304" pitchFamily="18" charset="0"/>
                <a:cs typeface="Times New Roman" panose="02020603050405020304" pitchFamily="18" charset="0"/>
              </a:rPr>
              <a:t>批次大小為</a:t>
            </a:r>
            <a:r>
              <a:rPr lang="en-US" altLang="zh-TW" sz="2400" dirty="0">
                <a:latin typeface="Times New Roman" panose="02020603050405020304" pitchFamily="18" charset="0"/>
                <a:cs typeface="Times New Roman" panose="02020603050405020304" pitchFamily="18" charset="0"/>
              </a:rPr>
              <a:t>64 </a:t>
            </a:r>
            <a:r>
              <a:rPr lang="zh-TW" altLang="en-US" sz="2400" dirty="0">
                <a:latin typeface="Times New Roman" panose="02020603050405020304" pitchFamily="18" charset="0"/>
                <a:cs typeface="Times New Roman" panose="02020603050405020304" pitchFamily="18" charset="0"/>
              </a:rPr>
              <a:t>訓練</a:t>
            </a:r>
            <a:r>
              <a:rPr lang="en-US" altLang="zh-TW" sz="2400" dirty="0">
                <a:latin typeface="Times New Roman" panose="02020603050405020304" pitchFamily="18" charset="0"/>
                <a:cs typeface="Times New Roman" panose="02020603050405020304" pitchFamily="18" charset="0"/>
              </a:rPr>
              <a:t> 50 </a:t>
            </a:r>
            <a:r>
              <a:rPr lang="zh-TW" altLang="en-US" sz="2400" dirty="0">
                <a:latin typeface="Times New Roman" panose="02020603050405020304" pitchFamily="18" charset="0"/>
                <a:cs typeface="Times New Roman" panose="02020603050405020304" pitchFamily="18" charset="0"/>
              </a:rPr>
              <a:t>個迭代</a:t>
            </a:r>
            <a:endParaRPr lang="en-US" altLang="zh-TW"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846240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7048128-E397-4741-9E5A-AED3B7BE4C4B}"/>
              </a:ext>
            </a:extLst>
          </p:cNvPr>
          <p:cNvSpPr>
            <a:spLocks noGrp="1"/>
          </p:cNvSpPr>
          <p:nvPr>
            <p:ph type="title"/>
          </p:nvPr>
        </p:nvSpPr>
        <p:spPr/>
        <p:txBody>
          <a:bodyPr/>
          <a:lstStyle/>
          <a:p>
            <a:r>
              <a:rPr lang="zh-TW" altLang="en-US" b="1" dirty="0"/>
              <a:t>大綱</a:t>
            </a:r>
            <a:endParaRPr lang="zh-TW" altLang="en-US" dirty="0"/>
          </a:p>
        </p:txBody>
      </p:sp>
      <p:sp>
        <p:nvSpPr>
          <p:cNvPr id="3" name="內容版面配置區 2"/>
          <p:cNvSpPr>
            <a:spLocks noGrp="1"/>
          </p:cNvSpPr>
          <p:nvPr>
            <p:ph idx="1"/>
          </p:nvPr>
        </p:nvSpPr>
        <p:spPr/>
        <p:txBody>
          <a:bodyPr>
            <a:noAutofit/>
          </a:bodyPr>
          <a:lstStyle/>
          <a:p>
            <a:pPr>
              <a:lnSpc>
                <a:spcPct val="150000"/>
              </a:lnSpc>
              <a:buClr>
                <a:schemeClr val="accent1">
                  <a:lumMod val="75000"/>
                </a:schemeClr>
              </a:buClr>
            </a:pPr>
            <a:r>
              <a:rPr lang="zh-TW" altLang="en-US" dirty="0">
                <a:latin typeface="Times New Roman" panose="02020603050405020304" pitchFamily="18" charset="0"/>
                <a:cs typeface="Times New Roman" panose="02020603050405020304" pitchFamily="18" charset="0"/>
              </a:rPr>
              <a:t>研究背景介紹</a:t>
            </a:r>
          </a:p>
          <a:p>
            <a:pPr>
              <a:lnSpc>
                <a:spcPct val="150000"/>
              </a:lnSpc>
              <a:buClr>
                <a:schemeClr val="accent1">
                  <a:lumMod val="75000"/>
                </a:schemeClr>
              </a:buClr>
            </a:pPr>
            <a:r>
              <a:rPr lang="zh-TW" altLang="en-US" dirty="0">
                <a:latin typeface="Times New Roman" panose="02020603050405020304" pitchFamily="18" charset="0"/>
                <a:cs typeface="Times New Roman" panose="02020603050405020304" pitchFamily="18" charset="0"/>
              </a:rPr>
              <a:t>研究動機與目的</a:t>
            </a:r>
            <a:endParaRPr lang="en-US" altLang="zh-TW" dirty="0">
              <a:latin typeface="Times New Roman" panose="02020603050405020304" pitchFamily="18" charset="0"/>
              <a:cs typeface="Times New Roman" panose="02020603050405020304" pitchFamily="18" charset="0"/>
            </a:endParaRPr>
          </a:p>
          <a:p>
            <a:pPr>
              <a:lnSpc>
                <a:spcPct val="150000"/>
              </a:lnSpc>
              <a:buClr>
                <a:schemeClr val="accent1">
                  <a:lumMod val="75000"/>
                </a:schemeClr>
              </a:buClr>
            </a:pPr>
            <a:r>
              <a:rPr lang="zh-TW" altLang="en-US" dirty="0">
                <a:latin typeface="Times New Roman" panose="02020603050405020304" pitchFamily="18" charset="0"/>
                <a:cs typeface="Times New Roman" panose="02020603050405020304" pitchFamily="18" charset="0"/>
              </a:rPr>
              <a:t>研究方法</a:t>
            </a:r>
            <a:endParaRPr lang="en-US" altLang="zh-TW" dirty="0">
              <a:latin typeface="Times New Roman" panose="02020603050405020304" pitchFamily="18" charset="0"/>
              <a:cs typeface="Times New Roman" panose="02020603050405020304" pitchFamily="18" charset="0"/>
            </a:endParaRPr>
          </a:p>
          <a:p>
            <a:pPr>
              <a:lnSpc>
                <a:spcPct val="150000"/>
              </a:lnSpc>
              <a:buClr>
                <a:schemeClr val="accent1">
                  <a:lumMod val="75000"/>
                </a:schemeClr>
              </a:buClr>
            </a:pPr>
            <a:r>
              <a:rPr lang="zh-TW" altLang="en-US" dirty="0">
                <a:latin typeface="Times New Roman" panose="02020603050405020304" pitchFamily="18" charset="0"/>
                <a:cs typeface="Times New Roman" panose="02020603050405020304" pitchFamily="18" charset="0"/>
              </a:rPr>
              <a:t>實驗與結果分析</a:t>
            </a:r>
            <a:endParaRPr lang="en-US" altLang="zh-TW" dirty="0">
              <a:latin typeface="Times New Roman" panose="02020603050405020304" pitchFamily="18" charset="0"/>
              <a:cs typeface="Times New Roman" panose="02020603050405020304" pitchFamily="18" charset="0"/>
            </a:endParaRPr>
          </a:p>
          <a:p>
            <a:pPr>
              <a:lnSpc>
                <a:spcPct val="150000"/>
              </a:lnSpc>
              <a:buClr>
                <a:schemeClr val="accent1">
                  <a:lumMod val="75000"/>
                </a:schemeClr>
              </a:buClr>
            </a:pPr>
            <a:r>
              <a:rPr lang="zh-TW" altLang="en-US" dirty="0">
                <a:latin typeface="Times New Roman" panose="02020603050405020304" pitchFamily="18" charset="0"/>
                <a:cs typeface="Times New Roman" panose="02020603050405020304" pitchFamily="18" charset="0"/>
              </a:rPr>
              <a:t>結論與未來工作</a:t>
            </a:r>
          </a:p>
          <a:p>
            <a:pPr marL="0" indent="0">
              <a:lnSpc>
                <a:spcPct val="200000"/>
              </a:lnSpc>
              <a:buClr>
                <a:schemeClr val="accent1">
                  <a:lumMod val="75000"/>
                </a:schemeClr>
              </a:buClr>
              <a:buNone/>
            </a:pPr>
            <a:endParaRPr lang="zh-TW" altLang="en-US" sz="3000"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6" name="投影片編號版面配置區 5"/>
          <p:cNvSpPr>
            <a:spLocks noGrp="1"/>
          </p:cNvSpPr>
          <p:nvPr>
            <p:ph type="sldNum" sz="quarter" idx="12"/>
          </p:nvPr>
        </p:nvSpPr>
        <p:spPr/>
        <p:txBody>
          <a:bodyPr/>
          <a:lstStyle/>
          <a:p>
            <a:fld id="{7A8277C4-33AF-4A1C-9766-B7B70FA9330B}" type="slidenum">
              <a:rPr lang="zh-TW" altLang="en-US" smtClean="0"/>
              <a:t>2</a:t>
            </a:fld>
            <a:endParaRPr lang="zh-TW" altLang="en-US"/>
          </a:p>
        </p:txBody>
      </p:sp>
      <p:sp>
        <p:nvSpPr>
          <p:cNvPr id="8" name="文字方塊 7"/>
          <p:cNvSpPr txBox="1"/>
          <p:nvPr/>
        </p:nvSpPr>
        <p:spPr>
          <a:xfrm>
            <a:off x="21767" y="1"/>
            <a:ext cx="553998" cy="6721475"/>
          </a:xfrm>
          <a:prstGeom prst="rect">
            <a:avLst/>
          </a:prstGeom>
          <a:noFill/>
        </p:spPr>
        <p:txBody>
          <a:bodyPr vert="eaVert" wrap="square" rtlCol="0">
            <a:spAutoFit/>
          </a:bodyPr>
          <a:lstStyle/>
          <a:p>
            <a:r>
              <a:rPr lang="zh-TW" altLang="en-US" sz="2400" dirty="0">
                <a:solidFill>
                  <a:schemeClr val="bg1"/>
                </a:solidFill>
                <a:latin typeface="標楷體" panose="03000509000000000000" pitchFamily="65" charset="-120"/>
                <a:ea typeface="標楷體" panose="03000509000000000000" pitchFamily="65" charset="-120"/>
              </a:rPr>
              <a:t>大綱</a:t>
            </a:r>
          </a:p>
        </p:txBody>
      </p:sp>
    </p:spTree>
    <p:extLst>
      <p:ext uri="{BB962C8B-B14F-4D97-AF65-F5344CB8AC3E}">
        <p14:creationId xmlns:p14="http://schemas.microsoft.com/office/powerpoint/2010/main" val="41410771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標題 1">
            <a:extLst>
              <a:ext uri="{FF2B5EF4-FFF2-40B4-BE49-F238E27FC236}">
                <a16:creationId xmlns:a16="http://schemas.microsoft.com/office/drawing/2014/main" id="{C2123B4E-2B65-43F8-862F-613C402FB493}"/>
              </a:ext>
            </a:extLst>
          </p:cNvPr>
          <p:cNvSpPr>
            <a:spLocks noGrp="1"/>
          </p:cNvSpPr>
          <p:nvPr>
            <p:ph type="title"/>
          </p:nvPr>
        </p:nvSpPr>
        <p:spPr/>
        <p:txBody>
          <a:bodyPr>
            <a:normAutofit/>
          </a:bodyPr>
          <a:lstStyle/>
          <a:p>
            <a:pPr lvl="1">
              <a:lnSpc>
                <a:spcPct val="150000"/>
              </a:lnSpc>
            </a:pPr>
            <a:r>
              <a:rPr lang="zh-TW" altLang="en-US" sz="3000" b="1" dirty="0">
                <a:latin typeface="+mn-lt"/>
                <a:ea typeface="標楷體" panose="03000509000000000000" pitchFamily="65" charset="-120"/>
                <a:cs typeface="Times New Roman" panose="02020603050405020304" pitchFamily="18" charset="0"/>
              </a:rPr>
              <a:t>使用遷移學習對結果的影響</a:t>
            </a:r>
            <a:endParaRPr lang="en-US" altLang="zh-TW" sz="3000" b="1" dirty="0">
              <a:latin typeface="+mn-lt"/>
              <a:ea typeface="標楷體" panose="03000509000000000000" pitchFamily="65" charset="-120"/>
              <a:cs typeface="Times New Roman" panose="02020603050405020304" pitchFamily="18" charset="0"/>
            </a:endParaRPr>
          </a:p>
        </p:txBody>
      </p:sp>
      <p:sp>
        <p:nvSpPr>
          <p:cNvPr id="6" name="投影片編號版面配置區 5"/>
          <p:cNvSpPr>
            <a:spLocks noGrp="1"/>
          </p:cNvSpPr>
          <p:nvPr>
            <p:ph type="sldNum" sz="quarter" idx="12"/>
          </p:nvPr>
        </p:nvSpPr>
        <p:spPr/>
        <p:txBody>
          <a:bodyPr/>
          <a:lstStyle/>
          <a:p>
            <a:fld id="{7A8277C4-33AF-4A1C-9766-B7B70FA9330B}" type="slidenum">
              <a:rPr lang="zh-TW" altLang="en-US" smtClean="0"/>
              <a:t>20</a:t>
            </a:fld>
            <a:endParaRPr lang="zh-TW" altLang="en-US"/>
          </a:p>
        </p:txBody>
      </p:sp>
      <p:sp>
        <p:nvSpPr>
          <p:cNvPr id="8" name="文字方塊 7"/>
          <p:cNvSpPr txBox="1"/>
          <p:nvPr/>
        </p:nvSpPr>
        <p:spPr>
          <a:xfrm>
            <a:off x="10888" y="2"/>
            <a:ext cx="553998" cy="6721475"/>
          </a:xfrm>
          <a:prstGeom prst="rect">
            <a:avLst/>
          </a:prstGeom>
          <a:noFill/>
        </p:spPr>
        <p:txBody>
          <a:bodyPr vert="eaVert" wrap="square" rtlCol="0">
            <a:spAutoFit/>
          </a:bodyPr>
          <a:lstStyle/>
          <a:p>
            <a:pPr>
              <a:buClr>
                <a:schemeClr val="accent1">
                  <a:lumMod val="75000"/>
                </a:schemeClr>
              </a:buClr>
            </a:pPr>
            <a:r>
              <a:rPr lang="zh-TW" altLang="en-US" sz="2400" dirty="0">
                <a:solidFill>
                  <a:schemeClr val="bg1"/>
                </a:solidFill>
                <a:latin typeface="Times New Roman" panose="02020603050405020304" pitchFamily="18" charset="0"/>
                <a:ea typeface="標楷體" panose="03000509000000000000" pitchFamily="65" charset="-120"/>
                <a:cs typeface="Times New Roman" panose="02020603050405020304" pitchFamily="18" charset="0"/>
              </a:rPr>
              <a:t>實驗結果與討論</a:t>
            </a:r>
            <a:endParaRPr lang="en-US" altLang="zh-TW" sz="2400" dirty="0">
              <a:solidFill>
                <a:schemeClr val="bg1"/>
              </a:solidFill>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12" name="Rectangle 4">
            <a:extLst>
              <a:ext uri="{FF2B5EF4-FFF2-40B4-BE49-F238E27FC236}">
                <a16:creationId xmlns:a16="http://schemas.microsoft.com/office/drawing/2014/main" id="{D33BBAB1-E441-4D79-9774-791927A4D554}"/>
              </a:ext>
            </a:extLst>
          </p:cNvPr>
          <p:cNvSpPr>
            <a:spLocks noChangeArrowheads="1"/>
          </p:cNvSpPr>
          <p:nvPr/>
        </p:nvSpPr>
        <p:spPr bwMode="auto">
          <a:xfrm>
            <a:off x="-88307" y="15991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14" name="Rectangle 6">
            <a:extLst>
              <a:ext uri="{FF2B5EF4-FFF2-40B4-BE49-F238E27FC236}">
                <a16:creationId xmlns:a16="http://schemas.microsoft.com/office/drawing/2014/main" id="{F4426F13-7A72-4066-AD31-81FF97BB8D56}"/>
              </a:ext>
            </a:extLst>
          </p:cNvPr>
          <p:cNvSpPr>
            <a:spLocks noChangeArrowheads="1"/>
          </p:cNvSpPr>
          <p:nvPr/>
        </p:nvSpPr>
        <p:spPr bwMode="auto">
          <a:xfrm>
            <a:off x="-1523999" y="-18466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9" name="內容版面配置區 2">
            <a:extLst>
              <a:ext uri="{FF2B5EF4-FFF2-40B4-BE49-F238E27FC236}">
                <a16:creationId xmlns:a16="http://schemas.microsoft.com/office/drawing/2014/main" id="{6608B261-D756-497C-98C7-3BF506C45AC0}"/>
              </a:ext>
            </a:extLst>
          </p:cNvPr>
          <p:cNvSpPr>
            <a:spLocks noGrp="1"/>
          </p:cNvSpPr>
          <p:nvPr>
            <p:ph idx="1"/>
          </p:nvPr>
        </p:nvSpPr>
        <p:spPr>
          <a:xfrm>
            <a:off x="875489" y="1162819"/>
            <a:ext cx="7723762" cy="5076329"/>
          </a:xfrm>
        </p:spPr>
        <p:txBody>
          <a:bodyPr>
            <a:normAutofit/>
          </a:bodyPr>
          <a:lstStyle/>
          <a:p>
            <a:r>
              <a:rPr lang="zh-TW" altLang="en-US" sz="2400" dirty="0">
                <a:latin typeface="Times New Roman" panose="02020603050405020304" pitchFamily="18" charset="0"/>
                <a:cs typeface="Times New Roman" panose="02020603050405020304" pitchFamily="18" charset="0"/>
              </a:rPr>
              <a:t>使用的是在大規模數據集</a:t>
            </a:r>
            <a:r>
              <a:rPr lang="en-US" altLang="zh-TW" sz="2400" dirty="0">
                <a:latin typeface="Times New Roman" panose="02020603050405020304" pitchFamily="18" charset="0"/>
                <a:cs typeface="Times New Roman" panose="02020603050405020304" pitchFamily="18" charset="0"/>
              </a:rPr>
              <a:t>ImageNet</a:t>
            </a:r>
            <a:r>
              <a:rPr lang="zh-TW" altLang="en-US" sz="2400" dirty="0">
                <a:latin typeface="Times New Roman" panose="02020603050405020304" pitchFamily="18" charset="0"/>
                <a:cs typeface="Times New Roman" panose="02020603050405020304" pitchFamily="18" charset="0"/>
              </a:rPr>
              <a:t>上預先訓練好的</a:t>
            </a:r>
            <a:r>
              <a:rPr lang="en-US" altLang="zh-TW" sz="2400" dirty="0">
                <a:latin typeface="Times New Roman" panose="02020603050405020304" pitchFamily="18" charset="0"/>
                <a:cs typeface="Times New Roman" panose="02020603050405020304" pitchFamily="18" charset="0"/>
              </a:rPr>
              <a:t>RegNet_Y_400MF_Weights</a:t>
            </a:r>
            <a:r>
              <a:rPr lang="zh-TW" altLang="en-US" sz="2400" dirty="0">
                <a:latin typeface="Times New Roman" panose="02020603050405020304" pitchFamily="18" charset="0"/>
                <a:cs typeface="Times New Roman" panose="02020603050405020304" pitchFamily="18" charset="0"/>
              </a:rPr>
              <a:t>權重檔，進行遷移學習的模型訓練，以下是使用遷移學習及沒使用的訓練結果比較。</a:t>
            </a:r>
          </a:p>
        </p:txBody>
      </p:sp>
      <p:graphicFrame>
        <p:nvGraphicFramePr>
          <p:cNvPr id="2" name="表格 1">
            <a:extLst>
              <a:ext uri="{FF2B5EF4-FFF2-40B4-BE49-F238E27FC236}">
                <a16:creationId xmlns:a16="http://schemas.microsoft.com/office/drawing/2014/main" id="{96CEE74B-BA42-76FB-DDCF-1EA807CA14AA}"/>
              </a:ext>
            </a:extLst>
          </p:cNvPr>
          <p:cNvGraphicFramePr>
            <a:graphicFrameLocks noGrp="1"/>
          </p:cNvGraphicFramePr>
          <p:nvPr>
            <p:extLst>
              <p:ext uri="{D42A27DB-BD31-4B8C-83A1-F6EECF244321}">
                <p14:modId xmlns:p14="http://schemas.microsoft.com/office/powerpoint/2010/main" val="3286637788"/>
              </p:ext>
            </p:extLst>
          </p:nvPr>
        </p:nvGraphicFramePr>
        <p:xfrm>
          <a:off x="1186774" y="3360739"/>
          <a:ext cx="6984460" cy="1765739"/>
        </p:xfrm>
        <a:graphic>
          <a:graphicData uri="http://schemas.openxmlformats.org/drawingml/2006/table">
            <a:tbl>
              <a:tblPr firstRow="1" bandRow="1">
                <a:tableStyleId>{7DF18680-E054-41AD-8BC1-D1AEF772440D}</a:tableStyleId>
              </a:tblPr>
              <a:tblGrid>
                <a:gridCol w="1396242">
                  <a:extLst>
                    <a:ext uri="{9D8B030D-6E8A-4147-A177-3AD203B41FA5}">
                      <a16:colId xmlns:a16="http://schemas.microsoft.com/office/drawing/2014/main" val="4153248721"/>
                    </a:ext>
                  </a:extLst>
                </a:gridCol>
                <a:gridCol w="1372307">
                  <a:extLst>
                    <a:ext uri="{9D8B030D-6E8A-4147-A177-3AD203B41FA5}">
                      <a16:colId xmlns:a16="http://schemas.microsoft.com/office/drawing/2014/main" val="3076125388"/>
                    </a:ext>
                  </a:extLst>
                </a:gridCol>
                <a:gridCol w="1426696">
                  <a:extLst>
                    <a:ext uri="{9D8B030D-6E8A-4147-A177-3AD203B41FA5}">
                      <a16:colId xmlns:a16="http://schemas.microsoft.com/office/drawing/2014/main" val="1195696992"/>
                    </a:ext>
                  </a:extLst>
                </a:gridCol>
                <a:gridCol w="1389716">
                  <a:extLst>
                    <a:ext uri="{9D8B030D-6E8A-4147-A177-3AD203B41FA5}">
                      <a16:colId xmlns:a16="http://schemas.microsoft.com/office/drawing/2014/main" val="3636756413"/>
                    </a:ext>
                  </a:extLst>
                </a:gridCol>
                <a:gridCol w="1399499">
                  <a:extLst>
                    <a:ext uri="{9D8B030D-6E8A-4147-A177-3AD203B41FA5}">
                      <a16:colId xmlns:a16="http://schemas.microsoft.com/office/drawing/2014/main" val="4077209711"/>
                    </a:ext>
                  </a:extLst>
                </a:gridCol>
              </a:tblGrid>
              <a:tr h="647619">
                <a:tc>
                  <a:txBody>
                    <a:bodyPr/>
                    <a:lstStyle/>
                    <a:p>
                      <a:pPr algn="ctr"/>
                      <a:r>
                        <a:rPr lang="en-US" altLang="zh-TW" dirty="0">
                          <a:latin typeface="Times New Roman" panose="02020603050405020304" pitchFamily="18" charset="0"/>
                          <a:cs typeface="Times New Roman" panose="02020603050405020304" pitchFamily="18" charset="0"/>
                        </a:rPr>
                        <a:t>Transfer Learning </a:t>
                      </a:r>
                      <a:endParaRPr lang="zh-TW" altLang="en-US"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TW" dirty="0">
                          <a:latin typeface="Times New Roman" panose="02020603050405020304" pitchFamily="18" charset="0"/>
                          <a:cs typeface="Times New Roman" panose="02020603050405020304" pitchFamily="18" charset="0"/>
                        </a:rPr>
                        <a:t>Test Accuracy</a:t>
                      </a:r>
                      <a:endParaRPr lang="zh-TW" altLang="en-US"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TW" dirty="0">
                          <a:latin typeface="Times New Roman" panose="02020603050405020304" pitchFamily="18" charset="0"/>
                          <a:cs typeface="Times New Roman" panose="02020603050405020304" pitchFamily="18" charset="0"/>
                        </a:rPr>
                        <a:t>Precision</a:t>
                      </a:r>
                      <a:endParaRPr lang="zh-TW" altLang="en-US"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TW" dirty="0">
                          <a:latin typeface="Times New Roman" panose="02020603050405020304" pitchFamily="18" charset="0"/>
                          <a:cs typeface="Times New Roman" panose="02020603050405020304" pitchFamily="18" charset="0"/>
                        </a:rPr>
                        <a:t>Recall</a:t>
                      </a:r>
                      <a:endParaRPr lang="zh-TW" altLang="en-US"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TW" dirty="0">
                          <a:latin typeface="Times New Roman" panose="02020603050405020304" pitchFamily="18" charset="0"/>
                          <a:cs typeface="Times New Roman" panose="02020603050405020304" pitchFamily="18" charset="0"/>
                        </a:rPr>
                        <a:t>F1 Score</a:t>
                      </a:r>
                      <a:endParaRPr lang="zh-TW" altLang="en-US"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073984776"/>
                  </a:ext>
                </a:extLst>
              </a:tr>
              <a:tr h="559060">
                <a:tc>
                  <a:txBody>
                    <a:bodyPr/>
                    <a:lstStyle/>
                    <a:p>
                      <a:pPr algn="ctr"/>
                      <a:r>
                        <a:rPr lang="en-US" altLang="zh-TW" dirty="0">
                          <a:latin typeface="Times New Roman" panose="02020603050405020304" pitchFamily="18" charset="0"/>
                          <a:cs typeface="Times New Roman" panose="02020603050405020304" pitchFamily="18" charset="0"/>
                        </a:rPr>
                        <a:t>No</a:t>
                      </a:r>
                      <a:endParaRPr lang="zh-TW" altLang="en-US"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TW" dirty="0">
                          <a:latin typeface="Times New Roman" panose="02020603050405020304" pitchFamily="18" charset="0"/>
                          <a:cs typeface="Times New Roman" panose="02020603050405020304" pitchFamily="18" charset="0"/>
                        </a:rPr>
                        <a:t>0.3923</a:t>
                      </a:r>
                      <a:endParaRPr lang="zh-TW" altLang="en-US"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TW" dirty="0">
                          <a:latin typeface="Times New Roman" panose="02020603050405020304" pitchFamily="18" charset="0"/>
                          <a:cs typeface="Times New Roman" panose="02020603050405020304" pitchFamily="18" charset="0"/>
                        </a:rPr>
                        <a:t>0.3557</a:t>
                      </a:r>
                      <a:endParaRPr lang="zh-TW" altLang="en-US"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TW" dirty="0">
                          <a:latin typeface="Times New Roman" panose="02020603050405020304" pitchFamily="18" charset="0"/>
                          <a:cs typeface="Times New Roman" panose="02020603050405020304" pitchFamily="18" charset="0"/>
                        </a:rPr>
                        <a:t>0.3923</a:t>
                      </a:r>
                    </a:p>
                  </a:txBody>
                  <a:tcPr anchor="ctr"/>
                </a:tc>
                <a:tc>
                  <a:txBody>
                    <a:bodyPr/>
                    <a:lstStyle/>
                    <a:p>
                      <a:pPr algn="ctr"/>
                      <a:r>
                        <a:rPr lang="en-US" altLang="zh-TW" dirty="0">
                          <a:latin typeface="Times New Roman" panose="02020603050405020304" pitchFamily="18" charset="0"/>
                          <a:cs typeface="Times New Roman" panose="02020603050405020304" pitchFamily="18" charset="0"/>
                        </a:rPr>
                        <a:t>0.3663</a:t>
                      </a:r>
                      <a:endParaRPr lang="zh-TW" altLang="en-US"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4136448879"/>
                  </a:ext>
                </a:extLst>
              </a:tr>
              <a:tr h="559060">
                <a:tc>
                  <a:txBody>
                    <a:bodyPr/>
                    <a:lstStyle/>
                    <a:p>
                      <a:pPr algn="ctr"/>
                      <a:r>
                        <a:rPr lang="en-US" altLang="zh-TW" dirty="0">
                          <a:latin typeface="Times New Roman" panose="02020603050405020304" pitchFamily="18" charset="0"/>
                          <a:cs typeface="Times New Roman" panose="02020603050405020304" pitchFamily="18" charset="0"/>
                        </a:rPr>
                        <a:t>Yes</a:t>
                      </a:r>
                      <a:endParaRPr lang="zh-TW" altLang="en-US"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TW" dirty="0">
                          <a:latin typeface="Times New Roman" panose="02020603050405020304" pitchFamily="18" charset="0"/>
                          <a:cs typeface="Times New Roman" panose="02020603050405020304" pitchFamily="18" charset="0"/>
                        </a:rPr>
                        <a:t>0.8103</a:t>
                      </a:r>
                      <a:endParaRPr lang="zh-TW" altLang="en-US"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TW" dirty="0">
                          <a:latin typeface="Times New Roman" panose="02020603050405020304" pitchFamily="18" charset="0"/>
                          <a:cs typeface="Times New Roman" panose="02020603050405020304" pitchFamily="18" charset="0"/>
                        </a:rPr>
                        <a:t>0.8191</a:t>
                      </a:r>
                      <a:endParaRPr lang="zh-TW" altLang="en-US"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TW" dirty="0">
                          <a:latin typeface="Times New Roman" panose="02020603050405020304" pitchFamily="18" charset="0"/>
                          <a:cs typeface="Times New Roman" panose="02020603050405020304" pitchFamily="18" charset="0"/>
                        </a:rPr>
                        <a:t>0.8103</a:t>
                      </a:r>
                    </a:p>
                  </a:txBody>
                  <a:tcPr anchor="ctr"/>
                </a:tc>
                <a:tc>
                  <a:txBody>
                    <a:bodyPr/>
                    <a:lstStyle/>
                    <a:p>
                      <a:pPr algn="ctr"/>
                      <a:r>
                        <a:rPr lang="en-US" altLang="zh-TW" dirty="0">
                          <a:latin typeface="Times New Roman" panose="02020603050405020304" pitchFamily="18" charset="0"/>
                          <a:cs typeface="Times New Roman" panose="02020603050405020304" pitchFamily="18" charset="0"/>
                        </a:rPr>
                        <a:t>0.8064</a:t>
                      </a:r>
                      <a:endParaRPr lang="zh-TW" altLang="en-US"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769630099"/>
                  </a:ext>
                </a:extLst>
              </a:tr>
            </a:tbl>
          </a:graphicData>
        </a:graphic>
      </p:graphicFrame>
      <p:sp>
        <p:nvSpPr>
          <p:cNvPr id="5" name="文字方塊 4">
            <a:extLst>
              <a:ext uri="{FF2B5EF4-FFF2-40B4-BE49-F238E27FC236}">
                <a16:creationId xmlns:a16="http://schemas.microsoft.com/office/drawing/2014/main" id="{A8766946-AD4A-A0A6-A8DE-4F888FB6CECE}"/>
              </a:ext>
            </a:extLst>
          </p:cNvPr>
          <p:cNvSpPr txBox="1"/>
          <p:nvPr/>
        </p:nvSpPr>
        <p:spPr>
          <a:xfrm>
            <a:off x="3009974" y="5385481"/>
            <a:ext cx="3454792" cy="400110"/>
          </a:xfrm>
          <a:prstGeom prst="rect">
            <a:avLst/>
          </a:prstGeom>
          <a:noFill/>
        </p:spPr>
        <p:txBody>
          <a:bodyPr wrap="none" rtlCol="0">
            <a:spAutoFit/>
          </a:bodyPr>
          <a:lstStyle/>
          <a:p>
            <a:r>
              <a:rPr lang="zh-TW" altLang="en-US" sz="2000" dirty="0">
                <a:latin typeface="標楷體" panose="03000509000000000000" pitchFamily="65" charset="-120"/>
                <a:ea typeface="標楷體" panose="03000509000000000000" pitchFamily="65" charset="-120"/>
              </a:rPr>
              <a:t>表</a:t>
            </a:r>
            <a:r>
              <a:rPr lang="en-US" altLang="zh-TW" sz="2000" dirty="0">
                <a:latin typeface="標楷體" panose="03000509000000000000" pitchFamily="65" charset="-120"/>
                <a:ea typeface="標楷體" panose="03000509000000000000" pitchFamily="65" charset="-120"/>
              </a:rPr>
              <a:t>3</a:t>
            </a:r>
            <a:r>
              <a:rPr lang="zh-TW" altLang="en-US" sz="2000" dirty="0">
                <a:latin typeface="標楷體" panose="03000509000000000000" pitchFamily="65" charset="-120"/>
                <a:ea typeface="標楷體" panose="03000509000000000000" pitchFamily="65" charset="-120"/>
              </a:rPr>
              <a:t>、</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 </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有無遷移學習結果比較</a:t>
            </a:r>
            <a:endParaRPr lang="en-US" altLang="zh-TW" sz="2000" dirty="0">
              <a:latin typeface="Times New Roman" panose="02020603050405020304" pitchFamily="18" charset="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5882099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標題 1">
            <a:extLst>
              <a:ext uri="{FF2B5EF4-FFF2-40B4-BE49-F238E27FC236}">
                <a16:creationId xmlns:a16="http://schemas.microsoft.com/office/drawing/2014/main" id="{C2123B4E-2B65-43F8-862F-613C402FB493}"/>
              </a:ext>
            </a:extLst>
          </p:cNvPr>
          <p:cNvSpPr>
            <a:spLocks noGrp="1"/>
          </p:cNvSpPr>
          <p:nvPr>
            <p:ph type="title"/>
          </p:nvPr>
        </p:nvSpPr>
        <p:spPr/>
        <p:txBody>
          <a:bodyPr>
            <a:normAutofit/>
          </a:bodyPr>
          <a:lstStyle/>
          <a:p>
            <a:pPr lvl="1">
              <a:lnSpc>
                <a:spcPct val="150000"/>
              </a:lnSpc>
            </a:pPr>
            <a:r>
              <a:rPr lang="zh-TW" altLang="en-US" sz="3000" b="1" dirty="0">
                <a:latin typeface="+mn-lt"/>
                <a:ea typeface="標楷體" panose="03000509000000000000" pitchFamily="65" charset="-120"/>
                <a:cs typeface="Times New Roman" panose="02020603050405020304" pitchFamily="18" charset="0"/>
              </a:rPr>
              <a:t>實驗一：</a:t>
            </a:r>
            <a:endParaRPr lang="en-US" altLang="zh-TW" sz="3000" b="1" dirty="0">
              <a:latin typeface="+mn-lt"/>
              <a:ea typeface="標楷體" panose="03000509000000000000" pitchFamily="65" charset="-120"/>
              <a:cs typeface="Times New Roman" panose="02020603050405020304" pitchFamily="18" charset="0"/>
            </a:endParaRPr>
          </a:p>
        </p:txBody>
      </p:sp>
      <p:sp>
        <p:nvSpPr>
          <p:cNvPr id="6" name="投影片編號版面配置區 5"/>
          <p:cNvSpPr>
            <a:spLocks noGrp="1"/>
          </p:cNvSpPr>
          <p:nvPr>
            <p:ph type="sldNum" sz="quarter" idx="12"/>
          </p:nvPr>
        </p:nvSpPr>
        <p:spPr/>
        <p:txBody>
          <a:bodyPr/>
          <a:lstStyle/>
          <a:p>
            <a:fld id="{7A8277C4-33AF-4A1C-9766-B7B70FA9330B}" type="slidenum">
              <a:rPr lang="zh-TW" altLang="en-US" smtClean="0"/>
              <a:t>21</a:t>
            </a:fld>
            <a:endParaRPr lang="zh-TW" altLang="en-US"/>
          </a:p>
        </p:txBody>
      </p:sp>
      <p:sp>
        <p:nvSpPr>
          <p:cNvPr id="8" name="文字方塊 7"/>
          <p:cNvSpPr txBox="1"/>
          <p:nvPr/>
        </p:nvSpPr>
        <p:spPr>
          <a:xfrm>
            <a:off x="10888" y="2"/>
            <a:ext cx="553998" cy="6721475"/>
          </a:xfrm>
          <a:prstGeom prst="rect">
            <a:avLst/>
          </a:prstGeom>
          <a:noFill/>
        </p:spPr>
        <p:txBody>
          <a:bodyPr vert="eaVert" wrap="square" rtlCol="0">
            <a:spAutoFit/>
          </a:bodyPr>
          <a:lstStyle/>
          <a:p>
            <a:pPr>
              <a:buClr>
                <a:schemeClr val="accent1">
                  <a:lumMod val="75000"/>
                </a:schemeClr>
              </a:buClr>
            </a:pPr>
            <a:r>
              <a:rPr lang="zh-TW" altLang="en-US" sz="2400" dirty="0">
                <a:solidFill>
                  <a:schemeClr val="bg1"/>
                </a:solidFill>
                <a:latin typeface="Times New Roman" panose="02020603050405020304" pitchFamily="18" charset="0"/>
                <a:ea typeface="標楷體" panose="03000509000000000000" pitchFamily="65" charset="-120"/>
                <a:cs typeface="Times New Roman" panose="02020603050405020304" pitchFamily="18" charset="0"/>
              </a:rPr>
              <a:t>實驗結果與討論</a:t>
            </a:r>
            <a:endParaRPr lang="en-US" altLang="zh-TW" sz="2400" dirty="0">
              <a:solidFill>
                <a:schemeClr val="bg1"/>
              </a:solidFill>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12" name="Rectangle 4">
            <a:extLst>
              <a:ext uri="{FF2B5EF4-FFF2-40B4-BE49-F238E27FC236}">
                <a16:creationId xmlns:a16="http://schemas.microsoft.com/office/drawing/2014/main" id="{D33BBAB1-E441-4D79-9774-791927A4D554}"/>
              </a:ext>
            </a:extLst>
          </p:cNvPr>
          <p:cNvSpPr>
            <a:spLocks noChangeArrowheads="1"/>
          </p:cNvSpPr>
          <p:nvPr/>
        </p:nvSpPr>
        <p:spPr bwMode="auto">
          <a:xfrm>
            <a:off x="-88307" y="15991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14" name="Rectangle 6">
            <a:extLst>
              <a:ext uri="{FF2B5EF4-FFF2-40B4-BE49-F238E27FC236}">
                <a16:creationId xmlns:a16="http://schemas.microsoft.com/office/drawing/2014/main" id="{F4426F13-7A72-4066-AD31-81FF97BB8D56}"/>
              </a:ext>
            </a:extLst>
          </p:cNvPr>
          <p:cNvSpPr>
            <a:spLocks noChangeArrowheads="1"/>
          </p:cNvSpPr>
          <p:nvPr/>
        </p:nvSpPr>
        <p:spPr bwMode="auto">
          <a:xfrm>
            <a:off x="-1523999" y="-18466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9" name="內容版面配置區 2">
            <a:extLst>
              <a:ext uri="{FF2B5EF4-FFF2-40B4-BE49-F238E27FC236}">
                <a16:creationId xmlns:a16="http://schemas.microsoft.com/office/drawing/2014/main" id="{6608B261-D756-497C-98C7-3BF506C45AC0}"/>
              </a:ext>
            </a:extLst>
          </p:cNvPr>
          <p:cNvSpPr>
            <a:spLocks noGrp="1"/>
          </p:cNvSpPr>
          <p:nvPr>
            <p:ph idx="1"/>
          </p:nvPr>
        </p:nvSpPr>
        <p:spPr>
          <a:xfrm>
            <a:off x="875489" y="1162819"/>
            <a:ext cx="7886700" cy="5076329"/>
          </a:xfrm>
        </p:spPr>
        <p:txBody>
          <a:bodyPr>
            <a:normAutofit/>
          </a:bodyPr>
          <a:lstStyle/>
          <a:p>
            <a:r>
              <a:rPr lang="zh-TW" altLang="en-US" sz="2400" dirty="0">
                <a:latin typeface="Times New Roman" panose="02020603050405020304" pitchFamily="18" charset="0"/>
                <a:cs typeface="Times New Roman" panose="02020603050405020304" pitchFamily="18" charset="0"/>
              </a:rPr>
              <a:t>參考論文的批次大小為</a:t>
            </a:r>
            <a:r>
              <a:rPr lang="en-US" altLang="zh-TW" sz="2400" dirty="0">
                <a:latin typeface="Times New Roman" panose="02020603050405020304" pitchFamily="18" charset="0"/>
                <a:cs typeface="Times New Roman" panose="02020603050405020304" pitchFamily="18" charset="0"/>
              </a:rPr>
              <a:t>64</a:t>
            </a:r>
            <a:r>
              <a:rPr lang="zh-TW" altLang="en-US" sz="2400" dirty="0">
                <a:latin typeface="Times New Roman" panose="02020603050405020304" pitchFamily="18" charset="0"/>
                <a:cs typeface="Times New Roman" panose="02020603050405020304" pitchFamily="18" charset="0"/>
              </a:rPr>
              <a:t>，學習率為</a:t>
            </a:r>
            <a:r>
              <a:rPr lang="en-US" altLang="zh-TW" sz="2400" dirty="0">
                <a:latin typeface="Times New Roman" panose="02020603050405020304" pitchFamily="18" charset="0"/>
                <a:cs typeface="Times New Roman" panose="02020603050405020304" pitchFamily="18" charset="0"/>
              </a:rPr>
              <a:t>0.0001</a:t>
            </a:r>
            <a:r>
              <a:rPr lang="zh-TW" altLang="en-US" sz="2400" dirty="0">
                <a:latin typeface="Times New Roman" panose="02020603050405020304" pitchFamily="18" charset="0"/>
                <a:cs typeface="Times New Roman" panose="02020603050405020304" pitchFamily="18" charset="0"/>
              </a:rPr>
              <a:t>，對於模型訓練來說可能不平衡。我們將批次大小調整為</a:t>
            </a:r>
            <a:r>
              <a:rPr lang="en-US" altLang="zh-TW" sz="2400" dirty="0">
                <a:latin typeface="Times New Roman" panose="02020603050405020304" pitchFamily="18" charset="0"/>
                <a:cs typeface="Times New Roman" panose="02020603050405020304" pitchFamily="18" charset="0"/>
              </a:rPr>
              <a:t>16</a:t>
            </a:r>
            <a:r>
              <a:rPr lang="zh-TW" altLang="en-US" sz="2400" dirty="0">
                <a:latin typeface="Times New Roman" panose="02020603050405020304" pitchFamily="18" charset="0"/>
                <a:cs typeface="Times New Roman" panose="02020603050405020304" pitchFamily="18" charset="0"/>
              </a:rPr>
              <a:t>、</a:t>
            </a:r>
            <a:r>
              <a:rPr lang="en-US" altLang="zh-TW" sz="2400" dirty="0">
                <a:latin typeface="Times New Roman" panose="02020603050405020304" pitchFamily="18" charset="0"/>
                <a:cs typeface="Times New Roman" panose="02020603050405020304" pitchFamily="18" charset="0"/>
              </a:rPr>
              <a:t>32</a:t>
            </a:r>
            <a:r>
              <a:rPr lang="zh-TW" altLang="en-US" sz="2400" dirty="0">
                <a:latin typeface="Times New Roman" panose="02020603050405020304" pitchFamily="18" charset="0"/>
                <a:cs typeface="Times New Roman" panose="02020603050405020304" pitchFamily="18" charset="0"/>
              </a:rPr>
              <a:t>，增加學習率為</a:t>
            </a:r>
            <a:r>
              <a:rPr lang="en-US" altLang="zh-TW" sz="2400" dirty="0">
                <a:latin typeface="Times New Roman" panose="02020603050405020304" pitchFamily="18" charset="0"/>
                <a:cs typeface="Times New Roman" panose="02020603050405020304" pitchFamily="18" charset="0"/>
              </a:rPr>
              <a:t>0.001</a:t>
            </a:r>
            <a:r>
              <a:rPr lang="zh-TW" altLang="en-US" sz="2400" dirty="0">
                <a:latin typeface="Times New Roman" panose="02020603050405020304" pitchFamily="18" charset="0"/>
                <a:cs typeface="Times New Roman" panose="02020603050405020304" pitchFamily="18" charset="0"/>
              </a:rPr>
              <a:t>與</a:t>
            </a:r>
            <a:r>
              <a:rPr lang="en-US" altLang="zh-TW" sz="2400" dirty="0">
                <a:latin typeface="Times New Roman" panose="02020603050405020304" pitchFamily="18" charset="0"/>
                <a:cs typeface="Times New Roman" panose="02020603050405020304" pitchFamily="18" charset="0"/>
              </a:rPr>
              <a:t>0.0001</a:t>
            </a:r>
            <a:r>
              <a:rPr lang="zh-TW" altLang="en-US" sz="2400" dirty="0">
                <a:latin typeface="Times New Roman" panose="02020603050405020304" pitchFamily="18" charset="0"/>
                <a:cs typeface="Times New Roman" panose="02020603050405020304" pitchFamily="18" charset="0"/>
              </a:rPr>
              <a:t>做比較，其它參數不變進行測試。</a:t>
            </a:r>
          </a:p>
        </p:txBody>
      </p:sp>
      <p:graphicFrame>
        <p:nvGraphicFramePr>
          <p:cNvPr id="3" name="表格 2">
            <a:extLst>
              <a:ext uri="{FF2B5EF4-FFF2-40B4-BE49-F238E27FC236}">
                <a16:creationId xmlns:a16="http://schemas.microsoft.com/office/drawing/2014/main" id="{546E90B0-83E8-7334-FA22-8B0ADCF5B89E}"/>
              </a:ext>
            </a:extLst>
          </p:cNvPr>
          <p:cNvGraphicFramePr>
            <a:graphicFrameLocks noGrp="1"/>
          </p:cNvGraphicFramePr>
          <p:nvPr>
            <p:extLst>
              <p:ext uri="{D42A27DB-BD31-4B8C-83A1-F6EECF244321}">
                <p14:modId xmlns:p14="http://schemas.microsoft.com/office/powerpoint/2010/main" val="904994778"/>
              </p:ext>
            </p:extLst>
          </p:nvPr>
        </p:nvGraphicFramePr>
        <p:xfrm>
          <a:off x="1079772" y="3200513"/>
          <a:ext cx="7188739" cy="2820906"/>
        </p:xfrm>
        <a:graphic>
          <a:graphicData uri="http://schemas.openxmlformats.org/drawingml/2006/table">
            <a:tbl>
              <a:tblPr firstRow="1" bandRow="1">
                <a:tableStyleId>{7DF18680-E054-41AD-8BC1-D1AEF772440D}</a:tableStyleId>
              </a:tblPr>
              <a:tblGrid>
                <a:gridCol w="1376117">
                  <a:extLst>
                    <a:ext uri="{9D8B030D-6E8A-4147-A177-3AD203B41FA5}">
                      <a16:colId xmlns:a16="http://schemas.microsoft.com/office/drawing/2014/main" val="4153248721"/>
                    </a:ext>
                  </a:extLst>
                </a:gridCol>
                <a:gridCol w="1838052">
                  <a:extLst>
                    <a:ext uri="{9D8B030D-6E8A-4147-A177-3AD203B41FA5}">
                      <a16:colId xmlns:a16="http://schemas.microsoft.com/office/drawing/2014/main" val="3410342140"/>
                    </a:ext>
                  </a:extLst>
                </a:gridCol>
                <a:gridCol w="2037029">
                  <a:extLst>
                    <a:ext uri="{9D8B030D-6E8A-4147-A177-3AD203B41FA5}">
                      <a16:colId xmlns:a16="http://schemas.microsoft.com/office/drawing/2014/main" val="3076125388"/>
                    </a:ext>
                  </a:extLst>
                </a:gridCol>
                <a:gridCol w="1937541">
                  <a:extLst>
                    <a:ext uri="{9D8B030D-6E8A-4147-A177-3AD203B41FA5}">
                      <a16:colId xmlns:a16="http://schemas.microsoft.com/office/drawing/2014/main" val="1744426861"/>
                    </a:ext>
                  </a:extLst>
                </a:gridCol>
              </a:tblGrid>
              <a:tr h="459990">
                <a:tc>
                  <a:txBody>
                    <a:bodyPr/>
                    <a:lstStyle/>
                    <a:p>
                      <a:pPr algn="ctr"/>
                      <a:r>
                        <a:rPr lang="en-US" altLang="zh-TW" dirty="0">
                          <a:latin typeface="Times New Roman" panose="02020603050405020304" pitchFamily="18" charset="0"/>
                          <a:cs typeface="Times New Roman" panose="02020603050405020304" pitchFamily="18" charset="0"/>
                        </a:rPr>
                        <a:t>Batch Sizes</a:t>
                      </a:r>
                      <a:endParaRPr lang="zh-TW" altLang="en-US"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TW" dirty="0">
                          <a:latin typeface="Times New Roman" panose="02020603050405020304" pitchFamily="18" charset="0"/>
                          <a:cs typeface="Times New Roman" panose="02020603050405020304" pitchFamily="18" charset="0"/>
                        </a:rPr>
                        <a:t>Learning Rate</a:t>
                      </a:r>
                      <a:endParaRPr lang="zh-TW" altLang="en-US"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TW" dirty="0">
                          <a:latin typeface="Times New Roman" panose="02020603050405020304" pitchFamily="18" charset="0"/>
                          <a:cs typeface="Times New Roman" panose="02020603050405020304" pitchFamily="18" charset="0"/>
                        </a:rPr>
                        <a:t>Valid Accuracy</a:t>
                      </a:r>
                      <a:endParaRPr lang="zh-TW" altLang="en-US" dirty="0">
                        <a:latin typeface="Times New Roman" panose="02020603050405020304" pitchFamily="18" charset="0"/>
                        <a:cs typeface="Times New Roman" panose="02020603050405020304"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a:latin typeface="Times New Roman" panose="02020603050405020304" pitchFamily="18" charset="0"/>
                          <a:cs typeface="Times New Roman" panose="02020603050405020304" pitchFamily="18" charset="0"/>
                        </a:rPr>
                        <a:t>Test Accuracy</a:t>
                      </a:r>
                      <a:endParaRPr lang="zh-TW" altLang="en-US"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073984776"/>
                  </a:ext>
                </a:extLst>
              </a:tr>
              <a:tr h="393486">
                <a:tc rowSpan="2">
                  <a:txBody>
                    <a:bodyPr/>
                    <a:lstStyle/>
                    <a:p>
                      <a:pPr algn="ctr"/>
                      <a:r>
                        <a:rPr lang="en-US" altLang="zh-TW" b="0" dirty="0">
                          <a:latin typeface="Times New Roman" panose="02020603050405020304" pitchFamily="18" charset="0"/>
                          <a:cs typeface="Times New Roman" panose="02020603050405020304" pitchFamily="18" charset="0"/>
                        </a:rPr>
                        <a:t>16</a:t>
                      </a:r>
                      <a:endParaRPr lang="zh-TW" altLang="en-US" b="0" dirty="0">
                        <a:latin typeface="Times New Roman" panose="02020603050405020304" pitchFamily="18" charset="0"/>
                        <a:cs typeface="Times New Roman" panose="02020603050405020304" pitchFamily="18" charset="0"/>
                      </a:endParaRPr>
                    </a:p>
                  </a:txBody>
                  <a:tcPr anchor="ctr"/>
                </a:tc>
                <a:tc>
                  <a:txBody>
                    <a:bodyPr/>
                    <a:lstStyle/>
                    <a:p>
                      <a:pPr algn="ctr">
                        <a:spcAft>
                          <a:spcPts val="0"/>
                        </a:spcAft>
                      </a:pPr>
                      <a:r>
                        <a:rPr lang="en-US" altLang="zh-TW" sz="1600" b="1" kern="100" dirty="0">
                          <a:effectLst/>
                          <a:latin typeface="Times New Roman" panose="02020603050405020304" pitchFamily="18" charset="0"/>
                          <a:cs typeface="Times New Roman" panose="02020603050405020304" pitchFamily="18" charset="0"/>
                        </a:rPr>
                        <a:t>0.001</a:t>
                      </a:r>
                      <a:endParaRPr lang="zh-TW" sz="1600" b="1"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nchor="ctr"/>
                </a:tc>
                <a:tc>
                  <a:txBody>
                    <a:bodyPr/>
                    <a:lstStyle/>
                    <a:p>
                      <a:pPr algn="ctr"/>
                      <a:r>
                        <a:rPr lang="en-US" altLang="zh-TW" b="1" dirty="0">
                          <a:latin typeface="Times New Roman" panose="02020603050405020304" pitchFamily="18" charset="0"/>
                          <a:cs typeface="Times New Roman" panose="02020603050405020304" pitchFamily="18" charset="0"/>
                        </a:rPr>
                        <a:t>0.8989</a:t>
                      </a:r>
                      <a:endParaRPr lang="zh-TW" altLang="en-US" b="1"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TW" b="1" dirty="0">
                          <a:latin typeface="Times New Roman" panose="02020603050405020304" pitchFamily="18" charset="0"/>
                          <a:cs typeface="Times New Roman" panose="02020603050405020304" pitchFamily="18" charset="0"/>
                        </a:rPr>
                        <a:t>0.8778</a:t>
                      </a:r>
                      <a:endParaRPr lang="zh-TW" altLang="en-US" b="1"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4136448879"/>
                  </a:ext>
                </a:extLst>
              </a:tr>
              <a:tr h="393486">
                <a:tc vMerge="1">
                  <a:txBody>
                    <a:bodyPr/>
                    <a:lstStyle/>
                    <a:p>
                      <a:endParaRPr lang="zh-TW" altLang="en-US"/>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600" kern="100" dirty="0">
                          <a:effectLst/>
                          <a:latin typeface="Times New Roman" panose="02020603050405020304" pitchFamily="18" charset="0"/>
                          <a:cs typeface="Times New Roman" panose="02020603050405020304" pitchFamily="18" charset="0"/>
                        </a:rPr>
                        <a:t>0.0001</a:t>
                      </a:r>
                      <a:endParaRPr lang="zh-TW" altLang="zh-TW" sz="1600" kern="100" dirty="0">
                        <a:effectLst/>
                        <a:latin typeface="Times New Roman" panose="02020603050405020304" pitchFamily="18" charset="0"/>
                        <a:ea typeface="+mn-ea"/>
                        <a:cs typeface="Times New Roman" panose="02020603050405020304" pitchFamily="18" charset="0"/>
                      </a:endParaRPr>
                    </a:p>
                  </a:txBody>
                  <a:tcPr marL="68580" marR="68580" marT="0" marB="0" anchor="ctr"/>
                </a:tc>
                <a:tc>
                  <a:txBody>
                    <a:bodyPr/>
                    <a:lstStyle/>
                    <a:p>
                      <a:pPr algn="ctr"/>
                      <a:r>
                        <a:rPr lang="en-US" altLang="zh-TW" dirty="0">
                          <a:latin typeface="Times New Roman" panose="02020603050405020304" pitchFamily="18" charset="0"/>
                          <a:cs typeface="Times New Roman" panose="02020603050405020304" pitchFamily="18" charset="0"/>
                        </a:rPr>
                        <a:t>0.8303</a:t>
                      </a:r>
                      <a:endParaRPr lang="zh-TW" altLang="en-US" dirty="0">
                        <a:latin typeface="Times New Roman" panose="02020603050405020304" pitchFamily="18" charset="0"/>
                        <a:cs typeface="Times New Roman" panose="02020603050405020304"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a:latin typeface="Times New Roman" panose="02020603050405020304" pitchFamily="18" charset="0"/>
                          <a:cs typeface="Times New Roman" panose="02020603050405020304" pitchFamily="18" charset="0"/>
                        </a:rPr>
                        <a:t>0.8360</a:t>
                      </a:r>
                      <a:endParaRPr lang="zh-TW" altLang="en-US"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851410134"/>
                  </a:ext>
                </a:extLst>
              </a:tr>
              <a:tr h="393486">
                <a:tc rowSpan="2">
                  <a:txBody>
                    <a:bodyPr/>
                    <a:lstStyle/>
                    <a:p>
                      <a:pPr algn="ctr"/>
                      <a:r>
                        <a:rPr lang="en-US" altLang="zh-TW" dirty="0">
                          <a:latin typeface="Times New Roman" panose="02020603050405020304" pitchFamily="18" charset="0"/>
                          <a:cs typeface="Times New Roman" panose="02020603050405020304" pitchFamily="18" charset="0"/>
                        </a:rPr>
                        <a:t>32</a:t>
                      </a:r>
                      <a:endParaRPr lang="zh-TW" altLang="en-US" dirty="0">
                        <a:latin typeface="Times New Roman" panose="02020603050405020304" pitchFamily="18" charset="0"/>
                        <a:cs typeface="Times New Roman" panose="02020603050405020304"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600" kern="100" dirty="0">
                          <a:effectLst/>
                          <a:latin typeface="Times New Roman" panose="02020603050405020304" pitchFamily="18" charset="0"/>
                          <a:cs typeface="Times New Roman" panose="02020603050405020304" pitchFamily="18" charset="0"/>
                        </a:rPr>
                        <a:t>0.001</a:t>
                      </a:r>
                      <a:endParaRPr lang="zh-TW" altLang="zh-TW" sz="1600" kern="100" dirty="0">
                        <a:effectLst/>
                        <a:latin typeface="Times New Roman" panose="02020603050405020304" pitchFamily="18" charset="0"/>
                        <a:ea typeface="+mn-ea"/>
                        <a:cs typeface="Times New Roman" panose="02020603050405020304" pitchFamily="18" charset="0"/>
                      </a:endParaRPr>
                    </a:p>
                  </a:txBody>
                  <a:tcPr marL="68580" marR="68580" marT="0" marB="0" anchor="ctr"/>
                </a:tc>
                <a:tc>
                  <a:txBody>
                    <a:bodyPr/>
                    <a:lstStyle/>
                    <a:p>
                      <a:pPr algn="ctr"/>
                      <a:r>
                        <a:rPr lang="en-US" altLang="zh-TW" dirty="0">
                          <a:latin typeface="Times New Roman" panose="02020603050405020304" pitchFamily="18" charset="0"/>
                          <a:cs typeface="Times New Roman" panose="02020603050405020304" pitchFamily="18" charset="0"/>
                        </a:rPr>
                        <a:t>0.8664</a:t>
                      </a:r>
                      <a:endParaRPr lang="zh-TW" altLang="en-US"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TW" dirty="0">
                          <a:latin typeface="Times New Roman" panose="02020603050405020304" pitchFamily="18" charset="0"/>
                          <a:cs typeface="Times New Roman" panose="02020603050405020304" pitchFamily="18" charset="0"/>
                        </a:rPr>
                        <a:t>0.8617</a:t>
                      </a:r>
                      <a:endParaRPr lang="zh-TW" altLang="en-US"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769630099"/>
                  </a:ext>
                </a:extLst>
              </a:tr>
              <a:tr h="393486">
                <a:tc vMerge="1">
                  <a:txBody>
                    <a:bodyPr/>
                    <a:lstStyle/>
                    <a:p>
                      <a:endParaRPr lang="zh-TW" altLang="en-US"/>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600" kern="100" dirty="0">
                          <a:effectLst/>
                          <a:latin typeface="Times New Roman" panose="02020603050405020304" pitchFamily="18" charset="0"/>
                          <a:cs typeface="Times New Roman" panose="02020603050405020304" pitchFamily="18" charset="0"/>
                        </a:rPr>
                        <a:t>0.0001</a:t>
                      </a:r>
                      <a:endParaRPr lang="zh-TW" altLang="zh-TW" sz="1600" kern="100" dirty="0">
                        <a:effectLst/>
                        <a:latin typeface="Times New Roman" panose="02020603050405020304" pitchFamily="18" charset="0"/>
                        <a:ea typeface="+mn-ea"/>
                        <a:cs typeface="Times New Roman" panose="02020603050405020304" pitchFamily="18" charset="0"/>
                      </a:endParaRPr>
                    </a:p>
                  </a:txBody>
                  <a:tcPr marL="68580" marR="68580" marT="0" marB="0" anchor="ctr"/>
                </a:tc>
                <a:tc>
                  <a:txBody>
                    <a:bodyPr/>
                    <a:lstStyle/>
                    <a:p>
                      <a:pPr algn="ctr"/>
                      <a:r>
                        <a:rPr lang="en-US" altLang="zh-TW" dirty="0">
                          <a:latin typeface="Times New Roman" panose="02020603050405020304" pitchFamily="18" charset="0"/>
                          <a:cs typeface="Times New Roman" panose="02020603050405020304" pitchFamily="18" charset="0"/>
                        </a:rPr>
                        <a:t>0.8339</a:t>
                      </a:r>
                      <a:endParaRPr lang="zh-TW" altLang="en-US"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TW" dirty="0">
                          <a:latin typeface="Times New Roman" panose="02020603050405020304" pitchFamily="18" charset="0"/>
                          <a:cs typeface="Times New Roman" panose="02020603050405020304" pitchFamily="18" charset="0"/>
                        </a:rPr>
                        <a:t>0.8328</a:t>
                      </a:r>
                      <a:endParaRPr lang="zh-TW" altLang="en-US"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257634858"/>
                  </a:ext>
                </a:extLst>
              </a:tr>
              <a:tr h="393486">
                <a:tc rowSpan="2">
                  <a:txBody>
                    <a:bodyPr/>
                    <a:lstStyle/>
                    <a:p>
                      <a:pPr algn="ctr"/>
                      <a:r>
                        <a:rPr lang="en-US" altLang="zh-TW" dirty="0">
                          <a:latin typeface="Times New Roman" panose="02020603050405020304" pitchFamily="18" charset="0"/>
                          <a:cs typeface="Times New Roman" panose="02020603050405020304" pitchFamily="18" charset="0"/>
                        </a:rPr>
                        <a:t>64</a:t>
                      </a:r>
                      <a:endParaRPr lang="zh-TW" altLang="en-US" dirty="0">
                        <a:latin typeface="Times New Roman" panose="02020603050405020304" pitchFamily="18" charset="0"/>
                        <a:cs typeface="Times New Roman" panose="02020603050405020304"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600" kern="100" dirty="0">
                          <a:effectLst/>
                          <a:latin typeface="Times New Roman" panose="02020603050405020304" pitchFamily="18" charset="0"/>
                          <a:cs typeface="Times New Roman" panose="02020603050405020304" pitchFamily="18" charset="0"/>
                        </a:rPr>
                        <a:t>0.001</a:t>
                      </a:r>
                      <a:endParaRPr lang="zh-TW" altLang="zh-TW" sz="1600" kern="100" dirty="0">
                        <a:effectLst/>
                        <a:latin typeface="Times New Roman" panose="02020603050405020304" pitchFamily="18" charset="0"/>
                        <a:ea typeface="+mn-ea"/>
                        <a:cs typeface="Times New Roman" panose="02020603050405020304" pitchFamily="18" charset="0"/>
                      </a:endParaRPr>
                    </a:p>
                  </a:txBody>
                  <a:tcPr marL="68580" marR="68580" marT="0" marB="0" anchor="ctr"/>
                </a:tc>
                <a:tc>
                  <a:txBody>
                    <a:bodyPr/>
                    <a:lstStyle/>
                    <a:p>
                      <a:pPr algn="ctr"/>
                      <a:r>
                        <a:rPr lang="en-US" altLang="zh-TW" dirty="0">
                          <a:latin typeface="Times New Roman" panose="02020603050405020304" pitchFamily="18" charset="0"/>
                          <a:cs typeface="Times New Roman" panose="02020603050405020304" pitchFamily="18" charset="0"/>
                        </a:rPr>
                        <a:t>0.8700</a:t>
                      </a:r>
                      <a:endParaRPr lang="zh-TW" altLang="en-US"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TW" dirty="0">
                          <a:latin typeface="Times New Roman" panose="02020603050405020304" pitchFamily="18" charset="0"/>
                          <a:cs typeface="Times New Roman" panose="02020603050405020304" pitchFamily="18" charset="0"/>
                        </a:rPr>
                        <a:t>0.8714</a:t>
                      </a:r>
                      <a:endParaRPr lang="zh-TW" altLang="en-US"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087744283"/>
                  </a:ext>
                </a:extLst>
              </a:tr>
              <a:tr h="393486">
                <a:tc vMerge="1">
                  <a:txBody>
                    <a:bodyPr/>
                    <a:lstStyle/>
                    <a:p>
                      <a:endParaRPr lang="zh-TW" altLang="en-US"/>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600" kern="100" dirty="0">
                          <a:effectLst/>
                          <a:latin typeface="Times New Roman" panose="02020603050405020304" pitchFamily="18" charset="0"/>
                          <a:cs typeface="Times New Roman" panose="02020603050405020304" pitchFamily="18" charset="0"/>
                        </a:rPr>
                        <a:t>0.0001</a:t>
                      </a:r>
                      <a:endParaRPr lang="zh-TW" altLang="zh-TW" sz="1600" kern="100" dirty="0">
                        <a:effectLst/>
                        <a:latin typeface="Times New Roman" panose="02020603050405020304" pitchFamily="18" charset="0"/>
                        <a:ea typeface="+mn-ea"/>
                        <a:cs typeface="Times New Roman" panose="02020603050405020304" pitchFamily="18" charset="0"/>
                      </a:endParaRPr>
                    </a:p>
                  </a:txBody>
                  <a:tcPr marL="68580" marR="68580" marT="0" marB="0" anchor="ctr"/>
                </a:tc>
                <a:tc>
                  <a:txBody>
                    <a:bodyPr/>
                    <a:lstStyle/>
                    <a:p>
                      <a:pPr algn="ctr"/>
                      <a:r>
                        <a:rPr lang="en-US" altLang="zh-TW" dirty="0">
                          <a:latin typeface="Times New Roman" panose="02020603050405020304" pitchFamily="18" charset="0"/>
                          <a:cs typeface="Times New Roman" panose="02020603050405020304" pitchFamily="18" charset="0"/>
                        </a:rPr>
                        <a:t>0.8375</a:t>
                      </a:r>
                      <a:endParaRPr lang="zh-TW" altLang="en-US"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TW" dirty="0">
                          <a:latin typeface="Times New Roman" panose="02020603050405020304" pitchFamily="18" charset="0"/>
                          <a:cs typeface="Times New Roman" panose="02020603050405020304" pitchFamily="18" charset="0"/>
                        </a:rPr>
                        <a:t>0.8103</a:t>
                      </a:r>
                      <a:endParaRPr lang="zh-TW" altLang="en-US"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910078082"/>
                  </a:ext>
                </a:extLst>
              </a:tr>
            </a:tbl>
          </a:graphicData>
        </a:graphic>
      </p:graphicFrame>
      <p:sp>
        <p:nvSpPr>
          <p:cNvPr id="2" name="文字方塊 1">
            <a:extLst>
              <a:ext uri="{FF2B5EF4-FFF2-40B4-BE49-F238E27FC236}">
                <a16:creationId xmlns:a16="http://schemas.microsoft.com/office/drawing/2014/main" id="{FE0F8DEB-70BD-11A4-6F22-3B7336700962}"/>
              </a:ext>
            </a:extLst>
          </p:cNvPr>
          <p:cNvSpPr txBox="1"/>
          <p:nvPr/>
        </p:nvSpPr>
        <p:spPr>
          <a:xfrm>
            <a:off x="2578482" y="6097695"/>
            <a:ext cx="4480714" cy="400110"/>
          </a:xfrm>
          <a:prstGeom prst="rect">
            <a:avLst/>
          </a:prstGeom>
          <a:noFill/>
        </p:spPr>
        <p:txBody>
          <a:bodyPr wrap="none" rtlCol="0">
            <a:spAutoFit/>
          </a:bodyPr>
          <a:lstStyle/>
          <a:p>
            <a:r>
              <a:rPr lang="zh-TW" altLang="en-US" sz="2000" dirty="0">
                <a:latin typeface="標楷體" panose="03000509000000000000" pitchFamily="65" charset="-120"/>
                <a:ea typeface="標楷體" panose="03000509000000000000" pitchFamily="65" charset="-120"/>
              </a:rPr>
              <a:t>表</a:t>
            </a:r>
            <a:r>
              <a:rPr lang="en-US" altLang="zh-TW" sz="2000" dirty="0">
                <a:latin typeface="標楷體" panose="03000509000000000000" pitchFamily="65" charset="-120"/>
                <a:ea typeface="標楷體" panose="03000509000000000000" pitchFamily="65" charset="-120"/>
              </a:rPr>
              <a:t>4</a:t>
            </a:r>
            <a:r>
              <a:rPr lang="zh-TW" altLang="en-US" sz="2000" dirty="0">
                <a:latin typeface="標楷體" panose="03000509000000000000" pitchFamily="65" charset="-120"/>
                <a:ea typeface="標楷體" panose="03000509000000000000" pitchFamily="65" charset="-120"/>
              </a:rPr>
              <a:t>、</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 </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不同批次與學習率組合結果比較</a:t>
            </a:r>
            <a:endParaRPr lang="en-US" altLang="zh-TW" sz="2000" dirty="0">
              <a:latin typeface="Times New Roman" panose="02020603050405020304" pitchFamily="18" charset="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947855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標題 1">
            <a:extLst>
              <a:ext uri="{FF2B5EF4-FFF2-40B4-BE49-F238E27FC236}">
                <a16:creationId xmlns:a16="http://schemas.microsoft.com/office/drawing/2014/main" id="{C2123B4E-2B65-43F8-862F-613C402FB493}"/>
              </a:ext>
            </a:extLst>
          </p:cNvPr>
          <p:cNvSpPr>
            <a:spLocks noGrp="1"/>
          </p:cNvSpPr>
          <p:nvPr>
            <p:ph type="title"/>
          </p:nvPr>
        </p:nvSpPr>
        <p:spPr/>
        <p:txBody>
          <a:bodyPr>
            <a:normAutofit/>
          </a:bodyPr>
          <a:lstStyle/>
          <a:p>
            <a:pPr lvl="1">
              <a:lnSpc>
                <a:spcPct val="150000"/>
              </a:lnSpc>
            </a:pPr>
            <a:r>
              <a:rPr lang="zh-TW" altLang="en-US" sz="3000" b="1" dirty="0">
                <a:latin typeface="+mn-lt"/>
                <a:ea typeface="標楷體" panose="03000509000000000000" pitchFamily="65" charset="-120"/>
                <a:cs typeface="Times New Roman" panose="02020603050405020304" pitchFamily="18" charset="0"/>
              </a:rPr>
              <a:t>實驗</a:t>
            </a:r>
            <a:r>
              <a:rPr lang="zh-TW" altLang="en-US" sz="3000" b="1" dirty="0">
                <a:ea typeface="標楷體" panose="03000509000000000000" pitchFamily="65" charset="-120"/>
                <a:cs typeface="Times New Roman" panose="02020603050405020304" pitchFamily="18" charset="0"/>
              </a:rPr>
              <a:t>二：</a:t>
            </a:r>
            <a:endParaRPr lang="en-US" altLang="zh-TW" sz="3000" b="1" dirty="0">
              <a:latin typeface="+mn-lt"/>
              <a:ea typeface="標楷體" panose="03000509000000000000" pitchFamily="65" charset="-120"/>
              <a:cs typeface="Times New Roman" panose="02020603050405020304" pitchFamily="18" charset="0"/>
            </a:endParaRPr>
          </a:p>
        </p:txBody>
      </p:sp>
      <p:sp>
        <p:nvSpPr>
          <p:cNvPr id="6" name="投影片編號版面配置區 5"/>
          <p:cNvSpPr>
            <a:spLocks noGrp="1"/>
          </p:cNvSpPr>
          <p:nvPr>
            <p:ph type="sldNum" sz="quarter" idx="12"/>
          </p:nvPr>
        </p:nvSpPr>
        <p:spPr/>
        <p:txBody>
          <a:bodyPr/>
          <a:lstStyle/>
          <a:p>
            <a:fld id="{7A8277C4-33AF-4A1C-9766-B7B70FA9330B}" type="slidenum">
              <a:rPr lang="zh-TW" altLang="en-US" smtClean="0"/>
              <a:t>22</a:t>
            </a:fld>
            <a:endParaRPr lang="zh-TW" altLang="en-US"/>
          </a:p>
        </p:txBody>
      </p:sp>
      <p:sp>
        <p:nvSpPr>
          <p:cNvPr id="8" name="文字方塊 7"/>
          <p:cNvSpPr txBox="1"/>
          <p:nvPr/>
        </p:nvSpPr>
        <p:spPr>
          <a:xfrm>
            <a:off x="10888" y="2"/>
            <a:ext cx="553998" cy="6721475"/>
          </a:xfrm>
          <a:prstGeom prst="rect">
            <a:avLst/>
          </a:prstGeom>
          <a:noFill/>
        </p:spPr>
        <p:txBody>
          <a:bodyPr vert="eaVert" wrap="square" rtlCol="0">
            <a:spAutoFit/>
          </a:bodyPr>
          <a:lstStyle/>
          <a:p>
            <a:pPr>
              <a:buClr>
                <a:schemeClr val="accent1">
                  <a:lumMod val="75000"/>
                </a:schemeClr>
              </a:buClr>
            </a:pPr>
            <a:r>
              <a:rPr lang="zh-TW" altLang="en-US" sz="2400" dirty="0">
                <a:solidFill>
                  <a:schemeClr val="bg1"/>
                </a:solidFill>
                <a:latin typeface="Times New Roman" panose="02020603050405020304" pitchFamily="18" charset="0"/>
                <a:ea typeface="標楷體" panose="03000509000000000000" pitchFamily="65" charset="-120"/>
                <a:cs typeface="Times New Roman" panose="02020603050405020304" pitchFamily="18" charset="0"/>
              </a:rPr>
              <a:t>實驗結果與討論</a:t>
            </a:r>
            <a:endParaRPr lang="en-US" altLang="zh-TW" sz="2400" dirty="0">
              <a:solidFill>
                <a:schemeClr val="bg1"/>
              </a:solidFill>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12" name="Rectangle 4">
            <a:extLst>
              <a:ext uri="{FF2B5EF4-FFF2-40B4-BE49-F238E27FC236}">
                <a16:creationId xmlns:a16="http://schemas.microsoft.com/office/drawing/2014/main" id="{D33BBAB1-E441-4D79-9774-791927A4D554}"/>
              </a:ext>
            </a:extLst>
          </p:cNvPr>
          <p:cNvSpPr>
            <a:spLocks noChangeArrowheads="1"/>
          </p:cNvSpPr>
          <p:nvPr/>
        </p:nvSpPr>
        <p:spPr bwMode="auto">
          <a:xfrm>
            <a:off x="-88307" y="15991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14" name="Rectangle 6">
            <a:extLst>
              <a:ext uri="{FF2B5EF4-FFF2-40B4-BE49-F238E27FC236}">
                <a16:creationId xmlns:a16="http://schemas.microsoft.com/office/drawing/2014/main" id="{F4426F13-7A72-4066-AD31-81FF97BB8D56}"/>
              </a:ext>
            </a:extLst>
          </p:cNvPr>
          <p:cNvSpPr>
            <a:spLocks noChangeArrowheads="1"/>
          </p:cNvSpPr>
          <p:nvPr/>
        </p:nvSpPr>
        <p:spPr bwMode="auto">
          <a:xfrm>
            <a:off x="-1523999" y="-18466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13" name="內容版面配置區 2">
            <a:extLst>
              <a:ext uri="{FF2B5EF4-FFF2-40B4-BE49-F238E27FC236}">
                <a16:creationId xmlns:a16="http://schemas.microsoft.com/office/drawing/2014/main" id="{FEA57DC4-8CB3-4A5D-8853-9CD42476772E}"/>
              </a:ext>
            </a:extLst>
          </p:cNvPr>
          <p:cNvSpPr>
            <a:spLocks noGrp="1"/>
          </p:cNvSpPr>
          <p:nvPr>
            <p:ph idx="1"/>
          </p:nvPr>
        </p:nvSpPr>
        <p:spPr>
          <a:xfrm>
            <a:off x="664081" y="1225685"/>
            <a:ext cx="7886700" cy="5076329"/>
          </a:xfrm>
        </p:spPr>
        <p:txBody>
          <a:bodyPr/>
          <a:lstStyle/>
          <a:p>
            <a:r>
              <a:rPr lang="zh-TW" altLang="en-US" sz="2400" dirty="0">
                <a:latin typeface="Times New Roman" panose="02020603050405020304" pitchFamily="18" charset="0"/>
                <a:cs typeface="Times New Roman" panose="02020603050405020304" pitchFamily="18" charset="0"/>
              </a:rPr>
              <a:t>我們實驗中增加隨機裁剪</a:t>
            </a:r>
            <a:r>
              <a:rPr lang="en-US" altLang="zh-TW" sz="2400" dirty="0">
                <a:latin typeface="Times New Roman" panose="02020603050405020304" pitchFamily="18" charset="0"/>
                <a:cs typeface="Times New Roman" panose="02020603050405020304" pitchFamily="18" charset="0"/>
              </a:rPr>
              <a:t>(</a:t>
            </a:r>
            <a:r>
              <a:rPr lang="zh-TW" altLang="en-US" sz="2400" dirty="0">
                <a:latin typeface="Times New Roman" panose="02020603050405020304" pitchFamily="18" charset="0"/>
                <a:cs typeface="Times New Roman" panose="02020603050405020304" pitchFamily="18" charset="0"/>
              </a:rPr>
              <a:t>裁剪區域大小是原始圖像面積的</a:t>
            </a:r>
            <a:r>
              <a:rPr lang="en-US" altLang="zh-TW" sz="2400" dirty="0">
                <a:latin typeface="Times New Roman" panose="02020603050405020304" pitchFamily="18" charset="0"/>
                <a:cs typeface="Times New Roman" panose="02020603050405020304" pitchFamily="18" charset="0"/>
              </a:rPr>
              <a:t>80%</a:t>
            </a:r>
            <a:r>
              <a:rPr lang="zh-TW" altLang="en-US" sz="2400" dirty="0">
                <a:latin typeface="Times New Roman" panose="02020603050405020304" pitchFamily="18" charset="0"/>
                <a:cs typeface="Times New Roman" panose="02020603050405020304" pitchFamily="18" charset="0"/>
              </a:rPr>
              <a:t>到</a:t>
            </a:r>
            <a:r>
              <a:rPr lang="en-US" altLang="zh-TW" sz="2400" dirty="0">
                <a:latin typeface="Times New Roman" panose="02020603050405020304" pitchFamily="18" charset="0"/>
                <a:cs typeface="Times New Roman" panose="02020603050405020304" pitchFamily="18" charset="0"/>
              </a:rPr>
              <a:t>100%</a:t>
            </a:r>
            <a:r>
              <a:rPr lang="zh-TW" altLang="en-US" sz="2400" dirty="0">
                <a:latin typeface="Times New Roman" panose="02020603050405020304" pitchFamily="18" charset="0"/>
                <a:cs typeface="Times New Roman" panose="02020603050405020304" pitchFamily="18" charset="0"/>
              </a:rPr>
              <a:t>之間</a:t>
            </a:r>
            <a:r>
              <a:rPr lang="en-US" altLang="zh-TW" sz="2400" dirty="0">
                <a:latin typeface="Times New Roman" panose="02020603050405020304" pitchFamily="18" charset="0"/>
                <a:cs typeface="Times New Roman" panose="02020603050405020304" pitchFamily="18" charset="0"/>
              </a:rPr>
              <a:t>) </a:t>
            </a:r>
            <a:r>
              <a:rPr lang="zh-TW" altLang="en-US" sz="2400" dirty="0">
                <a:latin typeface="Times New Roman" panose="02020603050405020304" pitchFamily="18" charset="0"/>
                <a:cs typeface="Times New Roman" panose="02020603050405020304" pitchFamily="18" charset="0"/>
              </a:rPr>
              <a:t>，以及隨機調整影像的亮度，以</a:t>
            </a:r>
            <a:r>
              <a:rPr lang="en-US" altLang="zh-TW" sz="2400" dirty="0">
                <a:latin typeface="Times New Roman" panose="02020603050405020304" pitchFamily="18" charset="0"/>
                <a:cs typeface="Times New Roman" panose="02020603050405020304" pitchFamily="18" charset="0"/>
              </a:rPr>
              <a:t>50%</a:t>
            </a:r>
            <a:r>
              <a:rPr lang="zh-TW" altLang="en-US" sz="2400" dirty="0">
                <a:latin typeface="Times New Roman" panose="02020603050405020304" pitchFamily="18" charset="0"/>
                <a:cs typeface="Times New Roman" panose="02020603050405020304" pitchFamily="18" charset="0"/>
              </a:rPr>
              <a:t>的概率隨機水平、垂直翻轉影像，進行隨機仿射變換，包括平移和正負</a:t>
            </a:r>
            <a:r>
              <a:rPr lang="en-US" altLang="zh-TW" sz="2400" dirty="0">
                <a:latin typeface="Times New Roman" panose="02020603050405020304" pitchFamily="18" charset="0"/>
                <a:cs typeface="Times New Roman" panose="02020603050405020304" pitchFamily="18" charset="0"/>
              </a:rPr>
              <a:t>20</a:t>
            </a:r>
            <a:r>
              <a:rPr lang="zh-TW" altLang="en-US" sz="2400" dirty="0">
                <a:latin typeface="Times New Roman" panose="02020603050405020304" pitchFamily="18" charset="0"/>
                <a:cs typeface="Times New Roman" panose="02020603050405020304" pitchFamily="18" charset="0"/>
              </a:rPr>
              <a:t>度之間隨機旋轉，確保訓練時圖片的完整性，並在其它參數不變的情況下進行測試</a:t>
            </a:r>
            <a:r>
              <a:rPr lang="zh-TW" altLang="en-US" dirty="0">
                <a:latin typeface="Times New Roman" panose="02020603050405020304" pitchFamily="18" charset="0"/>
                <a:cs typeface="Times New Roman" panose="02020603050405020304" pitchFamily="18" charset="0"/>
              </a:rPr>
              <a:t>。</a:t>
            </a:r>
          </a:p>
        </p:txBody>
      </p:sp>
      <p:graphicFrame>
        <p:nvGraphicFramePr>
          <p:cNvPr id="2" name="表格 1">
            <a:extLst>
              <a:ext uri="{FF2B5EF4-FFF2-40B4-BE49-F238E27FC236}">
                <a16:creationId xmlns:a16="http://schemas.microsoft.com/office/drawing/2014/main" id="{D82A4D84-A5A4-73E1-2AC4-0F2E14B0499E}"/>
              </a:ext>
            </a:extLst>
          </p:cNvPr>
          <p:cNvGraphicFramePr>
            <a:graphicFrameLocks noGrp="1"/>
          </p:cNvGraphicFramePr>
          <p:nvPr>
            <p:extLst>
              <p:ext uri="{D42A27DB-BD31-4B8C-83A1-F6EECF244321}">
                <p14:modId xmlns:p14="http://schemas.microsoft.com/office/powerpoint/2010/main" val="2758333267"/>
              </p:ext>
            </p:extLst>
          </p:nvPr>
        </p:nvGraphicFramePr>
        <p:xfrm>
          <a:off x="1219198" y="3530599"/>
          <a:ext cx="6942306" cy="2101716"/>
        </p:xfrm>
        <a:graphic>
          <a:graphicData uri="http://schemas.openxmlformats.org/drawingml/2006/table">
            <a:tbl>
              <a:tblPr firstRow="1" bandRow="1">
                <a:tableStyleId>{7DF18680-E054-41AD-8BC1-D1AEF772440D}</a:tableStyleId>
              </a:tblPr>
              <a:tblGrid>
                <a:gridCol w="1387815">
                  <a:extLst>
                    <a:ext uri="{9D8B030D-6E8A-4147-A177-3AD203B41FA5}">
                      <a16:colId xmlns:a16="http://schemas.microsoft.com/office/drawing/2014/main" val="4153248721"/>
                    </a:ext>
                  </a:extLst>
                </a:gridCol>
                <a:gridCol w="1284051">
                  <a:extLst>
                    <a:ext uri="{9D8B030D-6E8A-4147-A177-3AD203B41FA5}">
                      <a16:colId xmlns:a16="http://schemas.microsoft.com/office/drawing/2014/main" val="3076125388"/>
                    </a:ext>
                  </a:extLst>
                </a:gridCol>
                <a:gridCol w="1498059">
                  <a:extLst>
                    <a:ext uri="{9D8B030D-6E8A-4147-A177-3AD203B41FA5}">
                      <a16:colId xmlns:a16="http://schemas.microsoft.com/office/drawing/2014/main" val="1195696992"/>
                    </a:ext>
                  </a:extLst>
                </a:gridCol>
                <a:gridCol w="1381328">
                  <a:extLst>
                    <a:ext uri="{9D8B030D-6E8A-4147-A177-3AD203B41FA5}">
                      <a16:colId xmlns:a16="http://schemas.microsoft.com/office/drawing/2014/main" val="3636756413"/>
                    </a:ext>
                  </a:extLst>
                </a:gridCol>
                <a:gridCol w="1391053">
                  <a:extLst>
                    <a:ext uri="{9D8B030D-6E8A-4147-A177-3AD203B41FA5}">
                      <a16:colId xmlns:a16="http://schemas.microsoft.com/office/drawing/2014/main" val="4077209711"/>
                    </a:ext>
                  </a:extLst>
                </a:gridCol>
              </a:tblGrid>
              <a:tr h="700572">
                <a:tc>
                  <a:txBody>
                    <a:bodyPr/>
                    <a:lstStyle/>
                    <a:p>
                      <a:pPr algn="ctr"/>
                      <a:r>
                        <a:rPr lang="en-US" altLang="zh-TW" dirty="0">
                          <a:latin typeface="Times New Roman" panose="02020603050405020304" pitchFamily="18" charset="0"/>
                          <a:cs typeface="Times New Roman" panose="02020603050405020304" pitchFamily="18" charset="0"/>
                        </a:rPr>
                        <a:t>Augmented</a:t>
                      </a:r>
                      <a:endParaRPr lang="zh-TW" altLang="en-US"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TW" dirty="0">
                          <a:latin typeface="Times New Roman" panose="02020603050405020304" pitchFamily="18" charset="0"/>
                          <a:cs typeface="Times New Roman" panose="02020603050405020304" pitchFamily="18" charset="0"/>
                        </a:rPr>
                        <a:t>Test Accuracy</a:t>
                      </a:r>
                      <a:endParaRPr lang="zh-TW" altLang="en-US"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TW" dirty="0">
                          <a:latin typeface="Times New Roman" panose="02020603050405020304" pitchFamily="18" charset="0"/>
                          <a:cs typeface="Times New Roman" panose="02020603050405020304" pitchFamily="18" charset="0"/>
                        </a:rPr>
                        <a:t>Precision</a:t>
                      </a:r>
                      <a:endParaRPr lang="zh-TW" altLang="en-US"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TW" dirty="0">
                          <a:latin typeface="Times New Roman" panose="02020603050405020304" pitchFamily="18" charset="0"/>
                          <a:cs typeface="Times New Roman" panose="02020603050405020304" pitchFamily="18" charset="0"/>
                        </a:rPr>
                        <a:t>Recall</a:t>
                      </a:r>
                      <a:endParaRPr lang="zh-TW" altLang="en-US"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TW" dirty="0">
                          <a:latin typeface="Times New Roman" panose="02020603050405020304" pitchFamily="18" charset="0"/>
                          <a:cs typeface="Times New Roman" panose="02020603050405020304" pitchFamily="18" charset="0"/>
                        </a:rPr>
                        <a:t>F1 Score</a:t>
                      </a:r>
                      <a:endParaRPr lang="zh-TW" altLang="en-US"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073984776"/>
                  </a:ext>
                </a:extLst>
              </a:tr>
              <a:tr h="700572">
                <a:tc>
                  <a:txBody>
                    <a:bodyPr/>
                    <a:lstStyle/>
                    <a:p>
                      <a:pPr algn="ctr"/>
                      <a:r>
                        <a:rPr lang="en-US" altLang="zh-TW" dirty="0">
                          <a:latin typeface="Times New Roman" panose="02020603050405020304" pitchFamily="18" charset="0"/>
                          <a:cs typeface="Times New Roman" panose="02020603050405020304" pitchFamily="18" charset="0"/>
                        </a:rPr>
                        <a:t>No</a:t>
                      </a:r>
                      <a:endParaRPr lang="zh-TW" altLang="en-US"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TW" dirty="0">
                          <a:latin typeface="Times New Roman" panose="02020603050405020304" pitchFamily="18" charset="0"/>
                          <a:cs typeface="Times New Roman" panose="02020603050405020304" pitchFamily="18" charset="0"/>
                        </a:rPr>
                        <a:t>0.8103</a:t>
                      </a:r>
                      <a:endParaRPr lang="zh-TW" altLang="en-US"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TW" dirty="0">
                          <a:latin typeface="Times New Roman" panose="02020603050405020304" pitchFamily="18" charset="0"/>
                          <a:cs typeface="Times New Roman" panose="02020603050405020304" pitchFamily="18" charset="0"/>
                        </a:rPr>
                        <a:t>0.8191</a:t>
                      </a:r>
                      <a:endParaRPr lang="zh-TW" altLang="en-US"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TW" dirty="0">
                          <a:latin typeface="Times New Roman" panose="02020603050405020304" pitchFamily="18" charset="0"/>
                          <a:cs typeface="Times New Roman" panose="02020603050405020304" pitchFamily="18" charset="0"/>
                        </a:rPr>
                        <a:t>0.8103</a:t>
                      </a:r>
                    </a:p>
                  </a:txBody>
                  <a:tcPr anchor="ctr"/>
                </a:tc>
                <a:tc>
                  <a:txBody>
                    <a:bodyPr/>
                    <a:lstStyle/>
                    <a:p>
                      <a:pPr algn="ctr"/>
                      <a:r>
                        <a:rPr lang="en-US" altLang="zh-TW" dirty="0">
                          <a:latin typeface="Times New Roman" panose="02020603050405020304" pitchFamily="18" charset="0"/>
                          <a:cs typeface="Times New Roman" panose="02020603050405020304" pitchFamily="18" charset="0"/>
                        </a:rPr>
                        <a:t>0.8064</a:t>
                      </a:r>
                      <a:endParaRPr lang="zh-TW" altLang="en-US"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4136448879"/>
                  </a:ext>
                </a:extLst>
              </a:tr>
              <a:tr h="700572">
                <a:tc>
                  <a:txBody>
                    <a:bodyPr/>
                    <a:lstStyle/>
                    <a:p>
                      <a:pPr algn="ctr"/>
                      <a:r>
                        <a:rPr lang="en-US" altLang="zh-TW" dirty="0">
                          <a:latin typeface="Times New Roman" panose="02020603050405020304" pitchFamily="18" charset="0"/>
                          <a:cs typeface="Times New Roman" panose="02020603050405020304" pitchFamily="18" charset="0"/>
                        </a:rPr>
                        <a:t>Yes</a:t>
                      </a:r>
                      <a:endParaRPr lang="zh-TW" altLang="en-US"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TW" b="1" dirty="0">
                          <a:latin typeface="Times New Roman" panose="02020603050405020304" pitchFamily="18" charset="0"/>
                          <a:cs typeface="Times New Roman" panose="02020603050405020304" pitchFamily="18" charset="0"/>
                        </a:rPr>
                        <a:t>0.8778</a:t>
                      </a:r>
                      <a:endParaRPr lang="zh-TW" altLang="en-US" b="1"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TW" b="1" dirty="0">
                          <a:latin typeface="Times New Roman" panose="02020603050405020304" pitchFamily="18" charset="0"/>
                          <a:cs typeface="Times New Roman" panose="02020603050405020304" pitchFamily="18" charset="0"/>
                        </a:rPr>
                        <a:t>0.8851</a:t>
                      </a:r>
                      <a:endParaRPr lang="zh-TW" altLang="en-US" b="1"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TW" b="1" dirty="0">
                          <a:latin typeface="Times New Roman" panose="02020603050405020304" pitchFamily="18" charset="0"/>
                          <a:cs typeface="Times New Roman" panose="02020603050405020304" pitchFamily="18" charset="0"/>
                        </a:rPr>
                        <a:t>0.8778</a:t>
                      </a:r>
                      <a:endParaRPr lang="zh-TW" altLang="en-US" b="1"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TW" b="1" dirty="0">
                          <a:latin typeface="Times New Roman" panose="02020603050405020304" pitchFamily="18" charset="0"/>
                          <a:cs typeface="Times New Roman" panose="02020603050405020304" pitchFamily="18" charset="0"/>
                        </a:rPr>
                        <a:t>0.8780</a:t>
                      </a:r>
                      <a:endParaRPr lang="zh-TW" altLang="en-US" b="1"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769630099"/>
                  </a:ext>
                </a:extLst>
              </a:tr>
            </a:tbl>
          </a:graphicData>
        </a:graphic>
      </p:graphicFrame>
      <p:sp>
        <p:nvSpPr>
          <p:cNvPr id="3" name="文字方塊 2">
            <a:extLst>
              <a:ext uri="{FF2B5EF4-FFF2-40B4-BE49-F238E27FC236}">
                <a16:creationId xmlns:a16="http://schemas.microsoft.com/office/drawing/2014/main" id="{F0FF10DC-BA8D-30D3-6363-01C22F533B58}"/>
              </a:ext>
            </a:extLst>
          </p:cNvPr>
          <p:cNvSpPr txBox="1"/>
          <p:nvPr/>
        </p:nvSpPr>
        <p:spPr>
          <a:xfrm>
            <a:off x="2834715" y="5812384"/>
            <a:ext cx="3711272" cy="400110"/>
          </a:xfrm>
          <a:prstGeom prst="rect">
            <a:avLst/>
          </a:prstGeom>
          <a:noFill/>
        </p:spPr>
        <p:txBody>
          <a:bodyPr wrap="none" rtlCol="0">
            <a:spAutoFit/>
          </a:bodyPr>
          <a:lstStyle/>
          <a:p>
            <a:r>
              <a:rPr lang="zh-TW" altLang="en-US" sz="2000" dirty="0">
                <a:latin typeface="標楷體" panose="03000509000000000000" pitchFamily="65" charset="-120"/>
                <a:ea typeface="標楷體" panose="03000509000000000000" pitchFamily="65" charset="-120"/>
              </a:rPr>
              <a:t>表</a:t>
            </a:r>
            <a:r>
              <a:rPr lang="en-US" altLang="zh-TW" sz="2000" dirty="0">
                <a:latin typeface="標楷體" panose="03000509000000000000" pitchFamily="65" charset="-120"/>
                <a:ea typeface="標楷體" panose="03000509000000000000" pitchFamily="65" charset="-120"/>
              </a:rPr>
              <a:t>5</a:t>
            </a:r>
            <a:r>
              <a:rPr lang="zh-TW" altLang="en-US" sz="2000" dirty="0">
                <a:latin typeface="標楷體" panose="03000509000000000000" pitchFamily="65" charset="-120"/>
                <a:ea typeface="標楷體" panose="03000509000000000000" pitchFamily="65" charset="-120"/>
              </a:rPr>
              <a:t>、</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 </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強化影像與處理結果比較</a:t>
            </a:r>
            <a:endParaRPr lang="en-US" altLang="zh-TW" sz="2000" dirty="0">
              <a:latin typeface="Times New Roman" panose="02020603050405020304" pitchFamily="18" charset="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11689343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標題 1">
            <a:extLst>
              <a:ext uri="{FF2B5EF4-FFF2-40B4-BE49-F238E27FC236}">
                <a16:creationId xmlns:a16="http://schemas.microsoft.com/office/drawing/2014/main" id="{C2123B4E-2B65-43F8-862F-613C402FB493}"/>
              </a:ext>
            </a:extLst>
          </p:cNvPr>
          <p:cNvSpPr>
            <a:spLocks noGrp="1"/>
          </p:cNvSpPr>
          <p:nvPr>
            <p:ph type="title"/>
          </p:nvPr>
        </p:nvSpPr>
        <p:spPr/>
        <p:txBody>
          <a:bodyPr>
            <a:normAutofit/>
          </a:bodyPr>
          <a:lstStyle/>
          <a:p>
            <a:pPr lvl="1">
              <a:lnSpc>
                <a:spcPct val="150000"/>
              </a:lnSpc>
            </a:pPr>
            <a:r>
              <a:rPr lang="zh-TW" altLang="en-US" sz="3000" b="1" dirty="0">
                <a:latin typeface="+mn-lt"/>
                <a:ea typeface="標楷體" panose="03000509000000000000" pitchFamily="65" charset="-120"/>
                <a:cs typeface="Times New Roman" panose="02020603050405020304" pitchFamily="18" charset="0"/>
              </a:rPr>
              <a:t>實驗三</a:t>
            </a:r>
            <a:r>
              <a:rPr lang="zh-TW" altLang="en-US" sz="3000" b="1" dirty="0">
                <a:ea typeface="標楷體" panose="03000509000000000000" pitchFamily="65" charset="-120"/>
                <a:cs typeface="Times New Roman" panose="02020603050405020304" pitchFamily="18" charset="0"/>
              </a:rPr>
              <a:t>：</a:t>
            </a:r>
            <a:r>
              <a:rPr lang="en-US" altLang="zh-TW" sz="3200" b="1" dirty="0">
                <a:latin typeface="Times New Roman" panose="02020603050405020304" pitchFamily="18" charset="0"/>
                <a:cs typeface="Times New Roman" panose="02020603050405020304" pitchFamily="18" charset="0"/>
              </a:rPr>
              <a:t> </a:t>
            </a:r>
            <a:endParaRPr lang="en-US" altLang="zh-TW" sz="3000" b="1" dirty="0">
              <a:latin typeface="+mn-lt"/>
              <a:ea typeface="標楷體" panose="03000509000000000000" pitchFamily="65" charset="-120"/>
              <a:cs typeface="Times New Roman" panose="02020603050405020304" pitchFamily="18" charset="0"/>
            </a:endParaRPr>
          </a:p>
        </p:txBody>
      </p:sp>
      <p:sp>
        <p:nvSpPr>
          <p:cNvPr id="6" name="投影片編號版面配置區 5"/>
          <p:cNvSpPr>
            <a:spLocks noGrp="1"/>
          </p:cNvSpPr>
          <p:nvPr>
            <p:ph type="sldNum" sz="quarter" idx="12"/>
          </p:nvPr>
        </p:nvSpPr>
        <p:spPr/>
        <p:txBody>
          <a:bodyPr/>
          <a:lstStyle/>
          <a:p>
            <a:fld id="{7A8277C4-33AF-4A1C-9766-B7B70FA9330B}" type="slidenum">
              <a:rPr lang="zh-TW" altLang="en-US" smtClean="0"/>
              <a:t>23</a:t>
            </a:fld>
            <a:endParaRPr lang="zh-TW" altLang="en-US"/>
          </a:p>
        </p:txBody>
      </p:sp>
      <p:sp>
        <p:nvSpPr>
          <p:cNvPr id="8" name="文字方塊 7"/>
          <p:cNvSpPr txBox="1"/>
          <p:nvPr/>
        </p:nvSpPr>
        <p:spPr>
          <a:xfrm>
            <a:off x="10888" y="2"/>
            <a:ext cx="553998" cy="6721475"/>
          </a:xfrm>
          <a:prstGeom prst="rect">
            <a:avLst/>
          </a:prstGeom>
          <a:noFill/>
        </p:spPr>
        <p:txBody>
          <a:bodyPr vert="eaVert" wrap="square" rtlCol="0">
            <a:spAutoFit/>
          </a:bodyPr>
          <a:lstStyle/>
          <a:p>
            <a:pPr>
              <a:buClr>
                <a:schemeClr val="accent1">
                  <a:lumMod val="75000"/>
                </a:schemeClr>
              </a:buClr>
            </a:pPr>
            <a:r>
              <a:rPr lang="zh-TW" altLang="en-US" sz="2400" dirty="0">
                <a:solidFill>
                  <a:schemeClr val="bg1"/>
                </a:solidFill>
                <a:latin typeface="Times New Roman" panose="02020603050405020304" pitchFamily="18" charset="0"/>
                <a:ea typeface="標楷體" panose="03000509000000000000" pitchFamily="65" charset="-120"/>
                <a:cs typeface="Times New Roman" panose="02020603050405020304" pitchFamily="18" charset="0"/>
              </a:rPr>
              <a:t>實驗結果與討論</a:t>
            </a:r>
            <a:endParaRPr lang="en-US" altLang="zh-TW" sz="2400" dirty="0">
              <a:solidFill>
                <a:schemeClr val="bg1"/>
              </a:solidFill>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12" name="Rectangle 4">
            <a:extLst>
              <a:ext uri="{FF2B5EF4-FFF2-40B4-BE49-F238E27FC236}">
                <a16:creationId xmlns:a16="http://schemas.microsoft.com/office/drawing/2014/main" id="{D33BBAB1-E441-4D79-9774-791927A4D554}"/>
              </a:ext>
            </a:extLst>
          </p:cNvPr>
          <p:cNvSpPr>
            <a:spLocks noChangeArrowheads="1"/>
          </p:cNvSpPr>
          <p:nvPr/>
        </p:nvSpPr>
        <p:spPr bwMode="auto">
          <a:xfrm>
            <a:off x="-88307" y="15991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14" name="Rectangle 6">
            <a:extLst>
              <a:ext uri="{FF2B5EF4-FFF2-40B4-BE49-F238E27FC236}">
                <a16:creationId xmlns:a16="http://schemas.microsoft.com/office/drawing/2014/main" id="{F4426F13-7A72-4066-AD31-81FF97BB8D56}"/>
              </a:ext>
            </a:extLst>
          </p:cNvPr>
          <p:cNvSpPr>
            <a:spLocks noChangeArrowheads="1"/>
          </p:cNvSpPr>
          <p:nvPr/>
        </p:nvSpPr>
        <p:spPr bwMode="auto">
          <a:xfrm>
            <a:off x="-1523999" y="-18466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3" name="內容版面配置區 2">
            <a:extLst>
              <a:ext uri="{FF2B5EF4-FFF2-40B4-BE49-F238E27FC236}">
                <a16:creationId xmlns:a16="http://schemas.microsoft.com/office/drawing/2014/main" id="{A12D7077-EB17-EC91-B1BC-4620EF1BD8A1}"/>
              </a:ext>
            </a:extLst>
          </p:cNvPr>
          <p:cNvSpPr>
            <a:spLocks noGrp="1"/>
          </p:cNvSpPr>
          <p:nvPr>
            <p:ph idx="1"/>
          </p:nvPr>
        </p:nvSpPr>
        <p:spPr>
          <a:xfrm>
            <a:off x="664081" y="1280022"/>
            <a:ext cx="7886700" cy="5076329"/>
          </a:xfrm>
        </p:spPr>
        <p:txBody>
          <a:bodyPr/>
          <a:lstStyle/>
          <a:p>
            <a:r>
              <a:rPr lang="zh-TW" altLang="en-US" sz="2400" dirty="0">
                <a:latin typeface="Times New Roman" panose="02020603050405020304" pitchFamily="18" charset="0"/>
                <a:cs typeface="Times New Roman" panose="02020603050405020304" pitchFamily="18" charset="0"/>
              </a:rPr>
              <a:t>本次實驗結合了前兩個實驗的最優參數、數據增強，接下來要增加</a:t>
            </a:r>
            <a:r>
              <a:rPr lang="en-US" altLang="zh-TW" sz="2400" dirty="0">
                <a:latin typeface="Times New Roman" panose="02020603050405020304" pitchFamily="18" charset="0"/>
                <a:cs typeface="Times New Roman" panose="02020603050405020304" pitchFamily="18" charset="0"/>
              </a:rPr>
              <a:t>Early Stopping</a:t>
            </a:r>
            <a:r>
              <a:rPr lang="zh-TW" altLang="en-US" sz="2400" dirty="0">
                <a:latin typeface="Times New Roman" panose="02020603050405020304" pitchFamily="18" charset="0"/>
                <a:cs typeface="Times New Roman" panose="02020603050405020304" pitchFamily="18" charset="0"/>
              </a:rPr>
              <a:t>機制，實驗模型收斂能力。</a:t>
            </a:r>
          </a:p>
          <a:p>
            <a:r>
              <a:rPr lang="en-US" altLang="zh-TW" sz="2400" dirty="0" err="1">
                <a:latin typeface="Times New Roman" panose="02020603050405020304" pitchFamily="18" charset="0"/>
                <a:cs typeface="Times New Roman" panose="02020603050405020304" pitchFamily="18" charset="0"/>
              </a:rPr>
              <a:t>patienc</a:t>
            </a:r>
            <a:r>
              <a:rPr lang="zh-TW" altLang="en-US" sz="2400" dirty="0">
                <a:latin typeface="Times New Roman" panose="02020603050405020304" pitchFamily="18" charset="0"/>
                <a:cs typeface="Times New Roman" panose="02020603050405020304" pitchFamily="18" charset="0"/>
              </a:rPr>
              <a:t>值設為</a:t>
            </a:r>
            <a:r>
              <a:rPr lang="en-US" altLang="zh-TW" sz="2400" dirty="0">
                <a:latin typeface="Times New Roman" panose="02020603050405020304" pitchFamily="18" charset="0"/>
                <a:cs typeface="Times New Roman" panose="02020603050405020304" pitchFamily="18" charset="0"/>
              </a:rPr>
              <a:t>5</a:t>
            </a:r>
            <a:r>
              <a:rPr lang="zh-TW" altLang="en-US" sz="2400" dirty="0">
                <a:latin typeface="Times New Roman" panose="02020603050405020304" pitchFamily="18" charset="0"/>
                <a:cs typeface="Times New Roman" panose="02020603050405020304" pitchFamily="18" charset="0"/>
              </a:rPr>
              <a:t>，在驗證正確率沒有提升大於</a:t>
            </a:r>
            <a:r>
              <a:rPr lang="en-US" altLang="zh-TW" sz="2400" dirty="0">
                <a:latin typeface="Times New Roman" panose="02020603050405020304" pitchFamily="18" charset="0"/>
                <a:cs typeface="Times New Roman" panose="02020603050405020304" pitchFamily="18" charset="0"/>
              </a:rPr>
              <a:t>5</a:t>
            </a:r>
            <a:r>
              <a:rPr lang="zh-TW" altLang="en-US" sz="2400" dirty="0">
                <a:latin typeface="Times New Roman" panose="02020603050405020304" pitchFamily="18" charset="0"/>
                <a:cs typeface="Times New Roman" panose="02020603050405020304" pitchFamily="18" charset="0"/>
              </a:rPr>
              <a:t>次時會中止訓練，判斷模型是否已經達到擬合，從而找出最優解，模型大概在</a:t>
            </a:r>
            <a:r>
              <a:rPr lang="en-US" altLang="zh-TW" sz="2400" dirty="0">
                <a:latin typeface="Times New Roman" panose="02020603050405020304" pitchFamily="18" charset="0"/>
                <a:cs typeface="Times New Roman" panose="02020603050405020304" pitchFamily="18" charset="0"/>
              </a:rPr>
              <a:t>13</a:t>
            </a:r>
            <a:r>
              <a:rPr lang="zh-TW" altLang="en-US" sz="2400" dirty="0">
                <a:latin typeface="Times New Roman" panose="02020603050405020304" pitchFamily="18" charset="0"/>
                <a:cs typeface="Times New Roman" panose="02020603050405020304" pitchFamily="18" charset="0"/>
              </a:rPr>
              <a:t>到</a:t>
            </a:r>
            <a:r>
              <a:rPr lang="en-US" altLang="zh-TW" sz="2400" dirty="0">
                <a:latin typeface="Times New Roman" panose="02020603050405020304" pitchFamily="18" charset="0"/>
                <a:cs typeface="Times New Roman" panose="02020603050405020304" pitchFamily="18" charset="0"/>
              </a:rPr>
              <a:t>17</a:t>
            </a:r>
            <a:r>
              <a:rPr lang="zh-TW" altLang="en-US" sz="2400" dirty="0">
                <a:latin typeface="Times New Roman" panose="02020603050405020304" pitchFamily="18" charset="0"/>
                <a:cs typeface="Times New Roman" panose="02020603050405020304" pitchFamily="18" charset="0"/>
              </a:rPr>
              <a:t>個迭代之間就會提前完成收斂。</a:t>
            </a:r>
          </a:p>
        </p:txBody>
      </p:sp>
      <p:graphicFrame>
        <p:nvGraphicFramePr>
          <p:cNvPr id="11" name="表格 10">
            <a:extLst>
              <a:ext uri="{FF2B5EF4-FFF2-40B4-BE49-F238E27FC236}">
                <a16:creationId xmlns:a16="http://schemas.microsoft.com/office/drawing/2014/main" id="{DC62272F-7EFB-709D-BA09-88D929A4E399}"/>
              </a:ext>
            </a:extLst>
          </p:cNvPr>
          <p:cNvGraphicFramePr>
            <a:graphicFrameLocks noGrp="1"/>
          </p:cNvGraphicFramePr>
          <p:nvPr>
            <p:extLst>
              <p:ext uri="{D42A27DB-BD31-4B8C-83A1-F6EECF244321}">
                <p14:modId xmlns:p14="http://schemas.microsoft.com/office/powerpoint/2010/main" val="596125837"/>
              </p:ext>
            </p:extLst>
          </p:nvPr>
        </p:nvGraphicFramePr>
        <p:xfrm>
          <a:off x="942110" y="3332470"/>
          <a:ext cx="7608671" cy="2789475"/>
        </p:xfrm>
        <a:graphic>
          <a:graphicData uri="http://schemas.openxmlformats.org/drawingml/2006/table">
            <a:tbl>
              <a:tblPr firstRow="1" bandRow="1">
                <a:tableStyleId>{7DF18680-E054-41AD-8BC1-D1AEF772440D}</a:tableStyleId>
              </a:tblPr>
              <a:tblGrid>
                <a:gridCol w="1113466">
                  <a:extLst>
                    <a:ext uri="{9D8B030D-6E8A-4147-A177-3AD203B41FA5}">
                      <a16:colId xmlns:a16="http://schemas.microsoft.com/office/drawing/2014/main" val="2579131809"/>
                    </a:ext>
                  </a:extLst>
                </a:gridCol>
                <a:gridCol w="1299041">
                  <a:extLst>
                    <a:ext uri="{9D8B030D-6E8A-4147-A177-3AD203B41FA5}">
                      <a16:colId xmlns:a16="http://schemas.microsoft.com/office/drawing/2014/main" val="891996129"/>
                    </a:ext>
                  </a:extLst>
                </a:gridCol>
                <a:gridCol w="1299041">
                  <a:extLst>
                    <a:ext uri="{9D8B030D-6E8A-4147-A177-3AD203B41FA5}">
                      <a16:colId xmlns:a16="http://schemas.microsoft.com/office/drawing/2014/main" val="1370781083"/>
                    </a:ext>
                  </a:extLst>
                </a:gridCol>
                <a:gridCol w="1299041">
                  <a:extLst>
                    <a:ext uri="{9D8B030D-6E8A-4147-A177-3AD203B41FA5}">
                      <a16:colId xmlns:a16="http://schemas.microsoft.com/office/drawing/2014/main" val="1557891348"/>
                    </a:ext>
                  </a:extLst>
                </a:gridCol>
                <a:gridCol w="1299041">
                  <a:extLst>
                    <a:ext uri="{9D8B030D-6E8A-4147-A177-3AD203B41FA5}">
                      <a16:colId xmlns:a16="http://schemas.microsoft.com/office/drawing/2014/main" val="2916173952"/>
                    </a:ext>
                  </a:extLst>
                </a:gridCol>
                <a:gridCol w="1299041">
                  <a:extLst>
                    <a:ext uri="{9D8B030D-6E8A-4147-A177-3AD203B41FA5}">
                      <a16:colId xmlns:a16="http://schemas.microsoft.com/office/drawing/2014/main" val="1158541831"/>
                    </a:ext>
                  </a:extLst>
                </a:gridCol>
              </a:tblGrid>
              <a:tr h="542201">
                <a:tc>
                  <a:txBody>
                    <a:bodyPr/>
                    <a:lstStyle/>
                    <a:p>
                      <a:pPr algn="ctr"/>
                      <a:r>
                        <a:rPr lang="en-US" altLang="zh-TW" dirty="0">
                          <a:latin typeface="Times New Roman" panose="02020603050405020304" pitchFamily="18" charset="0"/>
                          <a:cs typeface="Times New Roman" panose="02020603050405020304" pitchFamily="18" charset="0"/>
                        </a:rPr>
                        <a:t>Test</a:t>
                      </a:r>
                      <a:endParaRPr lang="zh-TW" altLang="en-US"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TW" dirty="0">
                          <a:latin typeface="Times New Roman" panose="02020603050405020304" pitchFamily="18" charset="0"/>
                          <a:cs typeface="Times New Roman" panose="02020603050405020304" pitchFamily="18" charset="0"/>
                        </a:rPr>
                        <a:t>Test Accuracy</a:t>
                      </a:r>
                      <a:endParaRPr lang="zh-TW" altLang="en-US"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TW" dirty="0">
                          <a:latin typeface="Times New Roman" panose="02020603050405020304" pitchFamily="18" charset="0"/>
                          <a:cs typeface="Times New Roman" panose="02020603050405020304" pitchFamily="18" charset="0"/>
                        </a:rPr>
                        <a:t>Precision</a:t>
                      </a:r>
                      <a:endParaRPr lang="zh-TW" altLang="en-US"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TW" dirty="0">
                          <a:latin typeface="Times New Roman" panose="02020603050405020304" pitchFamily="18" charset="0"/>
                          <a:cs typeface="Times New Roman" panose="02020603050405020304" pitchFamily="18" charset="0"/>
                        </a:rPr>
                        <a:t>Recall</a:t>
                      </a:r>
                      <a:endParaRPr lang="zh-TW" altLang="en-US"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TW" dirty="0">
                          <a:latin typeface="Times New Roman" panose="02020603050405020304" pitchFamily="18" charset="0"/>
                          <a:cs typeface="Times New Roman" panose="02020603050405020304" pitchFamily="18" charset="0"/>
                        </a:rPr>
                        <a:t>F1 Score</a:t>
                      </a:r>
                      <a:endParaRPr lang="zh-TW" altLang="en-US" dirty="0">
                        <a:latin typeface="Times New Roman" panose="02020603050405020304" pitchFamily="18" charset="0"/>
                        <a:cs typeface="Times New Roman" panose="02020603050405020304"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a:latin typeface="Times New Roman" panose="02020603050405020304" pitchFamily="18" charset="0"/>
                          <a:cs typeface="Times New Roman" panose="02020603050405020304" pitchFamily="18" charset="0"/>
                        </a:rPr>
                        <a:t>Epochs</a:t>
                      </a:r>
                      <a:endParaRPr lang="zh-TW" altLang="en-US"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921202008"/>
                  </a:ext>
                </a:extLst>
              </a:tr>
              <a:tr h="429879">
                <a:tc>
                  <a:txBody>
                    <a:bodyPr/>
                    <a:lstStyle/>
                    <a:p>
                      <a:pPr algn="ctr"/>
                      <a:r>
                        <a:rPr lang="en-US" altLang="zh-TW" b="0" dirty="0">
                          <a:latin typeface="Times New Roman" panose="02020603050405020304" pitchFamily="18" charset="0"/>
                          <a:cs typeface="Times New Roman" panose="02020603050405020304" pitchFamily="18" charset="0"/>
                        </a:rPr>
                        <a:t>Test 1 </a:t>
                      </a:r>
                      <a:endParaRPr lang="zh-TW" altLang="en-US" b="0" dirty="0">
                        <a:latin typeface="Times New Roman" panose="02020603050405020304" pitchFamily="18" charset="0"/>
                        <a:cs typeface="Times New Roman" panose="02020603050405020304" pitchFamily="18" charset="0"/>
                      </a:endParaRPr>
                    </a:p>
                  </a:txBody>
                  <a:tcPr anchor="ctr"/>
                </a:tc>
                <a:tc>
                  <a:txBody>
                    <a:bodyPr/>
                    <a:lstStyle/>
                    <a:p>
                      <a:pPr algn="ctr"/>
                      <a:r>
                        <a:rPr lang="zh-TW" altLang="en-US" dirty="0">
                          <a:latin typeface="Times New Roman" panose="02020603050405020304" pitchFamily="18" charset="0"/>
                          <a:cs typeface="Times New Roman" panose="02020603050405020304" pitchFamily="18" charset="0"/>
                        </a:rPr>
                        <a:t> </a:t>
                      </a:r>
                      <a:r>
                        <a:rPr lang="en-US" altLang="zh-TW" dirty="0">
                          <a:latin typeface="Times New Roman" panose="02020603050405020304" pitchFamily="18" charset="0"/>
                          <a:cs typeface="Times New Roman" panose="02020603050405020304" pitchFamily="18" charset="0"/>
                        </a:rPr>
                        <a:t>0.9035</a:t>
                      </a:r>
                      <a:endParaRPr lang="zh-TW" altLang="en-US"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TW" dirty="0">
                          <a:latin typeface="Times New Roman" panose="02020603050405020304" pitchFamily="18" charset="0"/>
                          <a:cs typeface="Times New Roman" panose="02020603050405020304" pitchFamily="18" charset="0"/>
                        </a:rPr>
                        <a:t>0.9077</a:t>
                      </a:r>
                      <a:endParaRPr lang="zh-TW" altLang="en-US"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TW" dirty="0">
                          <a:latin typeface="Times New Roman" panose="02020603050405020304" pitchFamily="18" charset="0"/>
                          <a:cs typeface="Times New Roman" panose="02020603050405020304" pitchFamily="18" charset="0"/>
                        </a:rPr>
                        <a:t>0.9035</a:t>
                      </a:r>
                    </a:p>
                  </a:txBody>
                  <a:tcPr anchor="ctr"/>
                </a:tc>
                <a:tc>
                  <a:txBody>
                    <a:bodyPr/>
                    <a:lstStyle/>
                    <a:p>
                      <a:pPr algn="ctr"/>
                      <a:r>
                        <a:rPr lang="en-US" altLang="zh-TW" dirty="0">
                          <a:latin typeface="Times New Roman" panose="02020603050405020304" pitchFamily="18" charset="0"/>
                          <a:cs typeface="Times New Roman" panose="02020603050405020304" pitchFamily="18" charset="0"/>
                        </a:rPr>
                        <a:t>0.9031</a:t>
                      </a:r>
                      <a:endParaRPr lang="zh-TW" altLang="en-US"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TW" dirty="0">
                          <a:latin typeface="Times New Roman" panose="02020603050405020304" pitchFamily="18" charset="0"/>
                          <a:cs typeface="Times New Roman" panose="02020603050405020304" pitchFamily="18" charset="0"/>
                        </a:rPr>
                        <a:t>17</a:t>
                      </a:r>
                      <a:endParaRPr lang="zh-TW" altLang="en-US"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2172600939"/>
                  </a:ext>
                </a:extLst>
              </a:tr>
              <a:tr h="429879">
                <a:tc>
                  <a:txBody>
                    <a:bodyPr/>
                    <a:lstStyle/>
                    <a:p>
                      <a:pPr algn="ctr"/>
                      <a:r>
                        <a:rPr lang="en-US" altLang="zh-TW" b="0" dirty="0">
                          <a:latin typeface="Times New Roman" panose="02020603050405020304" pitchFamily="18" charset="0"/>
                          <a:cs typeface="Times New Roman" panose="02020603050405020304" pitchFamily="18" charset="0"/>
                        </a:rPr>
                        <a:t>Test 2 </a:t>
                      </a:r>
                      <a:endParaRPr lang="zh-TW" altLang="en-US" b="0"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TW" dirty="0">
                          <a:latin typeface="Times New Roman" panose="02020603050405020304" pitchFamily="18" charset="0"/>
                          <a:cs typeface="Times New Roman" panose="02020603050405020304" pitchFamily="18" charset="0"/>
                        </a:rPr>
                        <a:t>0.9068</a:t>
                      </a:r>
                      <a:endParaRPr lang="zh-TW" altLang="en-US"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TW" dirty="0">
                          <a:latin typeface="Times New Roman" panose="02020603050405020304" pitchFamily="18" charset="0"/>
                          <a:cs typeface="Times New Roman" panose="02020603050405020304" pitchFamily="18" charset="0"/>
                        </a:rPr>
                        <a:t>0.9122</a:t>
                      </a:r>
                      <a:endParaRPr lang="zh-TW" altLang="en-US"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TW" dirty="0">
                          <a:latin typeface="Times New Roman" panose="02020603050405020304" pitchFamily="18" charset="0"/>
                          <a:cs typeface="Times New Roman" panose="02020603050405020304" pitchFamily="18" charset="0"/>
                        </a:rPr>
                        <a:t>0.9068</a:t>
                      </a:r>
                      <a:endParaRPr lang="zh-TW" altLang="en-US"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TW" dirty="0">
                          <a:latin typeface="Times New Roman" panose="02020603050405020304" pitchFamily="18" charset="0"/>
                          <a:cs typeface="Times New Roman" panose="02020603050405020304" pitchFamily="18" charset="0"/>
                        </a:rPr>
                        <a:t>0.9070</a:t>
                      </a:r>
                      <a:endParaRPr lang="zh-TW" altLang="en-US"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TW" dirty="0">
                          <a:latin typeface="Times New Roman" panose="02020603050405020304" pitchFamily="18" charset="0"/>
                          <a:cs typeface="Times New Roman" panose="02020603050405020304" pitchFamily="18" charset="0"/>
                        </a:rPr>
                        <a:t>16</a:t>
                      </a:r>
                      <a:endParaRPr lang="zh-TW" altLang="en-US"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86225296"/>
                  </a:ext>
                </a:extLst>
              </a:tr>
              <a:tr h="429879">
                <a:tc>
                  <a:txBody>
                    <a:bodyPr/>
                    <a:lstStyle/>
                    <a:p>
                      <a:pPr algn="ctr"/>
                      <a:r>
                        <a:rPr lang="en-US" altLang="zh-TW" b="0" dirty="0">
                          <a:latin typeface="Times New Roman" panose="02020603050405020304" pitchFamily="18" charset="0"/>
                          <a:cs typeface="Times New Roman" panose="02020603050405020304" pitchFamily="18" charset="0"/>
                        </a:rPr>
                        <a:t>Test 3 </a:t>
                      </a:r>
                      <a:endParaRPr lang="zh-TW" altLang="en-US" b="0"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TW" dirty="0">
                          <a:latin typeface="Times New Roman" panose="02020603050405020304" pitchFamily="18" charset="0"/>
                          <a:cs typeface="Times New Roman" panose="02020603050405020304" pitchFamily="18" charset="0"/>
                        </a:rPr>
                        <a:t>0.8939</a:t>
                      </a:r>
                      <a:endParaRPr lang="zh-TW" altLang="en-US"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TW" dirty="0">
                          <a:latin typeface="Times New Roman" panose="02020603050405020304" pitchFamily="18" charset="0"/>
                          <a:cs typeface="Times New Roman" panose="02020603050405020304" pitchFamily="18" charset="0"/>
                        </a:rPr>
                        <a:t>0.8974</a:t>
                      </a:r>
                      <a:endParaRPr lang="zh-TW" altLang="en-US"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TW" dirty="0">
                          <a:latin typeface="Times New Roman" panose="02020603050405020304" pitchFamily="18" charset="0"/>
                          <a:cs typeface="Times New Roman" panose="02020603050405020304" pitchFamily="18" charset="0"/>
                        </a:rPr>
                        <a:t>0.8939</a:t>
                      </a:r>
                      <a:endParaRPr lang="zh-TW" altLang="en-US"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TW" dirty="0">
                          <a:latin typeface="Times New Roman" panose="02020603050405020304" pitchFamily="18" charset="0"/>
                          <a:cs typeface="Times New Roman" panose="02020603050405020304" pitchFamily="18" charset="0"/>
                        </a:rPr>
                        <a:t>0.8937</a:t>
                      </a:r>
                      <a:endParaRPr lang="zh-TW" altLang="en-US"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TW" dirty="0">
                          <a:latin typeface="Times New Roman" panose="02020603050405020304" pitchFamily="18" charset="0"/>
                          <a:cs typeface="Times New Roman" panose="02020603050405020304" pitchFamily="18" charset="0"/>
                        </a:rPr>
                        <a:t>14</a:t>
                      </a:r>
                      <a:endParaRPr lang="zh-TW" altLang="en-US"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905697652"/>
                  </a:ext>
                </a:extLst>
              </a:tr>
              <a:tr h="429879">
                <a:tc>
                  <a:txBody>
                    <a:bodyPr/>
                    <a:lstStyle/>
                    <a:p>
                      <a:pPr algn="ctr"/>
                      <a:r>
                        <a:rPr lang="en-US" altLang="zh-TW" b="0" dirty="0">
                          <a:latin typeface="Times New Roman" panose="02020603050405020304" pitchFamily="18" charset="0"/>
                          <a:cs typeface="Times New Roman" panose="02020603050405020304" pitchFamily="18" charset="0"/>
                        </a:rPr>
                        <a:t>Test 4 </a:t>
                      </a:r>
                      <a:endParaRPr lang="zh-TW" altLang="en-US" b="0"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TW" dirty="0">
                          <a:latin typeface="Times New Roman" panose="02020603050405020304" pitchFamily="18" charset="0"/>
                          <a:cs typeface="Times New Roman" panose="02020603050405020304" pitchFamily="18" charset="0"/>
                        </a:rPr>
                        <a:t>0.8907</a:t>
                      </a:r>
                      <a:endParaRPr lang="zh-TW" altLang="en-US"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TW" dirty="0">
                          <a:latin typeface="Times New Roman" panose="02020603050405020304" pitchFamily="18" charset="0"/>
                          <a:cs typeface="Times New Roman" panose="02020603050405020304" pitchFamily="18" charset="0"/>
                        </a:rPr>
                        <a:t>0.8941</a:t>
                      </a:r>
                      <a:endParaRPr lang="zh-TW" altLang="en-US"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TW" dirty="0">
                          <a:latin typeface="Times New Roman" panose="02020603050405020304" pitchFamily="18" charset="0"/>
                          <a:cs typeface="Times New Roman" panose="02020603050405020304" pitchFamily="18" charset="0"/>
                        </a:rPr>
                        <a:t>0.8907</a:t>
                      </a:r>
                      <a:endParaRPr lang="zh-TW" altLang="en-US"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TW" dirty="0">
                          <a:latin typeface="Times New Roman" panose="02020603050405020304" pitchFamily="18" charset="0"/>
                          <a:cs typeface="Times New Roman" panose="02020603050405020304" pitchFamily="18" charset="0"/>
                        </a:rPr>
                        <a:t>0.8903</a:t>
                      </a:r>
                      <a:endParaRPr lang="zh-TW" altLang="en-US"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TW" dirty="0">
                          <a:latin typeface="Times New Roman" panose="02020603050405020304" pitchFamily="18" charset="0"/>
                          <a:cs typeface="Times New Roman" panose="02020603050405020304" pitchFamily="18" charset="0"/>
                        </a:rPr>
                        <a:t>14</a:t>
                      </a:r>
                      <a:endParaRPr lang="zh-TW" altLang="en-US"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2248059684"/>
                  </a:ext>
                </a:extLst>
              </a:tr>
              <a:tr h="429879">
                <a:tc>
                  <a:txBody>
                    <a:bodyPr/>
                    <a:lstStyle/>
                    <a:p>
                      <a:pPr algn="ctr"/>
                      <a:r>
                        <a:rPr lang="en-US" altLang="zh-TW" b="0" dirty="0">
                          <a:latin typeface="Times New Roman" panose="02020603050405020304" pitchFamily="18" charset="0"/>
                          <a:cs typeface="Times New Roman" panose="02020603050405020304" pitchFamily="18" charset="0"/>
                        </a:rPr>
                        <a:t>Test 5</a:t>
                      </a:r>
                      <a:endParaRPr lang="zh-TW" altLang="en-US" b="0"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TW" dirty="0">
                          <a:latin typeface="Times New Roman" panose="02020603050405020304" pitchFamily="18" charset="0"/>
                          <a:cs typeface="Times New Roman" panose="02020603050405020304" pitchFamily="18" charset="0"/>
                        </a:rPr>
                        <a:t>0.9003</a:t>
                      </a:r>
                      <a:endParaRPr lang="zh-TW" altLang="en-US"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TW" dirty="0">
                          <a:latin typeface="Times New Roman" panose="02020603050405020304" pitchFamily="18" charset="0"/>
                          <a:cs typeface="Times New Roman" panose="02020603050405020304" pitchFamily="18" charset="0"/>
                        </a:rPr>
                        <a:t>0.9036</a:t>
                      </a:r>
                      <a:endParaRPr lang="zh-TW" altLang="en-US"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TW" dirty="0">
                          <a:latin typeface="Times New Roman" panose="02020603050405020304" pitchFamily="18" charset="0"/>
                          <a:cs typeface="Times New Roman" panose="02020603050405020304" pitchFamily="18" charset="0"/>
                        </a:rPr>
                        <a:t>0.9003</a:t>
                      </a:r>
                      <a:endParaRPr lang="zh-TW" altLang="en-US"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TW" dirty="0">
                          <a:latin typeface="Times New Roman" panose="02020603050405020304" pitchFamily="18" charset="0"/>
                          <a:cs typeface="Times New Roman" panose="02020603050405020304" pitchFamily="18" charset="0"/>
                        </a:rPr>
                        <a:t>0.9002</a:t>
                      </a:r>
                      <a:endParaRPr lang="zh-TW" altLang="en-US"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TW" dirty="0">
                          <a:latin typeface="Times New Roman" panose="02020603050405020304" pitchFamily="18" charset="0"/>
                          <a:cs typeface="Times New Roman" panose="02020603050405020304" pitchFamily="18" charset="0"/>
                        </a:rPr>
                        <a:t>13</a:t>
                      </a:r>
                      <a:endParaRPr lang="zh-TW" altLang="en-US"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590317762"/>
                  </a:ext>
                </a:extLst>
              </a:tr>
            </a:tbl>
          </a:graphicData>
        </a:graphic>
      </p:graphicFrame>
      <p:sp>
        <p:nvSpPr>
          <p:cNvPr id="2" name="文字方塊 1">
            <a:extLst>
              <a:ext uri="{FF2B5EF4-FFF2-40B4-BE49-F238E27FC236}">
                <a16:creationId xmlns:a16="http://schemas.microsoft.com/office/drawing/2014/main" id="{C3CEB6AA-F14F-C3FB-BF63-1BC58667B098}"/>
              </a:ext>
            </a:extLst>
          </p:cNvPr>
          <p:cNvSpPr txBox="1"/>
          <p:nvPr/>
        </p:nvSpPr>
        <p:spPr>
          <a:xfrm>
            <a:off x="2108189" y="6262773"/>
            <a:ext cx="4998484" cy="400110"/>
          </a:xfrm>
          <a:prstGeom prst="rect">
            <a:avLst/>
          </a:prstGeom>
          <a:noFill/>
        </p:spPr>
        <p:txBody>
          <a:bodyPr wrap="none" rtlCol="0">
            <a:spAutoFit/>
          </a:bodyPr>
          <a:lstStyle/>
          <a:p>
            <a:r>
              <a:rPr lang="zh-TW" altLang="en-US" sz="2000" dirty="0">
                <a:latin typeface="標楷體" panose="03000509000000000000" pitchFamily="65" charset="-120"/>
                <a:ea typeface="標楷體" panose="03000509000000000000" pitchFamily="65" charset="-120"/>
              </a:rPr>
              <a:t>表</a:t>
            </a:r>
            <a:r>
              <a:rPr lang="en-US" altLang="zh-TW" sz="2000" dirty="0">
                <a:latin typeface="標楷體" panose="03000509000000000000" pitchFamily="65" charset="-120"/>
                <a:ea typeface="標楷體" panose="03000509000000000000" pitchFamily="65" charset="-120"/>
              </a:rPr>
              <a:t>6</a:t>
            </a:r>
            <a:r>
              <a:rPr lang="zh-TW" altLang="en-US" sz="2000" dirty="0">
                <a:latin typeface="標楷體" panose="03000509000000000000" pitchFamily="65" charset="-120"/>
                <a:ea typeface="標楷體" panose="03000509000000000000" pitchFamily="65" charset="-120"/>
              </a:rPr>
              <a:t>、</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 </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五次</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Early Stopping</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機制測試結果比較</a:t>
            </a:r>
            <a:endParaRPr lang="en-US" altLang="zh-TW" sz="2000" dirty="0">
              <a:latin typeface="Times New Roman" panose="02020603050405020304" pitchFamily="18" charset="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33025725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標題 1">
            <a:extLst>
              <a:ext uri="{FF2B5EF4-FFF2-40B4-BE49-F238E27FC236}">
                <a16:creationId xmlns:a16="http://schemas.microsoft.com/office/drawing/2014/main" id="{C2123B4E-2B65-43F8-862F-613C402FB493}"/>
              </a:ext>
            </a:extLst>
          </p:cNvPr>
          <p:cNvSpPr>
            <a:spLocks noGrp="1"/>
          </p:cNvSpPr>
          <p:nvPr>
            <p:ph type="title"/>
          </p:nvPr>
        </p:nvSpPr>
        <p:spPr/>
        <p:txBody>
          <a:bodyPr>
            <a:normAutofit/>
          </a:bodyPr>
          <a:lstStyle/>
          <a:p>
            <a:pPr lvl="1">
              <a:lnSpc>
                <a:spcPct val="150000"/>
              </a:lnSpc>
            </a:pPr>
            <a:r>
              <a:rPr lang="zh-TW" altLang="en-US" sz="3000" b="1" dirty="0">
                <a:latin typeface="+mn-lt"/>
                <a:ea typeface="標楷體" panose="03000509000000000000" pitchFamily="65" charset="-120"/>
                <a:cs typeface="Times New Roman" panose="02020603050405020304" pitchFamily="18" charset="0"/>
              </a:rPr>
              <a:t>實驗結果分析</a:t>
            </a:r>
            <a:endParaRPr lang="en-US" altLang="zh-TW" sz="3000" b="1" dirty="0">
              <a:latin typeface="+mn-lt"/>
              <a:ea typeface="標楷體" panose="03000509000000000000" pitchFamily="65" charset="-120"/>
              <a:cs typeface="Times New Roman" panose="02020603050405020304" pitchFamily="18" charset="0"/>
            </a:endParaRPr>
          </a:p>
        </p:txBody>
      </p:sp>
      <p:sp>
        <p:nvSpPr>
          <p:cNvPr id="6" name="投影片編號版面配置區 5"/>
          <p:cNvSpPr>
            <a:spLocks noGrp="1"/>
          </p:cNvSpPr>
          <p:nvPr>
            <p:ph type="sldNum" sz="quarter" idx="12"/>
          </p:nvPr>
        </p:nvSpPr>
        <p:spPr/>
        <p:txBody>
          <a:bodyPr/>
          <a:lstStyle/>
          <a:p>
            <a:fld id="{7A8277C4-33AF-4A1C-9766-B7B70FA9330B}" type="slidenum">
              <a:rPr lang="zh-TW" altLang="en-US" smtClean="0"/>
              <a:t>24</a:t>
            </a:fld>
            <a:endParaRPr lang="zh-TW" altLang="en-US" dirty="0"/>
          </a:p>
        </p:txBody>
      </p:sp>
      <p:sp>
        <p:nvSpPr>
          <p:cNvPr id="8" name="文字方塊 7"/>
          <p:cNvSpPr txBox="1"/>
          <p:nvPr/>
        </p:nvSpPr>
        <p:spPr>
          <a:xfrm>
            <a:off x="10888" y="2"/>
            <a:ext cx="553998" cy="6721475"/>
          </a:xfrm>
          <a:prstGeom prst="rect">
            <a:avLst/>
          </a:prstGeom>
          <a:noFill/>
        </p:spPr>
        <p:txBody>
          <a:bodyPr vert="eaVert" wrap="square" rtlCol="0">
            <a:spAutoFit/>
          </a:bodyPr>
          <a:lstStyle/>
          <a:p>
            <a:pPr>
              <a:buClr>
                <a:schemeClr val="accent1">
                  <a:lumMod val="75000"/>
                </a:schemeClr>
              </a:buClr>
            </a:pPr>
            <a:r>
              <a:rPr lang="zh-TW" altLang="en-US" sz="2400" dirty="0">
                <a:solidFill>
                  <a:schemeClr val="bg1"/>
                </a:solidFill>
                <a:latin typeface="Times New Roman" panose="02020603050405020304" pitchFamily="18" charset="0"/>
                <a:ea typeface="標楷體" panose="03000509000000000000" pitchFamily="65" charset="-120"/>
                <a:cs typeface="Times New Roman" panose="02020603050405020304" pitchFamily="18" charset="0"/>
              </a:rPr>
              <a:t>實驗結果與討論</a:t>
            </a:r>
            <a:endParaRPr lang="en-US" altLang="zh-TW" sz="2400" dirty="0">
              <a:solidFill>
                <a:schemeClr val="bg1"/>
              </a:solidFill>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12" name="Rectangle 4">
            <a:extLst>
              <a:ext uri="{FF2B5EF4-FFF2-40B4-BE49-F238E27FC236}">
                <a16:creationId xmlns:a16="http://schemas.microsoft.com/office/drawing/2014/main" id="{D33BBAB1-E441-4D79-9774-791927A4D554}"/>
              </a:ext>
            </a:extLst>
          </p:cNvPr>
          <p:cNvSpPr>
            <a:spLocks noChangeArrowheads="1"/>
          </p:cNvSpPr>
          <p:nvPr/>
        </p:nvSpPr>
        <p:spPr bwMode="auto">
          <a:xfrm>
            <a:off x="-88307" y="15991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14" name="Rectangle 6">
            <a:extLst>
              <a:ext uri="{FF2B5EF4-FFF2-40B4-BE49-F238E27FC236}">
                <a16:creationId xmlns:a16="http://schemas.microsoft.com/office/drawing/2014/main" id="{F4426F13-7A72-4066-AD31-81FF97BB8D56}"/>
              </a:ext>
            </a:extLst>
          </p:cNvPr>
          <p:cNvSpPr>
            <a:spLocks noChangeArrowheads="1"/>
          </p:cNvSpPr>
          <p:nvPr/>
        </p:nvSpPr>
        <p:spPr bwMode="auto">
          <a:xfrm>
            <a:off x="-1523999" y="-18466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3" name="內容版面配置區 2">
            <a:extLst>
              <a:ext uri="{FF2B5EF4-FFF2-40B4-BE49-F238E27FC236}">
                <a16:creationId xmlns:a16="http://schemas.microsoft.com/office/drawing/2014/main" id="{8EB92E30-ACA7-F85A-04A8-E9D4F19E84E1}"/>
              </a:ext>
            </a:extLst>
          </p:cNvPr>
          <p:cNvSpPr>
            <a:spLocks noGrp="1"/>
          </p:cNvSpPr>
          <p:nvPr>
            <p:ph idx="1"/>
          </p:nvPr>
        </p:nvSpPr>
        <p:spPr>
          <a:xfrm>
            <a:off x="628650" y="1216685"/>
            <a:ext cx="7886700" cy="5076329"/>
          </a:xfrm>
        </p:spPr>
        <p:txBody>
          <a:bodyPr>
            <a:normAutofit/>
          </a:bodyPr>
          <a:lstStyle/>
          <a:p>
            <a:r>
              <a:rPr lang="zh-TW" altLang="en-US" sz="2400" dirty="0">
                <a:latin typeface="Times New Roman" panose="02020603050405020304" pitchFamily="18" charset="0"/>
                <a:cs typeface="Times New Roman" panose="02020603050405020304" pitchFamily="18" charset="0"/>
              </a:rPr>
              <a:t>在算力和模型大小皆不是一個量級的情況下，我們使用的</a:t>
            </a:r>
            <a:r>
              <a:rPr lang="en-US" altLang="zh-TW" sz="2400" dirty="0" err="1">
                <a:latin typeface="Times New Roman" panose="02020603050405020304" pitchFamily="18" charset="0"/>
                <a:cs typeface="Times New Roman" panose="02020603050405020304" pitchFamily="18" charset="0"/>
              </a:rPr>
              <a:t>RegNet</a:t>
            </a:r>
            <a:r>
              <a:rPr lang="zh-TW" altLang="en-US" sz="2400" dirty="0">
                <a:latin typeface="Times New Roman" panose="02020603050405020304" pitchFamily="18" charset="0"/>
                <a:cs typeface="Times New Roman" panose="02020603050405020304" pitchFamily="18" charset="0"/>
              </a:rPr>
              <a:t>模型已經能超越論文中最佳模型的測試結果，說明複雜的模型不一定適合所有的資料集訓練，以及適合的參數和影像前處理也會影響實驗結果。</a:t>
            </a:r>
          </a:p>
        </p:txBody>
      </p:sp>
      <p:graphicFrame>
        <p:nvGraphicFramePr>
          <p:cNvPr id="4" name="內容版面配置區 6">
            <a:extLst>
              <a:ext uri="{FF2B5EF4-FFF2-40B4-BE49-F238E27FC236}">
                <a16:creationId xmlns:a16="http://schemas.microsoft.com/office/drawing/2014/main" id="{5C3836A3-5D31-D219-B5F5-0F376CB26B4F}"/>
              </a:ext>
            </a:extLst>
          </p:cNvPr>
          <p:cNvGraphicFramePr>
            <a:graphicFrameLocks/>
          </p:cNvGraphicFramePr>
          <p:nvPr>
            <p:extLst>
              <p:ext uri="{D42A27DB-BD31-4B8C-83A1-F6EECF244321}">
                <p14:modId xmlns:p14="http://schemas.microsoft.com/office/powerpoint/2010/main" val="877468325"/>
              </p:ext>
            </p:extLst>
          </p:nvPr>
        </p:nvGraphicFramePr>
        <p:xfrm>
          <a:off x="1120303" y="3015575"/>
          <a:ext cx="7255212" cy="2367913"/>
        </p:xfrm>
        <a:graphic>
          <a:graphicData uri="http://schemas.openxmlformats.org/drawingml/2006/table">
            <a:tbl>
              <a:tblPr firstRow="1" bandRow="1">
                <a:tableStyleId>{7DF18680-E054-41AD-8BC1-D1AEF772440D}</a:tableStyleId>
              </a:tblPr>
              <a:tblGrid>
                <a:gridCol w="1934020">
                  <a:extLst>
                    <a:ext uri="{9D8B030D-6E8A-4147-A177-3AD203B41FA5}">
                      <a16:colId xmlns:a16="http://schemas.microsoft.com/office/drawing/2014/main" val="2528680003"/>
                    </a:ext>
                  </a:extLst>
                </a:gridCol>
                <a:gridCol w="1182531">
                  <a:extLst>
                    <a:ext uri="{9D8B030D-6E8A-4147-A177-3AD203B41FA5}">
                      <a16:colId xmlns:a16="http://schemas.microsoft.com/office/drawing/2014/main" val="726610894"/>
                    </a:ext>
                  </a:extLst>
                </a:gridCol>
                <a:gridCol w="1275644">
                  <a:extLst>
                    <a:ext uri="{9D8B030D-6E8A-4147-A177-3AD203B41FA5}">
                      <a16:colId xmlns:a16="http://schemas.microsoft.com/office/drawing/2014/main" val="4171773438"/>
                    </a:ext>
                  </a:extLst>
                </a:gridCol>
                <a:gridCol w="1411975">
                  <a:extLst>
                    <a:ext uri="{9D8B030D-6E8A-4147-A177-3AD203B41FA5}">
                      <a16:colId xmlns:a16="http://schemas.microsoft.com/office/drawing/2014/main" val="635579361"/>
                    </a:ext>
                  </a:extLst>
                </a:gridCol>
                <a:gridCol w="1451042">
                  <a:extLst>
                    <a:ext uri="{9D8B030D-6E8A-4147-A177-3AD203B41FA5}">
                      <a16:colId xmlns:a16="http://schemas.microsoft.com/office/drawing/2014/main" val="4083452700"/>
                    </a:ext>
                  </a:extLst>
                </a:gridCol>
              </a:tblGrid>
              <a:tr h="36076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Model</a:t>
                      </a:r>
                      <a:endParaRPr lang="zh-TW" altLang="en-US" sz="1600"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GFLOPs</a:t>
                      </a:r>
                      <a:endParaRPr lang="zh-TW" altLang="en-US" sz="1600"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en-US" altLang="zh-TW" sz="1600" b="1" dirty="0">
                          <a:latin typeface="Times New Roman" panose="02020603050405020304" pitchFamily="18" charset="0"/>
                          <a:ea typeface="標楷體" panose="03000509000000000000" pitchFamily="65" charset="-120"/>
                          <a:cs typeface="Times New Roman" panose="02020603050405020304" pitchFamily="18" charset="0"/>
                        </a:rPr>
                        <a:t>Size</a:t>
                      </a:r>
                      <a:endParaRPr lang="zh-TW" altLang="en-US" sz="1600" b="1"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Parameters</a:t>
                      </a:r>
                      <a:endParaRPr lang="zh-TW" altLang="en-US" sz="1600"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Test Accuracy</a:t>
                      </a:r>
                      <a:endParaRPr lang="zh-TW" altLang="en-US" sz="1600"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extLst>
                  <a:ext uri="{0D108BD9-81ED-4DB2-BD59-A6C34878D82A}">
                    <a16:rowId xmlns:a16="http://schemas.microsoft.com/office/drawing/2014/main" val="2552335709"/>
                  </a:ext>
                </a:extLst>
              </a:tr>
              <a:tr h="669049">
                <a:tc>
                  <a:txBody>
                    <a:bodyPr/>
                    <a:lstStyle/>
                    <a:p>
                      <a:pPr algn="ctr"/>
                      <a:r>
                        <a:rPr lang="en-US" altLang="zh-TW" sz="16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EfficientNetV2B3</a:t>
                      </a:r>
                    </a:p>
                    <a:p>
                      <a:pPr algn="ctr"/>
                      <a:r>
                        <a:rPr lang="en-US" altLang="zh-TW" sz="16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t>
                      </a:r>
                      <a:r>
                        <a:rPr lang="zh-TW" altLang="en-US" sz="16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原論文最佳結果</a:t>
                      </a:r>
                      <a:r>
                        <a:rPr lang="en-US" altLang="zh-TW" sz="16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t>
                      </a:r>
                      <a:endParaRPr lang="zh-TW" altLang="en-US" sz="16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en-US" altLang="zh-TW" sz="1600" b="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3.0</a:t>
                      </a:r>
                    </a:p>
                  </a:txBody>
                  <a:tcPr anchor="ctr"/>
                </a:tc>
                <a:tc>
                  <a:txBody>
                    <a:bodyPr/>
                    <a:lstStyle/>
                    <a:p>
                      <a:pPr algn="ctr"/>
                      <a:r>
                        <a:rPr lang="en-US" altLang="zh-TW" sz="1600" b="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59</a:t>
                      </a:r>
                      <a:r>
                        <a:rPr lang="en-US" sz="1600" b="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 MB</a:t>
                      </a:r>
                    </a:p>
                  </a:txBody>
                  <a:tcPr anchor="ctr"/>
                </a:tc>
                <a:tc>
                  <a:txBody>
                    <a:bodyPr/>
                    <a:lstStyle/>
                    <a:p>
                      <a:pPr algn="ctr"/>
                      <a:r>
                        <a:rPr lang="en-US" altLang="zh-TW" sz="1600" b="0" kern="120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14.5M</a:t>
                      </a:r>
                      <a:endParaRPr lang="en-US" altLang="zh-TW" sz="1600" b="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6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0.7363</a:t>
                      </a:r>
                      <a:endParaRPr lang="zh-TW" altLang="en-US" sz="16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txBody>
                  <a:tcPr anchor="ctr"/>
                </a:tc>
                <a:extLst>
                  <a:ext uri="{0D108BD9-81ED-4DB2-BD59-A6C34878D82A}">
                    <a16:rowId xmlns:a16="http://schemas.microsoft.com/office/drawing/2014/main" val="3164497978"/>
                  </a:ext>
                </a:extLst>
              </a:tr>
              <a:tr h="66904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6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RegNetY_400mf</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6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t>
                      </a:r>
                      <a:r>
                        <a:rPr lang="zh-TW" altLang="en-US" sz="16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比照論文參數結果</a:t>
                      </a:r>
                      <a:r>
                        <a:rPr lang="en-US" altLang="zh-TW" sz="16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t>
                      </a:r>
                      <a:endParaRPr lang="zh-TW" altLang="en-US" sz="16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rowSpan="2">
                  <a:txBody>
                    <a:bodyPr/>
                    <a:lstStyle/>
                    <a:p>
                      <a:pPr algn="ctr"/>
                      <a:r>
                        <a:rPr lang="en-US" altLang="zh-TW" sz="16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0.4</a:t>
                      </a:r>
                    </a:p>
                  </a:txBody>
                  <a:tcPr anchor="ctr"/>
                </a:tc>
                <a:tc rowSpan="2">
                  <a:txBody>
                    <a:bodyPr/>
                    <a:lstStyle/>
                    <a:p>
                      <a:pPr algn="ctr"/>
                      <a:r>
                        <a:rPr lang="en-US" altLang="zh-TW" sz="1600" b="0" kern="120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16.8 MB</a:t>
                      </a:r>
                      <a:endParaRPr lang="zh-TW" altLang="en-US" sz="16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rowSpan="2">
                  <a:txBody>
                    <a:bodyPr/>
                    <a:lstStyle/>
                    <a:p>
                      <a:pPr algn="ctr"/>
                      <a:r>
                        <a:rPr lang="en-US" altLang="zh-TW" sz="1600" b="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4.34M</a:t>
                      </a:r>
                    </a:p>
                  </a:txBody>
                  <a:tcPr anchor="ctr"/>
                </a:tc>
                <a:tc>
                  <a:txBody>
                    <a:bodyPr/>
                    <a:lstStyle/>
                    <a:p>
                      <a:pPr algn="ctr"/>
                      <a:r>
                        <a:rPr lang="en-US" altLang="zh-TW" sz="16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0.8103</a:t>
                      </a:r>
                      <a:endParaRPr lang="zh-TW" altLang="en-US" sz="16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txBody>
                  <a:tcPr anchor="ctr"/>
                </a:tc>
                <a:extLst>
                  <a:ext uri="{0D108BD9-81ED-4DB2-BD59-A6C34878D82A}">
                    <a16:rowId xmlns:a16="http://schemas.microsoft.com/office/drawing/2014/main" val="1731086809"/>
                  </a:ext>
                </a:extLst>
              </a:tr>
              <a:tr h="66904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6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RegNetY_400mf</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rPr>
                        <a:t>實驗最佳結果</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a:t>
                      </a:r>
                      <a:endParaRPr lang="zh-TW" altLang="en-US" sz="1600"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vMerge="1">
                  <a:txBody>
                    <a:bodyPr/>
                    <a:lstStyle/>
                    <a:p>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vMerge="1">
                  <a:txBody>
                    <a:bodyPr/>
                    <a:lstStyle/>
                    <a:p>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b="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0.9068</a:t>
                      </a:r>
                      <a:endParaRPr lang="zh-TW" altLang="en-US" sz="1600"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extLst>
                  <a:ext uri="{0D108BD9-81ED-4DB2-BD59-A6C34878D82A}">
                    <a16:rowId xmlns:a16="http://schemas.microsoft.com/office/drawing/2014/main" val="3412498615"/>
                  </a:ext>
                </a:extLst>
              </a:tr>
            </a:tbl>
          </a:graphicData>
        </a:graphic>
      </p:graphicFrame>
      <p:sp>
        <p:nvSpPr>
          <p:cNvPr id="2" name="文字方塊 1">
            <a:extLst>
              <a:ext uri="{FF2B5EF4-FFF2-40B4-BE49-F238E27FC236}">
                <a16:creationId xmlns:a16="http://schemas.microsoft.com/office/drawing/2014/main" id="{7AFC9599-78D6-B0D4-642A-7123EEABC7B7}"/>
              </a:ext>
            </a:extLst>
          </p:cNvPr>
          <p:cNvSpPr txBox="1"/>
          <p:nvPr/>
        </p:nvSpPr>
        <p:spPr>
          <a:xfrm>
            <a:off x="3278988" y="5554557"/>
            <a:ext cx="2941831" cy="400110"/>
          </a:xfrm>
          <a:prstGeom prst="rect">
            <a:avLst/>
          </a:prstGeom>
          <a:noFill/>
        </p:spPr>
        <p:txBody>
          <a:bodyPr wrap="none" rtlCol="0">
            <a:spAutoFit/>
          </a:bodyPr>
          <a:lstStyle/>
          <a:p>
            <a:r>
              <a:rPr lang="zh-TW" altLang="en-US" sz="2000" dirty="0">
                <a:latin typeface="標楷體" panose="03000509000000000000" pitchFamily="65" charset="-120"/>
                <a:ea typeface="標楷體" panose="03000509000000000000" pitchFamily="65" charset="-120"/>
              </a:rPr>
              <a:t>表</a:t>
            </a:r>
            <a:r>
              <a:rPr lang="en-US" altLang="zh-TW" sz="2000" dirty="0">
                <a:latin typeface="標楷體" panose="03000509000000000000" pitchFamily="65" charset="-120"/>
                <a:ea typeface="標楷體" panose="03000509000000000000" pitchFamily="65" charset="-120"/>
              </a:rPr>
              <a:t>7</a:t>
            </a:r>
            <a:r>
              <a:rPr lang="zh-TW" altLang="en-US" sz="2000" dirty="0">
                <a:latin typeface="標楷體" panose="03000509000000000000" pitchFamily="65" charset="-120"/>
                <a:ea typeface="標楷體" panose="03000509000000000000" pitchFamily="65" charset="-120"/>
              </a:rPr>
              <a:t>、</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 </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與原論文結果比較</a:t>
            </a:r>
            <a:endParaRPr lang="en-US" altLang="zh-TW" sz="2000" dirty="0">
              <a:latin typeface="Times New Roman" panose="02020603050405020304" pitchFamily="18" charset="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32954763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標題 1">
            <a:extLst>
              <a:ext uri="{FF2B5EF4-FFF2-40B4-BE49-F238E27FC236}">
                <a16:creationId xmlns:a16="http://schemas.microsoft.com/office/drawing/2014/main" id="{C2123B4E-2B65-43F8-862F-613C402FB493}"/>
              </a:ext>
            </a:extLst>
          </p:cNvPr>
          <p:cNvSpPr>
            <a:spLocks noGrp="1"/>
          </p:cNvSpPr>
          <p:nvPr>
            <p:ph type="title"/>
          </p:nvPr>
        </p:nvSpPr>
        <p:spPr/>
        <p:txBody>
          <a:bodyPr>
            <a:normAutofit/>
          </a:bodyPr>
          <a:lstStyle/>
          <a:p>
            <a:pPr lvl="1">
              <a:lnSpc>
                <a:spcPct val="150000"/>
              </a:lnSpc>
            </a:pPr>
            <a:r>
              <a:rPr lang="zh-TW" altLang="en-US" sz="3000" b="1" dirty="0">
                <a:latin typeface="+mn-lt"/>
                <a:ea typeface="標楷體" panose="03000509000000000000" pitchFamily="65" charset="-120"/>
                <a:cs typeface="Times New Roman" panose="02020603050405020304" pitchFamily="18" charset="0"/>
              </a:rPr>
              <a:t>實驗四</a:t>
            </a:r>
            <a:r>
              <a:rPr lang="en-US" altLang="zh-TW" sz="3000" b="1" dirty="0">
                <a:latin typeface="+mn-lt"/>
                <a:ea typeface="標楷體" panose="03000509000000000000" pitchFamily="65" charset="-120"/>
                <a:cs typeface="Times New Roman" panose="02020603050405020304" pitchFamily="18" charset="0"/>
              </a:rPr>
              <a:t>:</a:t>
            </a:r>
          </a:p>
        </p:txBody>
      </p:sp>
      <p:sp>
        <p:nvSpPr>
          <p:cNvPr id="6" name="投影片編號版面配置區 5"/>
          <p:cNvSpPr>
            <a:spLocks noGrp="1"/>
          </p:cNvSpPr>
          <p:nvPr>
            <p:ph type="sldNum" sz="quarter" idx="12"/>
          </p:nvPr>
        </p:nvSpPr>
        <p:spPr/>
        <p:txBody>
          <a:bodyPr/>
          <a:lstStyle/>
          <a:p>
            <a:fld id="{7A8277C4-33AF-4A1C-9766-B7B70FA9330B}" type="slidenum">
              <a:rPr lang="zh-TW" altLang="en-US" smtClean="0"/>
              <a:t>25</a:t>
            </a:fld>
            <a:endParaRPr lang="zh-TW" altLang="en-US" dirty="0"/>
          </a:p>
        </p:txBody>
      </p:sp>
      <p:sp>
        <p:nvSpPr>
          <p:cNvPr id="8" name="文字方塊 7"/>
          <p:cNvSpPr txBox="1"/>
          <p:nvPr/>
        </p:nvSpPr>
        <p:spPr>
          <a:xfrm>
            <a:off x="10888" y="2"/>
            <a:ext cx="553998" cy="6721475"/>
          </a:xfrm>
          <a:prstGeom prst="rect">
            <a:avLst/>
          </a:prstGeom>
          <a:noFill/>
        </p:spPr>
        <p:txBody>
          <a:bodyPr vert="eaVert" wrap="square" rtlCol="0">
            <a:spAutoFit/>
          </a:bodyPr>
          <a:lstStyle/>
          <a:p>
            <a:pPr>
              <a:buClr>
                <a:schemeClr val="accent1">
                  <a:lumMod val="75000"/>
                </a:schemeClr>
              </a:buClr>
            </a:pPr>
            <a:r>
              <a:rPr lang="zh-TW" altLang="en-US" sz="2400" dirty="0">
                <a:solidFill>
                  <a:schemeClr val="bg1"/>
                </a:solidFill>
                <a:latin typeface="Times New Roman" panose="02020603050405020304" pitchFamily="18" charset="0"/>
                <a:ea typeface="標楷體" panose="03000509000000000000" pitchFamily="65" charset="-120"/>
                <a:cs typeface="Times New Roman" panose="02020603050405020304" pitchFamily="18" charset="0"/>
              </a:rPr>
              <a:t>實驗結果與討論</a:t>
            </a:r>
            <a:endParaRPr lang="en-US" altLang="zh-TW" sz="2400" dirty="0">
              <a:solidFill>
                <a:schemeClr val="bg1"/>
              </a:solidFill>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12" name="Rectangle 4">
            <a:extLst>
              <a:ext uri="{FF2B5EF4-FFF2-40B4-BE49-F238E27FC236}">
                <a16:creationId xmlns:a16="http://schemas.microsoft.com/office/drawing/2014/main" id="{D33BBAB1-E441-4D79-9774-791927A4D554}"/>
              </a:ext>
            </a:extLst>
          </p:cNvPr>
          <p:cNvSpPr>
            <a:spLocks noChangeArrowheads="1"/>
          </p:cNvSpPr>
          <p:nvPr/>
        </p:nvSpPr>
        <p:spPr bwMode="auto">
          <a:xfrm>
            <a:off x="-88307" y="15991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14" name="Rectangle 6">
            <a:extLst>
              <a:ext uri="{FF2B5EF4-FFF2-40B4-BE49-F238E27FC236}">
                <a16:creationId xmlns:a16="http://schemas.microsoft.com/office/drawing/2014/main" id="{F4426F13-7A72-4066-AD31-81FF97BB8D56}"/>
              </a:ext>
            </a:extLst>
          </p:cNvPr>
          <p:cNvSpPr>
            <a:spLocks noChangeArrowheads="1"/>
          </p:cNvSpPr>
          <p:nvPr/>
        </p:nvSpPr>
        <p:spPr bwMode="auto">
          <a:xfrm>
            <a:off x="-1523999" y="-18466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3" name="內容版面配置區 2">
            <a:extLst>
              <a:ext uri="{FF2B5EF4-FFF2-40B4-BE49-F238E27FC236}">
                <a16:creationId xmlns:a16="http://schemas.microsoft.com/office/drawing/2014/main" id="{8EB92E30-ACA7-F85A-04A8-E9D4F19E84E1}"/>
              </a:ext>
            </a:extLst>
          </p:cNvPr>
          <p:cNvSpPr>
            <a:spLocks noGrp="1"/>
          </p:cNvSpPr>
          <p:nvPr>
            <p:ph idx="1"/>
          </p:nvPr>
        </p:nvSpPr>
        <p:spPr>
          <a:xfrm>
            <a:off x="628650" y="1162819"/>
            <a:ext cx="7886700" cy="5076329"/>
          </a:xfrm>
        </p:spPr>
        <p:txBody>
          <a:bodyPr>
            <a:normAutofit/>
          </a:bodyPr>
          <a:lstStyle/>
          <a:p>
            <a:r>
              <a:rPr lang="zh-TW" altLang="en-US" sz="2400" dirty="0">
                <a:latin typeface="標楷體" panose="03000509000000000000" pitchFamily="65" charset="-120"/>
              </a:rPr>
              <a:t>與其它超輕量化模型比較結果，我們的模型在超輕量模型的比較中勝出，也證明</a:t>
            </a:r>
            <a:r>
              <a:rPr lang="en-US" altLang="zh-TW" sz="2400" dirty="0" err="1">
                <a:latin typeface="Times New Roman" panose="02020603050405020304" pitchFamily="18" charset="0"/>
                <a:cs typeface="Times New Roman" panose="02020603050405020304" pitchFamily="18" charset="0"/>
              </a:rPr>
              <a:t>RegnNet</a:t>
            </a:r>
            <a:r>
              <a:rPr lang="zh-TW" altLang="en-US" sz="2400" dirty="0">
                <a:latin typeface="標楷體" panose="03000509000000000000" pitchFamily="65" charset="-120"/>
              </a:rPr>
              <a:t>在超輕量級模型也是非常具有優勢的。</a:t>
            </a:r>
          </a:p>
        </p:txBody>
      </p:sp>
      <p:graphicFrame>
        <p:nvGraphicFramePr>
          <p:cNvPr id="4" name="內容版面配置區 6">
            <a:extLst>
              <a:ext uri="{FF2B5EF4-FFF2-40B4-BE49-F238E27FC236}">
                <a16:creationId xmlns:a16="http://schemas.microsoft.com/office/drawing/2014/main" id="{B9231314-EDA5-FDCC-FEB8-FDCDD5BDC7E4}"/>
              </a:ext>
            </a:extLst>
          </p:cNvPr>
          <p:cNvGraphicFramePr>
            <a:graphicFrameLocks/>
          </p:cNvGraphicFramePr>
          <p:nvPr>
            <p:extLst>
              <p:ext uri="{D42A27DB-BD31-4B8C-83A1-F6EECF244321}">
                <p14:modId xmlns:p14="http://schemas.microsoft.com/office/powerpoint/2010/main" val="1791023133"/>
              </p:ext>
            </p:extLst>
          </p:nvPr>
        </p:nvGraphicFramePr>
        <p:xfrm>
          <a:off x="885179" y="3030747"/>
          <a:ext cx="7630171" cy="2536330"/>
        </p:xfrm>
        <a:graphic>
          <a:graphicData uri="http://schemas.openxmlformats.org/drawingml/2006/table">
            <a:tbl>
              <a:tblPr firstRow="1" bandRow="1">
                <a:tableStyleId>{7DF18680-E054-41AD-8BC1-D1AEF772440D}</a:tableStyleId>
              </a:tblPr>
              <a:tblGrid>
                <a:gridCol w="2631509">
                  <a:extLst>
                    <a:ext uri="{9D8B030D-6E8A-4147-A177-3AD203B41FA5}">
                      <a16:colId xmlns:a16="http://schemas.microsoft.com/office/drawing/2014/main" val="2528680003"/>
                    </a:ext>
                  </a:extLst>
                </a:gridCol>
                <a:gridCol w="1386992">
                  <a:extLst>
                    <a:ext uri="{9D8B030D-6E8A-4147-A177-3AD203B41FA5}">
                      <a16:colId xmlns:a16="http://schemas.microsoft.com/office/drawing/2014/main" val="726610894"/>
                    </a:ext>
                  </a:extLst>
                </a:gridCol>
                <a:gridCol w="1284181">
                  <a:extLst>
                    <a:ext uri="{9D8B030D-6E8A-4147-A177-3AD203B41FA5}">
                      <a16:colId xmlns:a16="http://schemas.microsoft.com/office/drawing/2014/main" val="4171773438"/>
                    </a:ext>
                  </a:extLst>
                </a:gridCol>
                <a:gridCol w="1144632">
                  <a:extLst>
                    <a:ext uri="{9D8B030D-6E8A-4147-A177-3AD203B41FA5}">
                      <a16:colId xmlns:a16="http://schemas.microsoft.com/office/drawing/2014/main" val="635579361"/>
                    </a:ext>
                  </a:extLst>
                </a:gridCol>
                <a:gridCol w="1182857">
                  <a:extLst>
                    <a:ext uri="{9D8B030D-6E8A-4147-A177-3AD203B41FA5}">
                      <a16:colId xmlns:a16="http://schemas.microsoft.com/office/drawing/2014/main" val="4083452700"/>
                    </a:ext>
                  </a:extLst>
                </a:gridCol>
              </a:tblGrid>
              <a:tr h="39144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Model</a:t>
                      </a:r>
                      <a:endParaRPr lang="zh-TW" altLang="en-US" sz="1600"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Test Accuracy</a:t>
                      </a:r>
                      <a:endParaRPr lang="zh-TW" altLang="en-US" sz="1600"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Precision</a:t>
                      </a:r>
                      <a:endParaRPr lang="zh-TW" altLang="en-US" sz="1600"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Recall</a:t>
                      </a:r>
                      <a:endParaRPr lang="zh-TW" altLang="en-US" sz="1600"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F1 Score</a:t>
                      </a:r>
                      <a:endParaRPr lang="zh-TW" altLang="en-US" sz="1600"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extLst>
                  <a:ext uri="{0D108BD9-81ED-4DB2-BD59-A6C34878D82A}">
                    <a16:rowId xmlns:a16="http://schemas.microsoft.com/office/drawing/2014/main" val="2552335709"/>
                  </a:ext>
                </a:extLst>
              </a:tr>
              <a:tr h="391442">
                <a:tc>
                  <a:txBody>
                    <a:bodyPr/>
                    <a:lstStyle/>
                    <a:p>
                      <a:pPr algn="ctr"/>
                      <a:r>
                        <a:rPr lang="en-US" altLang="zh-TW" sz="1600" dirty="0" err="1">
                          <a:latin typeface="Times New Roman" panose="02020603050405020304" pitchFamily="18" charset="0"/>
                          <a:ea typeface="標楷體" panose="03000509000000000000" pitchFamily="65" charset="-120"/>
                          <a:cs typeface="Times New Roman" panose="02020603050405020304" pitchFamily="18" charset="0"/>
                        </a:rPr>
                        <a:t>SqueezeNet</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 1.1</a:t>
                      </a:r>
                      <a:endParaRPr lang="zh-TW" altLang="en-US" sz="1600"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0.7910</a:t>
                      </a:r>
                      <a:endParaRPr lang="zh-TW" altLang="en-US" sz="1600"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0.7919</a:t>
                      </a:r>
                      <a:endParaRPr lang="zh-TW" altLang="en-US" sz="1600"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0.7910</a:t>
                      </a:r>
                      <a:endParaRPr lang="zh-TW" altLang="en-US" sz="1600"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0.7852</a:t>
                      </a:r>
                      <a:endParaRPr lang="zh-TW" altLang="en-US" sz="1600"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extLst>
                  <a:ext uri="{0D108BD9-81ED-4DB2-BD59-A6C34878D82A}">
                    <a16:rowId xmlns:a16="http://schemas.microsoft.com/office/drawing/2014/main" val="3587893173"/>
                  </a:ext>
                </a:extLst>
              </a:tr>
              <a:tr h="39144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RegnNetY_400mf</a:t>
                      </a:r>
                      <a:endParaRPr lang="zh-TW" altLang="en-US" sz="1600"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en-US" altLang="zh-TW" sz="1600" b="1" dirty="0">
                          <a:latin typeface="Times New Roman" panose="02020603050405020304" pitchFamily="18" charset="0"/>
                          <a:ea typeface="標楷體" panose="03000509000000000000" pitchFamily="65" charset="-120"/>
                          <a:cs typeface="Times New Roman" panose="02020603050405020304" pitchFamily="18" charset="0"/>
                        </a:rPr>
                        <a:t>0.9068</a:t>
                      </a:r>
                      <a:endParaRPr lang="zh-TW" altLang="en-US" sz="1600" b="1"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en-US" altLang="zh-TW" sz="1600" b="1" dirty="0">
                          <a:latin typeface="Times New Roman" panose="02020603050405020304" pitchFamily="18" charset="0"/>
                          <a:ea typeface="標楷體" panose="03000509000000000000" pitchFamily="65" charset="-120"/>
                          <a:cs typeface="Times New Roman" panose="02020603050405020304" pitchFamily="18" charset="0"/>
                        </a:rPr>
                        <a:t>0.9122</a:t>
                      </a:r>
                      <a:endParaRPr lang="zh-TW" altLang="en-US" sz="1600" b="1"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en-US" altLang="zh-TW" sz="1600" b="1" dirty="0">
                          <a:latin typeface="Times New Roman" panose="02020603050405020304" pitchFamily="18" charset="0"/>
                          <a:ea typeface="標楷體" panose="03000509000000000000" pitchFamily="65" charset="-120"/>
                          <a:cs typeface="Times New Roman" panose="02020603050405020304" pitchFamily="18" charset="0"/>
                        </a:rPr>
                        <a:t>0.9068</a:t>
                      </a:r>
                      <a:endParaRPr lang="zh-TW" altLang="en-US" sz="1600" b="1"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en-US" altLang="zh-TW" sz="1600" b="1" dirty="0">
                          <a:latin typeface="Times New Roman" panose="02020603050405020304" pitchFamily="18" charset="0"/>
                          <a:ea typeface="標楷體" panose="03000509000000000000" pitchFamily="65" charset="-120"/>
                          <a:cs typeface="Times New Roman" panose="02020603050405020304" pitchFamily="18" charset="0"/>
                        </a:rPr>
                        <a:t>0.9070</a:t>
                      </a:r>
                      <a:endParaRPr lang="zh-TW" altLang="en-US" sz="1600" b="1"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extLst>
                  <a:ext uri="{0D108BD9-81ED-4DB2-BD59-A6C34878D82A}">
                    <a16:rowId xmlns:a16="http://schemas.microsoft.com/office/drawing/2014/main" val="3164497978"/>
                  </a:ext>
                </a:extLst>
              </a:tr>
              <a:tr h="39144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MNASNet1_3</a:t>
                      </a:r>
                      <a:endParaRPr lang="zh-TW" altLang="en-US" sz="1600"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0.8778</a:t>
                      </a:r>
                      <a:endParaRPr lang="zh-TW" altLang="en-US" sz="1600"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0.8832</a:t>
                      </a:r>
                      <a:endParaRPr lang="zh-TW" altLang="en-US" sz="1600"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0.8778</a:t>
                      </a:r>
                      <a:endParaRPr lang="zh-TW" altLang="en-US" sz="1600"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0.8886</a:t>
                      </a:r>
                      <a:endParaRPr lang="zh-TW" altLang="en-US" sz="1600"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extLst>
                  <a:ext uri="{0D108BD9-81ED-4DB2-BD59-A6C34878D82A}">
                    <a16:rowId xmlns:a16="http://schemas.microsoft.com/office/drawing/2014/main" val="3412498615"/>
                  </a:ext>
                </a:extLst>
              </a:tr>
              <a:tr h="39144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600" b="0" dirty="0">
                          <a:latin typeface="Times New Roman" panose="02020603050405020304" pitchFamily="18" charset="0"/>
                          <a:ea typeface="標楷體" panose="03000509000000000000" pitchFamily="65" charset="-120"/>
                          <a:cs typeface="Times New Roman" panose="02020603050405020304" pitchFamily="18" charset="0"/>
                        </a:rPr>
                        <a:t>ShuffleNet</a:t>
                      </a:r>
                      <a:r>
                        <a:rPr lang="en-US" altLang="zh-TW" sz="1600" b="0" kern="1200" dirty="0">
                          <a:solidFill>
                            <a:schemeClr val="dk1"/>
                          </a:solidFill>
                          <a:effectLst/>
                          <a:latin typeface="Times New Roman" panose="02020603050405020304" pitchFamily="18" charset="0"/>
                          <a:ea typeface="標楷體" panose="03000509000000000000" pitchFamily="65" charset="-120"/>
                          <a:cs typeface="Times New Roman" panose="02020603050405020304" pitchFamily="18" charset="0"/>
                        </a:rPr>
                        <a:t>V2_x2_0</a:t>
                      </a:r>
                      <a:endParaRPr lang="en-US" altLang="zh-TW" sz="1600" b="0" i="0" kern="1200" dirty="0">
                        <a:solidFill>
                          <a:schemeClr val="dk1"/>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0.8939</a:t>
                      </a:r>
                      <a:endParaRPr lang="zh-TW" altLang="en-US" sz="1600"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0.9016</a:t>
                      </a:r>
                      <a:endParaRPr lang="zh-TW" altLang="en-US" sz="1600"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0.8939</a:t>
                      </a:r>
                      <a:endParaRPr lang="zh-TW" altLang="en-US" sz="1600"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0.8936</a:t>
                      </a:r>
                      <a:endParaRPr lang="zh-TW" altLang="en-US" sz="1600"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extLst>
                  <a:ext uri="{0D108BD9-81ED-4DB2-BD59-A6C34878D82A}">
                    <a16:rowId xmlns:a16="http://schemas.microsoft.com/office/drawing/2014/main" val="1222789985"/>
                  </a:ext>
                </a:extLst>
              </a:tr>
              <a:tr h="39144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EfficientNet_B1</a:t>
                      </a:r>
                      <a:endParaRPr lang="zh-TW" altLang="en-US" sz="1600"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0.9003</a:t>
                      </a:r>
                      <a:endParaRPr lang="zh-TW" altLang="en-US" sz="1600"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0.9026</a:t>
                      </a:r>
                      <a:endParaRPr lang="zh-TW" altLang="en-US" sz="1600"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0.9003</a:t>
                      </a:r>
                      <a:endParaRPr lang="zh-TW" altLang="en-US" sz="1600"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0.9002</a:t>
                      </a:r>
                      <a:endParaRPr lang="zh-TW" altLang="en-US" sz="1600"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extLst>
                  <a:ext uri="{0D108BD9-81ED-4DB2-BD59-A6C34878D82A}">
                    <a16:rowId xmlns:a16="http://schemas.microsoft.com/office/drawing/2014/main" val="91449785"/>
                  </a:ext>
                </a:extLst>
              </a:tr>
            </a:tbl>
          </a:graphicData>
        </a:graphic>
      </p:graphicFrame>
      <p:sp>
        <p:nvSpPr>
          <p:cNvPr id="2" name="文字方塊 1">
            <a:extLst>
              <a:ext uri="{FF2B5EF4-FFF2-40B4-BE49-F238E27FC236}">
                <a16:creationId xmlns:a16="http://schemas.microsoft.com/office/drawing/2014/main" id="{729622DA-353C-1A23-7C49-22992B0DCA36}"/>
              </a:ext>
            </a:extLst>
          </p:cNvPr>
          <p:cNvSpPr txBox="1"/>
          <p:nvPr/>
        </p:nvSpPr>
        <p:spPr>
          <a:xfrm>
            <a:off x="2588147" y="5703057"/>
            <a:ext cx="4224233" cy="400110"/>
          </a:xfrm>
          <a:prstGeom prst="rect">
            <a:avLst/>
          </a:prstGeom>
          <a:noFill/>
        </p:spPr>
        <p:txBody>
          <a:bodyPr wrap="none" rtlCol="0">
            <a:spAutoFit/>
          </a:bodyPr>
          <a:lstStyle/>
          <a:p>
            <a:r>
              <a:rPr lang="zh-TW" altLang="en-US" sz="2000" dirty="0">
                <a:latin typeface="標楷體" panose="03000509000000000000" pitchFamily="65" charset="-120"/>
                <a:ea typeface="標楷體" panose="03000509000000000000" pitchFamily="65" charset="-120"/>
              </a:rPr>
              <a:t>表</a:t>
            </a:r>
            <a:r>
              <a:rPr lang="en-US" altLang="zh-TW" sz="2000" dirty="0">
                <a:latin typeface="標楷體" panose="03000509000000000000" pitchFamily="65" charset="-120"/>
                <a:ea typeface="標楷體" panose="03000509000000000000" pitchFamily="65" charset="-120"/>
              </a:rPr>
              <a:t>8</a:t>
            </a:r>
            <a:r>
              <a:rPr lang="zh-TW" altLang="en-US" sz="2000" dirty="0">
                <a:latin typeface="標楷體" panose="03000509000000000000" pitchFamily="65" charset="-120"/>
                <a:ea typeface="標楷體" panose="03000509000000000000" pitchFamily="65" charset="-120"/>
              </a:rPr>
              <a:t>、</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 </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與其他超輕量級模型結果比較</a:t>
            </a:r>
            <a:endParaRPr lang="en-US" altLang="zh-TW" sz="2000" dirty="0">
              <a:latin typeface="Times New Roman" panose="02020603050405020304" pitchFamily="18" charset="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7511068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標題 1">
            <a:extLst>
              <a:ext uri="{FF2B5EF4-FFF2-40B4-BE49-F238E27FC236}">
                <a16:creationId xmlns:a16="http://schemas.microsoft.com/office/drawing/2014/main" id="{C2123B4E-2B65-43F8-862F-613C402FB493}"/>
              </a:ext>
            </a:extLst>
          </p:cNvPr>
          <p:cNvSpPr>
            <a:spLocks noGrp="1"/>
          </p:cNvSpPr>
          <p:nvPr>
            <p:ph type="title"/>
          </p:nvPr>
        </p:nvSpPr>
        <p:spPr/>
        <p:txBody>
          <a:bodyPr>
            <a:normAutofit/>
          </a:bodyPr>
          <a:lstStyle/>
          <a:p>
            <a:pPr lvl="1">
              <a:lnSpc>
                <a:spcPct val="150000"/>
              </a:lnSpc>
            </a:pPr>
            <a:r>
              <a:rPr lang="zh-TW" altLang="en-US" sz="3000" b="1" dirty="0">
                <a:latin typeface="+mn-lt"/>
                <a:ea typeface="標楷體" panose="03000509000000000000" pitchFamily="65" charset="-120"/>
                <a:cs typeface="Times New Roman" panose="02020603050405020304" pitchFamily="18" charset="0"/>
              </a:rPr>
              <a:t>實驗結果分析</a:t>
            </a:r>
            <a:endParaRPr lang="en-US" altLang="zh-TW" sz="3000" b="1" dirty="0">
              <a:latin typeface="+mn-lt"/>
              <a:ea typeface="標楷體" panose="03000509000000000000" pitchFamily="65" charset="-120"/>
              <a:cs typeface="Times New Roman" panose="02020603050405020304" pitchFamily="18" charset="0"/>
            </a:endParaRPr>
          </a:p>
        </p:txBody>
      </p:sp>
      <p:sp>
        <p:nvSpPr>
          <p:cNvPr id="6" name="投影片編號版面配置區 5"/>
          <p:cNvSpPr>
            <a:spLocks noGrp="1"/>
          </p:cNvSpPr>
          <p:nvPr>
            <p:ph type="sldNum" sz="quarter" idx="12"/>
          </p:nvPr>
        </p:nvSpPr>
        <p:spPr/>
        <p:txBody>
          <a:bodyPr/>
          <a:lstStyle/>
          <a:p>
            <a:fld id="{7A8277C4-33AF-4A1C-9766-B7B70FA9330B}" type="slidenum">
              <a:rPr lang="zh-TW" altLang="en-US" smtClean="0"/>
              <a:t>26</a:t>
            </a:fld>
            <a:endParaRPr lang="zh-TW" altLang="en-US" dirty="0"/>
          </a:p>
        </p:txBody>
      </p:sp>
      <p:sp>
        <p:nvSpPr>
          <p:cNvPr id="8" name="文字方塊 7"/>
          <p:cNvSpPr txBox="1"/>
          <p:nvPr/>
        </p:nvSpPr>
        <p:spPr>
          <a:xfrm>
            <a:off x="10888" y="2"/>
            <a:ext cx="553998" cy="6721475"/>
          </a:xfrm>
          <a:prstGeom prst="rect">
            <a:avLst/>
          </a:prstGeom>
          <a:noFill/>
        </p:spPr>
        <p:txBody>
          <a:bodyPr vert="eaVert" wrap="square" rtlCol="0">
            <a:spAutoFit/>
          </a:bodyPr>
          <a:lstStyle/>
          <a:p>
            <a:pPr>
              <a:buClr>
                <a:schemeClr val="accent1">
                  <a:lumMod val="75000"/>
                </a:schemeClr>
              </a:buClr>
            </a:pPr>
            <a:r>
              <a:rPr lang="zh-TW" altLang="en-US" sz="2400" dirty="0">
                <a:solidFill>
                  <a:schemeClr val="bg1"/>
                </a:solidFill>
                <a:latin typeface="Times New Roman" panose="02020603050405020304" pitchFamily="18" charset="0"/>
                <a:ea typeface="標楷體" panose="03000509000000000000" pitchFamily="65" charset="-120"/>
                <a:cs typeface="Times New Roman" panose="02020603050405020304" pitchFamily="18" charset="0"/>
              </a:rPr>
              <a:t>實驗結果與討論</a:t>
            </a:r>
            <a:endParaRPr lang="en-US" altLang="zh-TW" sz="2400" dirty="0">
              <a:solidFill>
                <a:schemeClr val="bg1"/>
              </a:solidFill>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12" name="Rectangle 4">
            <a:extLst>
              <a:ext uri="{FF2B5EF4-FFF2-40B4-BE49-F238E27FC236}">
                <a16:creationId xmlns:a16="http://schemas.microsoft.com/office/drawing/2014/main" id="{D33BBAB1-E441-4D79-9774-791927A4D554}"/>
              </a:ext>
            </a:extLst>
          </p:cNvPr>
          <p:cNvSpPr>
            <a:spLocks noChangeArrowheads="1"/>
          </p:cNvSpPr>
          <p:nvPr/>
        </p:nvSpPr>
        <p:spPr bwMode="auto">
          <a:xfrm>
            <a:off x="-88307" y="15991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14" name="Rectangle 6">
            <a:extLst>
              <a:ext uri="{FF2B5EF4-FFF2-40B4-BE49-F238E27FC236}">
                <a16:creationId xmlns:a16="http://schemas.microsoft.com/office/drawing/2014/main" id="{F4426F13-7A72-4066-AD31-81FF97BB8D56}"/>
              </a:ext>
            </a:extLst>
          </p:cNvPr>
          <p:cNvSpPr>
            <a:spLocks noChangeArrowheads="1"/>
          </p:cNvSpPr>
          <p:nvPr/>
        </p:nvSpPr>
        <p:spPr bwMode="auto">
          <a:xfrm>
            <a:off x="-1523999" y="-18466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3" name="內容版面配置區 2">
            <a:extLst>
              <a:ext uri="{FF2B5EF4-FFF2-40B4-BE49-F238E27FC236}">
                <a16:creationId xmlns:a16="http://schemas.microsoft.com/office/drawing/2014/main" id="{8EB92E30-ACA7-F85A-04A8-E9D4F19E84E1}"/>
              </a:ext>
            </a:extLst>
          </p:cNvPr>
          <p:cNvSpPr>
            <a:spLocks noGrp="1"/>
          </p:cNvSpPr>
          <p:nvPr>
            <p:ph idx="1"/>
          </p:nvPr>
        </p:nvSpPr>
        <p:spPr/>
        <p:txBody>
          <a:bodyPr>
            <a:normAutofit/>
          </a:bodyPr>
          <a:lstStyle/>
          <a:p>
            <a:r>
              <a:rPr lang="en-US" altLang="zh-TW" sz="2400" dirty="0">
                <a:latin typeface="Times New Roman" panose="02020603050405020304" pitchFamily="18" charset="0"/>
                <a:cs typeface="Times New Roman" panose="02020603050405020304" pitchFamily="18" charset="0"/>
              </a:rPr>
              <a:t>RegNet_Y_400mf</a:t>
            </a:r>
            <a:r>
              <a:rPr lang="zh-TW" altLang="en-US" sz="2400" dirty="0">
                <a:latin typeface="Times New Roman" panose="02020603050405020304" pitchFamily="18" charset="0"/>
                <a:cs typeface="Times New Roman" panose="02020603050405020304" pitchFamily="18" charset="0"/>
              </a:rPr>
              <a:t>超輕量模型不只能贏過複雜且較重的模型，在同為超輕量模型的比較中也略勝一籌，甚至贏過不少比它更重的模型，因此可以推斷，</a:t>
            </a:r>
            <a:r>
              <a:rPr lang="en-US" altLang="zh-TW" sz="2400" dirty="0">
                <a:latin typeface="Times New Roman" panose="02020603050405020304" pitchFamily="18" charset="0"/>
                <a:cs typeface="Times New Roman" panose="02020603050405020304" pitchFamily="18" charset="0"/>
              </a:rPr>
              <a:t>RegNet_Y_400mf</a:t>
            </a:r>
            <a:r>
              <a:rPr lang="zh-TW" altLang="en-US" sz="2400" dirty="0">
                <a:latin typeface="Times New Roman" panose="02020603050405020304" pitchFamily="18" charset="0"/>
                <a:cs typeface="Times New Roman" panose="02020603050405020304" pitchFamily="18" charset="0"/>
              </a:rPr>
              <a:t>模型在相對少量影像的資料集訓練中，表現依然非常的優秀。</a:t>
            </a:r>
          </a:p>
        </p:txBody>
      </p:sp>
      <p:graphicFrame>
        <p:nvGraphicFramePr>
          <p:cNvPr id="2" name="內容版面配置區 6">
            <a:extLst>
              <a:ext uri="{FF2B5EF4-FFF2-40B4-BE49-F238E27FC236}">
                <a16:creationId xmlns:a16="http://schemas.microsoft.com/office/drawing/2014/main" id="{183D2D2F-B754-0B02-90CE-A24EF4318BC2}"/>
              </a:ext>
            </a:extLst>
          </p:cNvPr>
          <p:cNvGraphicFramePr>
            <a:graphicFrameLocks/>
          </p:cNvGraphicFramePr>
          <p:nvPr>
            <p:extLst>
              <p:ext uri="{D42A27DB-BD31-4B8C-83A1-F6EECF244321}">
                <p14:modId xmlns:p14="http://schemas.microsoft.com/office/powerpoint/2010/main" val="749038762"/>
              </p:ext>
            </p:extLst>
          </p:nvPr>
        </p:nvGraphicFramePr>
        <p:xfrm>
          <a:off x="1003962" y="3000856"/>
          <a:ext cx="7342369" cy="2631459"/>
        </p:xfrm>
        <a:graphic>
          <a:graphicData uri="http://schemas.openxmlformats.org/drawingml/2006/table">
            <a:tbl>
              <a:tblPr firstRow="1" bandRow="1">
                <a:tableStyleId>{7DF18680-E054-41AD-8BC1-D1AEF772440D}</a:tableStyleId>
              </a:tblPr>
              <a:tblGrid>
                <a:gridCol w="1865698">
                  <a:extLst>
                    <a:ext uri="{9D8B030D-6E8A-4147-A177-3AD203B41FA5}">
                      <a16:colId xmlns:a16="http://schemas.microsoft.com/office/drawing/2014/main" val="2528680003"/>
                    </a:ext>
                  </a:extLst>
                </a:gridCol>
                <a:gridCol w="1215957">
                  <a:extLst>
                    <a:ext uri="{9D8B030D-6E8A-4147-A177-3AD203B41FA5}">
                      <a16:colId xmlns:a16="http://schemas.microsoft.com/office/drawing/2014/main" val="726610894"/>
                    </a:ext>
                  </a:extLst>
                </a:gridCol>
                <a:gridCol w="1361872">
                  <a:extLst>
                    <a:ext uri="{9D8B030D-6E8A-4147-A177-3AD203B41FA5}">
                      <a16:colId xmlns:a16="http://schemas.microsoft.com/office/drawing/2014/main" val="4171773438"/>
                    </a:ext>
                  </a:extLst>
                </a:gridCol>
                <a:gridCol w="1430368">
                  <a:extLst>
                    <a:ext uri="{9D8B030D-6E8A-4147-A177-3AD203B41FA5}">
                      <a16:colId xmlns:a16="http://schemas.microsoft.com/office/drawing/2014/main" val="635579361"/>
                    </a:ext>
                  </a:extLst>
                </a:gridCol>
                <a:gridCol w="1468474">
                  <a:extLst>
                    <a:ext uri="{9D8B030D-6E8A-4147-A177-3AD203B41FA5}">
                      <a16:colId xmlns:a16="http://schemas.microsoft.com/office/drawing/2014/main" val="4083452700"/>
                    </a:ext>
                  </a:extLst>
                </a:gridCol>
              </a:tblGrid>
              <a:tr h="40058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Model</a:t>
                      </a:r>
                      <a:endParaRPr lang="zh-TW" altLang="en-US" sz="1600"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GFLOPs</a:t>
                      </a:r>
                      <a:endParaRPr lang="zh-TW" altLang="en-US" sz="1600"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en-US" altLang="zh-TW" sz="1600" b="1" dirty="0">
                          <a:latin typeface="Times New Roman" panose="02020603050405020304" pitchFamily="18" charset="0"/>
                          <a:ea typeface="標楷體" panose="03000509000000000000" pitchFamily="65" charset="-120"/>
                          <a:cs typeface="Times New Roman" panose="02020603050405020304" pitchFamily="18" charset="0"/>
                        </a:rPr>
                        <a:t>Size</a:t>
                      </a:r>
                      <a:endParaRPr lang="zh-TW" altLang="en-US" sz="1600" b="1"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Parameters</a:t>
                      </a:r>
                      <a:endParaRPr lang="zh-TW" altLang="en-US" sz="1600"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Test Accuracy</a:t>
                      </a:r>
                      <a:endParaRPr lang="zh-TW" altLang="en-US" sz="1600"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extLst>
                  <a:ext uri="{0D108BD9-81ED-4DB2-BD59-A6C34878D82A}">
                    <a16:rowId xmlns:a16="http://schemas.microsoft.com/office/drawing/2014/main" val="2552335709"/>
                  </a:ext>
                </a:extLst>
              </a:tr>
              <a:tr h="400588">
                <a:tc>
                  <a:txBody>
                    <a:bodyPr/>
                    <a:lstStyle/>
                    <a:p>
                      <a:pPr algn="ctr"/>
                      <a:r>
                        <a:rPr lang="en-US" altLang="zh-TW" sz="1600" dirty="0" err="1">
                          <a:latin typeface="Times New Roman" panose="02020603050405020304" pitchFamily="18" charset="0"/>
                          <a:ea typeface="標楷體" panose="03000509000000000000" pitchFamily="65" charset="-120"/>
                          <a:cs typeface="Times New Roman" panose="02020603050405020304" pitchFamily="18" charset="0"/>
                        </a:rPr>
                        <a:t>SqueezeNet</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 1.1</a:t>
                      </a:r>
                      <a:endParaRPr lang="zh-TW" altLang="en-US" sz="1600"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0.35</a:t>
                      </a:r>
                      <a:endParaRPr lang="zh-TW" altLang="en-US" sz="1600"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en-US" altLang="zh-TW" sz="1600" b="0" kern="1200" dirty="0">
                          <a:solidFill>
                            <a:schemeClr val="dk1"/>
                          </a:solidFill>
                          <a:effectLst/>
                          <a:latin typeface="Times New Roman" panose="02020603050405020304" pitchFamily="18" charset="0"/>
                          <a:ea typeface="標楷體" panose="03000509000000000000" pitchFamily="65" charset="-120"/>
                          <a:cs typeface="Times New Roman" panose="02020603050405020304" pitchFamily="18" charset="0"/>
                        </a:rPr>
                        <a:t>4.7 MB</a:t>
                      </a:r>
                      <a:endParaRPr lang="zh-TW" altLang="en-US" sz="1600"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en-US" altLang="zh-TW" sz="1600" b="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1235496</a:t>
                      </a:r>
                    </a:p>
                  </a:txBody>
                  <a:tcPr anchor="ctr"/>
                </a:tc>
                <a:tc>
                  <a:txBody>
                    <a:bodyPr/>
                    <a:lstStyle/>
                    <a:p>
                      <a:pPr algn="ct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0.7910</a:t>
                      </a:r>
                      <a:endParaRPr lang="zh-TW" altLang="en-US" sz="1600"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extLst>
                  <a:ext uri="{0D108BD9-81ED-4DB2-BD59-A6C34878D82A}">
                    <a16:rowId xmlns:a16="http://schemas.microsoft.com/office/drawing/2014/main" val="3164497978"/>
                  </a:ext>
                </a:extLst>
              </a:tr>
              <a:tr h="40058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RegNetY_400mf</a:t>
                      </a:r>
                      <a:endParaRPr lang="zh-TW" altLang="en-US" sz="1600"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0.4</a:t>
                      </a:r>
                      <a:endParaRPr lang="zh-TW" altLang="en-US" sz="1600"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en-US" altLang="zh-TW" sz="1600" b="0" kern="1200" dirty="0">
                          <a:solidFill>
                            <a:schemeClr val="dk1"/>
                          </a:solidFill>
                          <a:effectLst/>
                          <a:latin typeface="Times New Roman" panose="02020603050405020304" pitchFamily="18" charset="0"/>
                          <a:ea typeface="標楷體" panose="03000509000000000000" pitchFamily="65" charset="-120"/>
                          <a:cs typeface="Times New Roman" panose="02020603050405020304" pitchFamily="18" charset="0"/>
                        </a:rPr>
                        <a:t>16.8 MB</a:t>
                      </a:r>
                      <a:endParaRPr lang="zh-TW" altLang="en-US" sz="1600"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en-US" altLang="zh-TW" sz="1600" b="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4344144</a:t>
                      </a:r>
                    </a:p>
                  </a:txBody>
                  <a:tcPr anchor="ctr"/>
                </a:tc>
                <a:tc>
                  <a:txBody>
                    <a:bodyPr/>
                    <a:lstStyle/>
                    <a:p>
                      <a:pPr algn="ctr"/>
                      <a:r>
                        <a:rPr lang="en-US" altLang="zh-TW" sz="1600" b="1" dirty="0">
                          <a:latin typeface="Times New Roman" panose="02020603050405020304" pitchFamily="18" charset="0"/>
                          <a:ea typeface="標楷體" panose="03000509000000000000" pitchFamily="65" charset="-120"/>
                          <a:cs typeface="Times New Roman" panose="02020603050405020304" pitchFamily="18" charset="0"/>
                        </a:rPr>
                        <a:t>0.9068</a:t>
                      </a:r>
                      <a:endParaRPr lang="zh-TW" altLang="en-US" sz="1600" b="1"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extLst>
                  <a:ext uri="{0D108BD9-81ED-4DB2-BD59-A6C34878D82A}">
                    <a16:rowId xmlns:a16="http://schemas.microsoft.com/office/drawing/2014/main" val="1731086809"/>
                  </a:ext>
                </a:extLst>
              </a:tr>
              <a:tr h="40058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MNASNet1_3</a:t>
                      </a:r>
                      <a:endParaRPr lang="zh-TW" altLang="en-US" sz="1600"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0.53</a:t>
                      </a:r>
                      <a:endParaRPr lang="zh-TW" altLang="en-US" sz="1600"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24.2 MB</a:t>
                      </a:r>
                      <a:endParaRPr lang="zh-TW" altLang="en-US" sz="1600"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en-US" altLang="zh-TW" sz="1600" b="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6282256</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0.8778</a:t>
                      </a:r>
                      <a:endParaRPr lang="zh-TW" altLang="en-US" sz="1600"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extLst>
                  <a:ext uri="{0D108BD9-81ED-4DB2-BD59-A6C34878D82A}">
                    <a16:rowId xmlns:a16="http://schemas.microsoft.com/office/drawing/2014/main" val="3412498615"/>
                  </a:ext>
                </a:extLst>
              </a:tr>
              <a:tr h="62851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600" b="0" dirty="0">
                          <a:latin typeface="Times New Roman" panose="02020603050405020304" pitchFamily="18" charset="0"/>
                          <a:ea typeface="標楷體" panose="03000509000000000000" pitchFamily="65" charset="-120"/>
                          <a:cs typeface="Times New Roman" panose="02020603050405020304" pitchFamily="18" charset="0"/>
                        </a:rPr>
                        <a:t>ShuffleNet</a:t>
                      </a:r>
                      <a:r>
                        <a:rPr lang="en-US" altLang="zh-TW" sz="1600" b="0" kern="1200" dirty="0">
                          <a:solidFill>
                            <a:schemeClr val="dk1"/>
                          </a:solidFill>
                          <a:effectLst/>
                          <a:latin typeface="Times New Roman" panose="02020603050405020304" pitchFamily="18" charset="0"/>
                          <a:ea typeface="標楷體" panose="03000509000000000000" pitchFamily="65" charset="-120"/>
                          <a:cs typeface="Times New Roman" panose="02020603050405020304" pitchFamily="18" charset="0"/>
                        </a:rPr>
                        <a:t>V2_x2_0</a:t>
                      </a:r>
                      <a:endParaRPr lang="en-US" altLang="zh-TW" sz="1600" b="0" i="0" kern="1200" dirty="0">
                        <a:solidFill>
                          <a:schemeClr val="dk1"/>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0.58</a:t>
                      </a:r>
                      <a:endParaRPr lang="zh-TW" altLang="en-US" sz="1600"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en-US" sz="1600" b="0" dirty="0">
                          <a:solidFill>
                            <a:srgbClr val="262626"/>
                          </a:solidFill>
                          <a:effectLst/>
                          <a:latin typeface="Times New Roman" panose="02020603050405020304" pitchFamily="18" charset="0"/>
                          <a:ea typeface="標楷體" panose="03000509000000000000" pitchFamily="65" charset="-120"/>
                          <a:cs typeface="Times New Roman" panose="02020603050405020304" pitchFamily="18" charset="0"/>
                        </a:rPr>
                        <a:t>28.4 MB</a:t>
                      </a:r>
                    </a:p>
                  </a:txBody>
                  <a:tcPr anchor="ctr"/>
                </a:tc>
                <a:tc>
                  <a:txBody>
                    <a:bodyPr/>
                    <a:lstStyle/>
                    <a:p>
                      <a:pPr algn="ctr"/>
                      <a:r>
                        <a:rPr lang="en-US" altLang="zh-TW" sz="1600" b="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7393996</a:t>
                      </a:r>
                    </a:p>
                  </a:txBody>
                  <a:tcPr anchor="ctr"/>
                </a:tc>
                <a:tc>
                  <a:txBody>
                    <a:bodyPr/>
                    <a:lstStyle/>
                    <a:p>
                      <a:pPr algn="ct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0.8939</a:t>
                      </a:r>
                      <a:endParaRPr lang="zh-TW" altLang="en-US" sz="1600"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extLst>
                  <a:ext uri="{0D108BD9-81ED-4DB2-BD59-A6C34878D82A}">
                    <a16:rowId xmlns:a16="http://schemas.microsoft.com/office/drawing/2014/main" val="824431741"/>
                  </a:ext>
                </a:extLst>
              </a:tr>
              <a:tr h="40058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EfficientNet_B1</a:t>
                      </a:r>
                      <a:endParaRPr lang="zh-TW" altLang="en-US" sz="1600"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0.69</a:t>
                      </a:r>
                      <a:endParaRPr lang="zh-TW" altLang="en-US" sz="1600"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30.1</a:t>
                      </a:r>
                      <a:r>
                        <a:rPr lang="en-US" altLang="zh-TW" sz="1600" b="0" dirty="0">
                          <a:solidFill>
                            <a:srgbClr val="262626"/>
                          </a:solidFill>
                          <a:effectLst/>
                          <a:latin typeface="Times New Roman" panose="02020603050405020304" pitchFamily="18" charset="0"/>
                          <a:ea typeface="標楷體" panose="03000509000000000000" pitchFamily="65" charset="-120"/>
                          <a:cs typeface="Times New Roman" panose="02020603050405020304" pitchFamily="18" charset="0"/>
                        </a:rPr>
                        <a:t>MB</a:t>
                      </a:r>
                      <a:endParaRPr lang="zh-TW" altLang="en-US" sz="1600"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en-US" altLang="zh-TW" sz="1600" b="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7794184</a:t>
                      </a:r>
                    </a:p>
                  </a:txBody>
                  <a:tcPr anchor="ctr"/>
                </a:tc>
                <a:tc>
                  <a:txBody>
                    <a:bodyPr/>
                    <a:lstStyle/>
                    <a:p>
                      <a:pPr algn="ct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0.9003</a:t>
                      </a:r>
                      <a:endParaRPr lang="zh-TW" altLang="en-US" sz="1600"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extLst>
                  <a:ext uri="{0D108BD9-81ED-4DB2-BD59-A6C34878D82A}">
                    <a16:rowId xmlns:a16="http://schemas.microsoft.com/office/drawing/2014/main" val="223698134"/>
                  </a:ext>
                </a:extLst>
              </a:tr>
            </a:tbl>
          </a:graphicData>
        </a:graphic>
      </p:graphicFrame>
      <p:sp>
        <p:nvSpPr>
          <p:cNvPr id="4" name="文字方塊 3">
            <a:extLst>
              <a:ext uri="{FF2B5EF4-FFF2-40B4-BE49-F238E27FC236}">
                <a16:creationId xmlns:a16="http://schemas.microsoft.com/office/drawing/2014/main" id="{3ABE13BB-F220-6407-87AA-31F12FD0389D}"/>
              </a:ext>
            </a:extLst>
          </p:cNvPr>
          <p:cNvSpPr txBox="1"/>
          <p:nvPr/>
        </p:nvSpPr>
        <p:spPr>
          <a:xfrm>
            <a:off x="2178308" y="5767025"/>
            <a:ext cx="4993675" cy="400110"/>
          </a:xfrm>
          <a:prstGeom prst="rect">
            <a:avLst/>
          </a:prstGeom>
          <a:noFill/>
        </p:spPr>
        <p:txBody>
          <a:bodyPr wrap="none" rtlCol="0">
            <a:spAutoFit/>
          </a:bodyPr>
          <a:lstStyle/>
          <a:p>
            <a:r>
              <a:rPr lang="zh-TW" altLang="en-US" sz="2000" dirty="0">
                <a:latin typeface="標楷體" panose="03000509000000000000" pitchFamily="65" charset="-120"/>
                <a:ea typeface="標楷體" panose="03000509000000000000" pitchFamily="65" charset="-120"/>
              </a:rPr>
              <a:t>表</a:t>
            </a:r>
            <a:r>
              <a:rPr lang="en-US" altLang="zh-TW" sz="2000" dirty="0">
                <a:latin typeface="標楷體" panose="03000509000000000000" pitchFamily="65" charset="-120"/>
                <a:ea typeface="標楷體" panose="03000509000000000000" pitchFamily="65" charset="-120"/>
              </a:rPr>
              <a:t>9</a:t>
            </a:r>
            <a:r>
              <a:rPr lang="zh-TW" altLang="en-US" sz="2000" dirty="0">
                <a:latin typeface="標楷體" panose="03000509000000000000" pitchFamily="65" charset="-120"/>
                <a:ea typeface="標楷體" panose="03000509000000000000" pitchFamily="65" charset="-120"/>
              </a:rPr>
              <a:t>、</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 </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與其他超輕量級模型參數與結果分析</a:t>
            </a:r>
            <a:endParaRPr lang="en-US" altLang="zh-TW" sz="2000" dirty="0">
              <a:latin typeface="Times New Roman" panose="02020603050405020304" pitchFamily="18" charset="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30648899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標題 1">
            <a:extLst>
              <a:ext uri="{FF2B5EF4-FFF2-40B4-BE49-F238E27FC236}">
                <a16:creationId xmlns:a16="http://schemas.microsoft.com/office/drawing/2014/main" id="{0220EB2E-765F-418C-91F3-91F68B187DF4}"/>
              </a:ext>
            </a:extLst>
          </p:cNvPr>
          <p:cNvSpPr>
            <a:spLocks noGrp="1"/>
          </p:cNvSpPr>
          <p:nvPr>
            <p:ph type="title"/>
          </p:nvPr>
        </p:nvSpPr>
        <p:spPr/>
        <p:txBody>
          <a:bodyPr>
            <a:normAutofit/>
          </a:bodyPr>
          <a:lstStyle/>
          <a:p>
            <a:pPr lvl="1">
              <a:lnSpc>
                <a:spcPct val="150000"/>
              </a:lnSpc>
            </a:pPr>
            <a:r>
              <a:rPr lang="zh-TW" altLang="en-US" sz="2800" b="1"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結論</a:t>
            </a:r>
            <a:endParaRPr lang="en-US" altLang="zh-TW" sz="2800" b="1" dirty="0">
              <a:solidFill>
                <a:schemeClr val="tx1"/>
              </a:solidFill>
              <a:latin typeface="+mn-lt"/>
              <a:ea typeface="標楷體" panose="03000509000000000000" pitchFamily="65" charset="-120"/>
              <a:cs typeface="Times New Roman" panose="02020603050405020304" pitchFamily="18" charset="0"/>
            </a:endParaRPr>
          </a:p>
        </p:txBody>
      </p:sp>
      <p:sp>
        <p:nvSpPr>
          <p:cNvPr id="9" name="內容版面配置區 2">
            <a:extLst>
              <a:ext uri="{FF2B5EF4-FFF2-40B4-BE49-F238E27FC236}">
                <a16:creationId xmlns:a16="http://schemas.microsoft.com/office/drawing/2014/main" id="{57AF06C6-6E52-4E42-A67F-C79FBB67F9DF}"/>
              </a:ext>
            </a:extLst>
          </p:cNvPr>
          <p:cNvSpPr>
            <a:spLocks noGrp="1"/>
          </p:cNvSpPr>
          <p:nvPr>
            <p:ph idx="1"/>
          </p:nvPr>
        </p:nvSpPr>
        <p:spPr>
          <a:xfrm>
            <a:off x="628650" y="1100634"/>
            <a:ext cx="7886700" cy="5435968"/>
          </a:xfrm>
        </p:spPr>
        <p:txBody>
          <a:bodyPr>
            <a:normAutofit fontScale="70000" lnSpcReduction="20000"/>
          </a:bodyPr>
          <a:lstStyle/>
          <a:p>
            <a:pPr marL="0" indent="0">
              <a:lnSpc>
                <a:spcPct val="150000"/>
              </a:lnSpc>
              <a:buNone/>
            </a:pPr>
            <a:r>
              <a:rPr lang="zh-TW" altLang="en-US" sz="2900" dirty="0"/>
              <a:t>本研究探討使用輕量級深度學習模型進行馬鈴薯葉片病害識別的可行性和效果。通過對多個模型的比較和實驗，證明輕量級模型在資源受限環境中的應用潛力。具體而言，我們開發和測試的模型在保持高識別準確率的同時，大大降低計算和存儲需求，使其能夠在農田和農戶的移動設備上高效運行。</a:t>
            </a:r>
            <a:endParaRPr lang="en-US" altLang="zh-TW" sz="2900" b="1" dirty="0"/>
          </a:p>
          <a:p>
            <a:pPr marL="0" indent="0">
              <a:lnSpc>
                <a:spcPct val="150000"/>
              </a:lnSpc>
              <a:buNone/>
            </a:pPr>
            <a:r>
              <a:rPr lang="zh-TW" altLang="en-US" sz="2900" b="1" dirty="0">
                <a:latin typeface="Times New Roman" panose="02020603050405020304" pitchFamily="18" charset="0"/>
                <a:cs typeface="Times New Roman" panose="02020603050405020304" pitchFamily="18" charset="0"/>
              </a:rPr>
              <a:t>未來工作</a:t>
            </a:r>
            <a:endParaRPr lang="en-US" altLang="zh-TW" sz="2900" b="1" dirty="0">
              <a:latin typeface="Times New Roman" panose="02020603050405020304" pitchFamily="18" charset="0"/>
              <a:cs typeface="Times New Roman" panose="02020603050405020304" pitchFamily="18" charset="0"/>
            </a:endParaRPr>
          </a:p>
          <a:p>
            <a:pPr marL="285744" indent="-285744">
              <a:lnSpc>
                <a:spcPct val="150000"/>
              </a:lnSpc>
            </a:pPr>
            <a:r>
              <a:rPr lang="zh-TW" altLang="en-US" sz="2900" dirty="0">
                <a:latin typeface="Times New Roman" panose="02020603050405020304" pitchFamily="18" charset="0"/>
                <a:cs typeface="Times New Roman" panose="02020603050405020304" pitchFamily="18" charset="0"/>
              </a:rPr>
              <a:t>嘗試修改模型架構。</a:t>
            </a:r>
          </a:p>
          <a:p>
            <a:pPr marL="285744" indent="-285744">
              <a:lnSpc>
                <a:spcPct val="150000"/>
              </a:lnSpc>
            </a:pPr>
            <a:r>
              <a:rPr lang="zh-TW" altLang="en-US" sz="2900" dirty="0">
                <a:latin typeface="Times New Roman" panose="02020603050405020304" pitchFamily="18" charset="0"/>
                <a:cs typeface="Times New Roman" panose="02020603050405020304" pitchFamily="18" charset="0"/>
              </a:rPr>
              <a:t>嘗試不同優化器進行訓練。</a:t>
            </a:r>
            <a:endParaRPr lang="en-US" altLang="zh-TW" sz="2900" dirty="0">
              <a:latin typeface="Times New Roman" panose="02020603050405020304" pitchFamily="18" charset="0"/>
              <a:cs typeface="Times New Roman" panose="02020603050405020304" pitchFamily="18" charset="0"/>
            </a:endParaRPr>
          </a:p>
          <a:p>
            <a:pPr marL="285744" indent="-285744">
              <a:lnSpc>
                <a:spcPct val="150000"/>
              </a:lnSpc>
            </a:pPr>
            <a:r>
              <a:rPr lang="zh-TW" altLang="en-US" sz="2900" dirty="0">
                <a:latin typeface="Times New Roman" panose="02020603050405020304" pitchFamily="18" charset="0"/>
                <a:cs typeface="Times New Roman" panose="02020603050405020304" pitchFamily="18" charset="0"/>
              </a:rPr>
              <a:t>在</a:t>
            </a:r>
            <a:r>
              <a:rPr lang="en-US" altLang="zh-TW" sz="2900" dirty="0">
                <a:latin typeface="Times New Roman" panose="02020603050405020304" pitchFamily="18" charset="0"/>
                <a:cs typeface="Times New Roman" panose="02020603050405020304" pitchFamily="18" charset="0"/>
              </a:rPr>
              <a:t>Jetson Orin Nano 8G</a:t>
            </a:r>
            <a:r>
              <a:rPr lang="zh-TW" altLang="en-US" sz="2900" dirty="0">
                <a:latin typeface="Times New Roman" panose="02020603050405020304" pitchFamily="18" charset="0"/>
                <a:cs typeface="Times New Roman" panose="02020603050405020304" pitchFamily="18" charset="0"/>
              </a:rPr>
              <a:t>機器上實際應用，測試功耗和資源占用</a:t>
            </a:r>
            <a:endParaRPr lang="en-US" altLang="zh-TW" sz="2900" dirty="0">
              <a:latin typeface="Times New Roman" panose="02020603050405020304" pitchFamily="18" charset="0"/>
              <a:cs typeface="Times New Roman" panose="02020603050405020304" pitchFamily="18" charset="0"/>
            </a:endParaRPr>
          </a:p>
          <a:p>
            <a:pPr marL="285744" indent="-285744">
              <a:lnSpc>
                <a:spcPct val="150000"/>
              </a:lnSpc>
            </a:pPr>
            <a:r>
              <a:rPr lang="en-US" altLang="zh-TW" sz="2900" dirty="0">
                <a:latin typeface="Times New Roman" panose="02020603050405020304" pitchFamily="18" charset="0"/>
                <a:cs typeface="Times New Roman" panose="02020603050405020304" pitchFamily="18" charset="0"/>
              </a:rPr>
              <a:t>Yolo</a:t>
            </a:r>
            <a:r>
              <a:rPr lang="zh-TW" altLang="en-US" sz="2900" dirty="0">
                <a:latin typeface="Times New Roman" panose="02020603050405020304" pitchFamily="18" charset="0"/>
                <a:cs typeface="Times New Roman" panose="02020603050405020304" pitchFamily="18" charset="0"/>
              </a:rPr>
              <a:t> </a:t>
            </a:r>
            <a:r>
              <a:rPr lang="en-US" altLang="zh-TW" sz="2900" dirty="0">
                <a:latin typeface="Times New Roman" panose="02020603050405020304" pitchFamily="18" charset="0"/>
                <a:cs typeface="Times New Roman" panose="02020603050405020304" pitchFamily="18" charset="0"/>
              </a:rPr>
              <a:t>tiny</a:t>
            </a:r>
            <a:r>
              <a:rPr lang="zh-TW" altLang="en-US" sz="2900" dirty="0">
                <a:latin typeface="Times New Roman" panose="02020603050405020304" pitchFamily="18" charset="0"/>
                <a:cs typeface="Times New Roman" panose="02020603050405020304" pitchFamily="18" charset="0"/>
              </a:rPr>
              <a:t> 模型的測試</a:t>
            </a:r>
            <a:endParaRPr lang="en-US" altLang="zh-TW" sz="2900" dirty="0">
              <a:latin typeface="Times New Roman" panose="02020603050405020304" pitchFamily="18" charset="0"/>
              <a:cs typeface="Times New Roman" panose="02020603050405020304" pitchFamily="18" charset="0"/>
            </a:endParaRPr>
          </a:p>
          <a:p>
            <a:pPr marL="285744" indent="-285744">
              <a:lnSpc>
                <a:spcPct val="150000"/>
              </a:lnSpc>
            </a:pPr>
            <a:r>
              <a:rPr lang="zh-TW" altLang="en-US" sz="2900" dirty="0">
                <a:latin typeface="Times New Roman" panose="02020603050405020304" pitchFamily="18" charset="0"/>
                <a:cs typeface="Times New Roman" panose="02020603050405020304" pitchFamily="18" charset="0"/>
              </a:rPr>
              <a:t>比較測試更多資料集</a:t>
            </a:r>
          </a:p>
          <a:p>
            <a:pPr>
              <a:lnSpc>
                <a:spcPct val="150000"/>
              </a:lnSpc>
            </a:pPr>
            <a:endParaRPr lang="zh-TW" altLang="en-US" sz="2400" dirty="0">
              <a:ea typeface="標楷體" panose="03000509000000000000" pitchFamily="65" charset="-120"/>
            </a:endParaRPr>
          </a:p>
          <a:p>
            <a:pPr>
              <a:lnSpc>
                <a:spcPct val="150000"/>
              </a:lnSpc>
            </a:pPr>
            <a:endParaRPr lang="en-US" altLang="zh-TW" sz="2400" dirty="0">
              <a:ea typeface="標楷體" panose="03000509000000000000" pitchFamily="65" charset="-120"/>
            </a:endParaRPr>
          </a:p>
          <a:p>
            <a:pPr marL="0" indent="0">
              <a:lnSpc>
                <a:spcPct val="150000"/>
              </a:lnSpc>
              <a:buNone/>
            </a:pPr>
            <a:endParaRPr lang="en-US" altLang="zh-TW" sz="2400" dirty="0">
              <a:ea typeface="標楷體" panose="03000509000000000000" pitchFamily="65" charset="-120"/>
            </a:endParaRPr>
          </a:p>
          <a:p>
            <a:pPr marL="0" indent="0">
              <a:lnSpc>
                <a:spcPct val="150000"/>
              </a:lnSpc>
              <a:buNone/>
            </a:pPr>
            <a:endParaRPr lang="en-US" altLang="zh-TW" sz="2400" dirty="0">
              <a:ea typeface="標楷體" panose="03000509000000000000" pitchFamily="65" charset="-120"/>
            </a:endParaRPr>
          </a:p>
          <a:p>
            <a:pPr>
              <a:lnSpc>
                <a:spcPct val="150000"/>
              </a:lnSpc>
            </a:pPr>
            <a:endParaRPr lang="en-US" altLang="zh-TW" sz="2400" dirty="0">
              <a:ea typeface="標楷體" panose="03000509000000000000" pitchFamily="65" charset="-120"/>
            </a:endParaRPr>
          </a:p>
          <a:p>
            <a:pPr marL="0" indent="0">
              <a:lnSpc>
                <a:spcPct val="150000"/>
              </a:lnSpc>
              <a:buNone/>
            </a:pPr>
            <a:endParaRPr lang="en-US" altLang="zh-TW" sz="2400" dirty="0">
              <a:ea typeface="標楷體" panose="03000509000000000000" pitchFamily="65" charset="-120"/>
            </a:endParaRPr>
          </a:p>
          <a:p>
            <a:pPr marL="0" indent="0">
              <a:lnSpc>
                <a:spcPct val="150000"/>
              </a:lnSpc>
              <a:buNone/>
            </a:pPr>
            <a:endParaRPr lang="en-US" altLang="zh-TW" sz="2400" dirty="0">
              <a:ea typeface="標楷體" panose="03000509000000000000" pitchFamily="65" charset="-120"/>
            </a:endParaRPr>
          </a:p>
          <a:p>
            <a:pPr marL="0" indent="0">
              <a:lnSpc>
                <a:spcPct val="150000"/>
              </a:lnSpc>
              <a:buNone/>
            </a:pPr>
            <a:endParaRPr lang="en-US" altLang="zh-TW" sz="2400" dirty="0">
              <a:ea typeface="標楷體" panose="03000509000000000000" pitchFamily="65" charset="-120"/>
            </a:endParaRPr>
          </a:p>
          <a:p>
            <a:pPr marL="0" indent="0">
              <a:lnSpc>
                <a:spcPct val="150000"/>
              </a:lnSpc>
              <a:buNone/>
            </a:pPr>
            <a:endParaRPr lang="zh-TW" altLang="en-US" sz="2400" i="1" dirty="0"/>
          </a:p>
          <a:p>
            <a:pPr marL="0" indent="0">
              <a:lnSpc>
                <a:spcPct val="150000"/>
              </a:lnSpc>
              <a:buNone/>
            </a:pPr>
            <a:endParaRPr lang="en-US" altLang="zh-TW" sz="2400" dirty="0">
              <a:ea typeface="標楷體" panose="03000509000000000000" pitchFamily="65" charset="-120"/>
            </a:endParaRPr>
          </a:p>
          <a:p>
            <a:endParaRPr lang="zh-TW" altLang="en-US" dirty="0"/>
          </a:p>
        </p:txBody>
      </p:sp>
      <p:sp>
        <p:nvSpPr>
          <p:cNvPr id="6" name="投影片編號版面配置區 5"/>
          <p:cNvSpPr>
            <a:spLocks noGrp="1"/>
          </p:cNvSpPr>
          <p:nvPr>
            <p:ph type="sldNum" sz="quarter" idx="12"/>
          </p:nvPr>
        </p:nvSpPr>
        <p:spPr/>
        <p:txBody>
          <a:bodyPr/>
          <a:lstStyle/>
          <a:p>
            <a:fld id="{7A8277C4-33AF-4A1C-9766-B7B70FA9330B}" type="slidenum">
              <a:rPr lang="zh-TW" altLang="en-US" smtClean="0"/>
              <a:t>27</a:t>
            </a:fld>
            <a:endParaRPr lang="zh-TW" altLang="en-US"/>
          </a:p>
        </p:txBody>
      </p:sp>
      <p:sp>
        <p:nvSpPr>
          <p:cNvPr id="8" name="文字方塊 7"/>
          <p:cNvSpPr txBox="1"/>
          <p:nvPr/>
        </p:nvSpPr>
        <p:spPr>
          <a:xfrm>
            <a:off x="10888" y="2"/>
            <a:ext cx="553998" cy="6721475"/>
          </a:xfrm>
          <a:prstGeom prst="rect">
            <a:avLst/>
          </a:prstGeom>
          <a:noFill/>
        </p:spPr>
        <p:txBody>
          <a:bodyPr vert="eaVert" wrap="square" rtlCol="0">
            <a:spAutoFit/>
          </a:bodyPr>
          <a:lstStyle/>
          <a:p>
            <a:pPr>
              <a:buClr>
                <a:schemeClr val="accent1">
                  <a:lumMod val="75000"/>
                </a:schemeClr>
              </a:buClr>
            </a:pPr>
            <a:r>
              <a:rPr lang="zh-TW" altLang="en-US" sz="2400" dirty="0">
                <a:solidFill>
                  <a:schemeClr val="bg1"/>
                </a:solidFill>
                <a:latin typeface="Times New Roman" panose="02020603050405020304" pitchFamily="18" charset="0"/>
                <a:ea typeface="標楷體" panose="03000509000000000000" pitchFamily="65" charset="-120"/>
                <a:cs typeface="Times New Roman" panose="02020603050405020304" pitchFamily="18" charset="0"/>
              </a:rPr>
              <a:t>結論與未來工作</a:t>
            </a:r>
          </a:p>
        </p:txBody>
      </p:sp>
      <p:sp>
        <p:nvSpPr>
          <p:cNvPr id="12" name="Rectangle 4">
            <a:extLst>
              <a:ext uri="{FF2B5EF4-FFF2-40B4-BE49-F238E27FC236}">
                <a16:creationId xmlns:a16="http://schemas.microsoft.com/office/drawing/2014/main" id="{D33BBAB1-E441-4D79-9774-791927A4D554}"/>
              </a:ext>
            </a:extLst>
          </p:cNvPr>
          <p:cNvSpPr>
            <a:spLocks noChangeArrowheads="1"/>
          </p:cNvSpPr>
          <p:nvPr/>
        </p:nvSpPr>
        <p:spPr bwMode="auto">
          <a:xfrm>
            <a:off x="-88307" y="15991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14" name="Rectangle 6">
            <a:extLst>
              <a:ext uri="{FF2B5EF4-FFF2-40B4-BE49-F238E27FC236}">
                <a16:creationId xmlns:a16="http://schemas.microsoft.com/office/drawing/2014/main" id="{F4426F13-7A72-4066-AD31-81FF97BB8D56}"/>
              </a:ext>
            </a:extLst>
          </p:cNvPr>
          <p:cNvSpPr>
            <a:spLocks noChangeArrowheads="1"/>
          </p:cNvSpPr>
          <p:nvPr/>
        </p:nvSpPr>
        <p:spPr bwMode="auto">
          <a:xfrm>
            <a:off x="-1523999" y="-18466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Tree>
    <p:extLst>
      <p:ext uri="{BB962C8B-B14F-4D97-AF65-F5344CB8AC3E}">
        <p14:creationId xmlns:p14="http://schemas.microsoft.com/office/powerpoint/2010/main" val="42213253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標題 1">
            <a:extLst>
              <a:ext uri="{FF2B5EF4-FFF2-40B4-BE49-F238E27FC236}">
                <a16:creationId xmlns:a16="http://schemas.microsoft.com/office/drawing/2014/main" id="{F4C6797D-963D-453E-AFA2-B8C7CEF2F54E}"/>
              </a:ext>
            </a:extLst>
          </p:cNvPr>
          <p:cNvSpPr>
            <a:spLocks noGrp="1"/>
          </p:cNvSpPr>
          <p:nvPr>
            <p:ph type="title"/>
          </p:nvPr>
        </p:nvSpPr>
        <p:spPr/>
        <p:txBody>
          <a:bodyPr>
            <a:normAutofit/>
          </a:bodyPr>
          <a:lstStyle/>
          <a:p>
            <a:r>
              <a:rPr lang="zh-TW" altLang="en-US" b="1" dirty="0">
                <a:latin typeface="Times New Roman" panose="02020603050405020304" pitchFamily="18" charset="0"/>
                <a:cs typeface="Times New Roman" panose="02020603050405020304" pitchFamily="18" charset="0"/>
              </a:rPr>
              <a:t>資料集介紹</a:t>
            </a:r>
          </a:p>
        </p:txBody>
      </p:sp>
      <p:sp>
        <p:nvSpPr>
          <p:cNvPr id="3" name="內容版面配置區 2"/>
          <p:cNvSpPr>
            <a:spLocks noGrp="1"/>
          </p:cNvSpPr>
          <p:nvPr>
            <p:ph idx="1"/>
          </p:nvPr>
        </p:nvSpPr>
        <p:spPr>
          <a:xfrm>
            <a:off x="628649" y="1100634"/>
            <a:ext cx="8204957" cy="5076329"/>
          </a:xfrm>
        </p:spPr>
        <p:txBody>
          <a:bodyPr>
            <a:noAutofit/>
          </a:bodyPr>
          <a:lstStyle/>
          <a:p>
            <a:pPr>
              <a:lnSpc>
                <a:spcPct val="150000"/>
              </a:lnSpc>
              <a:buClr>
                <a:schemeClr val="accent1">
                  <a:lumMod val="75000"/>
                </a:schemeClr>
              </a:buClr>
            </a:pPr>
            <a:r>
              <a:rPr lang="zh-TW" altLang="en-US" sz="2400" dirty="0">
                <a:latin typeface="標楷體" panose="03000509000000000000" pitchFamily="65" charset="-120"/>
                <a:ea typeface="標楷體" panose="03000509000000000000" pitchFamily="65" charset="-120"/>
              </a:rPr>
              <a:t>使用資料集</a:t>
            </a:r>
            <a:r>
              <a:rPr lang="en-US" altLang="zh-TW" sz="2400" dirty="0">
                <a:latin typeface="Times New Roman" panose="02020603050405020304" pitchFamily="18" charset="0"/>
                <a:cs typeface="Times New Roman" panose="02020603050405020304" pitchFamily="18" charset="0"/>
              </a:rPr>
              <a:t>-A novel dataset of potato leaf disease </a:t>
            </a:r>
            <a:r>
              <a:rPr lang="en-US" altLang="zh-TW" sz="2400" dirty="0" err="1">
                <a:latin typeface="Times New Roman" panose="02020603050405020304" pitchFamily="18" charset="0"/>
                <a:cs typeface="Times New Roman" panose="02020603050405020304" pitchFamily="18" charset="0"/>
              </a:rPr>
              <a:t>inuncontrolled</a:t>
            </a:r>
            <a:r>
              <a:rPr lang="en-US" altLang="zh-TW" sz="2400" dirty="0">
                <a:latin typeface="Times New Roman" panose="02020603050405020304" pitchFamily="18" charset="0"/>
                <a:cs typeface="Times New Roman" panose="02020603050405020304" pitchFamily="18" charset="0"/>
              </a:rPr>
              <a:t> environment</a:t>
            </a:r>
            <a:r>
              <a:rPr lang="zh-TW" altLang="en-US" sz="2400" dirty="0">
                <a:latin typeface="Times New Roman" panose="02020603050405020304" pitchFamily="18" charset="0"/>
                <a:cs typeface="Times New Roman" panose="02020603050405020304" pitchFamily="18" charset="0"/>
              </a:rPr>
              <a:t>，</a:t>
            </a:r>
            <a:r>
              <a:rPr lang="en-US" altLang="zh-TW" sz="2400" dirty="0">
                <a:latin typeface="Times New Roman" panose="02020603050405020304" pitchFamily="18" charset="0"/>
                <a:cs typeface="Times New Roman" panose="02020603050405020304" pitchFamily="18" charset="0"/>
              </a:rPr>
              <a:t>2024</a:t>
            </a:r>
            <a:r>
              <a:rPr lang="zh-TW" altLang="en-US" sz="2400" dirty="0">
                <a:latin typeface="Times New Roman" panose="02020603050405020304" pitchFamily="18" charset="0"/>
                <a:cs typeface="Times New Roman" panose="02020603050405020304" pitchFamily="18" charset="0"/>
              </a:rPr>
              <a:t>年發表的資料集，一共有</a:t>
            </a:r>
            <a:r>
              <a:rPr lang="en-US" altLang="zh-TW" sz="2400" dirty="0">
                <a:latin typeface="Times New Roman" panose="02020603050405020304" pitchFamily="18" charset="0"/>
                <a:cs typeface="Times New Roman" panose="02020603050405020304" pitchFamily="18" charset="0"/>
              </a:rPr>
              <a:t>7</a:t>
            </a:r>
            <a:r>
              <a:rPr lang="zh-TW" altLang="en-US" sz="2400" dirty="0">
                <a:latin typeface="Times New Roman" panose="02020603050405020304" pitchFamily="18" charset="0"/>
                <a:cs typeface="Times New Roman" panose="02020603050405020304" pitchFamily="18" charset="0"/>
              </a:rPr>
              <a:t>種馬鈴薯葉病症類別。</a:t>
            </a:r>
            <a:endParaRPr lang="en-US" altLang="zh-TW" sz="2400" dirty="0">
              <a:latin typeface="Times New Roman" panose="02020603050405020304" pitchFamily="18" charset="0"/>
              <a:cs typeface="Times New Roman" panose="02020603050405020304" pitchFamily="18" charset="0"/>
            </a:endParaRPr>
          </a:p>
          <a:p>
            <a:pPr>
              <a:lnSpc>
                <a:spcPct val="200000"/>
              </a:lnSpc>
              <a:buClr>
                <a:schemeClr val="accent1">
                  <a:lumMod val="75000"/>
                </a:schemeClr>
              </a:buClr>
            </a:pPr>
            <a:endParaRPr lang="zh-TW" altLang="en-US" sz="2400" dirty="0">
              <a:latin typeface="標楷體" panose="03000509000000000000" pitchFamily="65" charset="-120"/>
              <a:ea typeface="標楷體" panose="03000509000000000000" pitchFamily="65" charset="-120"/>
              <a:cs typeface="Times New Roman" panose="02020603050405020304" pitchFamily="18" charset="0"/>
            </a:endParaRPr>
          </a:p>
        </p:txBody>
      </p:sp>
      <p:sp>
        <p:nvSpPr>
          <p:cNvPr id="6" name="投影片編號版面配置區 5"/>
          <p:cNvSpPr>
            <a:spLocks noGrp="1"/>
          </p:cNvSpPr>
          <p:nvPr>
            <p:ph type="sldNum" sz="quarter" idx="12"/>
          </p:nvPr>
        </p:nvSpPr>
        <p:spPr>
          <a:xfrm>
            <a:off x="6457950" y="6356351"/>
            <a:ext cx="2057400" cy="365125"/>
          </a:xfrm>
        </p:spPr>
        <p:txBody>
          <a:bodyPr/>
          <a:lstStyle/>
          <a:p>
            <a:fld id="{7A8277C4-33AF-4A1C-9766-B7B70FA9330B}" type="slidenum">
              <a:rPr lang="zh-TW" altLang="en-US" smtClean="0"/>
              <a:t>3</a:t>
            </a:fld>
            <a:endParaRPr lang="zh-TW" altLang="en-US" dirty="0"/>
          </a:p>
        </p:txBody>
      </p:sp>
      <p:sp>
        <p:nvSpPr>
          <p:cNvPr id="14" name="文字方塊 13">
            <a:extLst>
              <a:ext uri="{FF2B5EF4-FFF2-40B4-BE49-F238E27FC236}">
                <a16:creationId xmlns:a16="http://schemas.microsoft.com/office/drawing/2014/main" id="{174B8C02-C0C0-46F1-9C9B-BED8B061D12F}"/>
              </a:ext>
            </a:extLst>
          </p:cNvPr>
          <p:cNvSpPr txBox="1"/>
          <p:nvPr/>
        </p:nvSpPr>
        <p:spPr>
          <a:xfrm>
            <a:off x="10890" y="2"/>
            <a:ext cx="553998" cy="6721475"/>
          </a:xfrm>
          <a:prstGeom prst="rect">
            <a:avLst/>
          </a:prstGeom>
          <a:noFill/>
        </p:spPr>
        <p:txBody>
          <a:bodyPr vert="eaVert" wrap="square" rtlCol="0">
            <a:spAutoFit/>
          </a:bodyPr>
          <a:lstStyle/>
          <a:p>
            <a:pPr>
              <a:buClr>
                <a:schemeClr val="accent1">
                  <a:lumMod val="75000"/>
                </a:schemeClr>
              </a:buClr>
            </a:pPr>
            <a:r>
              <a:rPr lang="zh-TW" altLang="en-US" sz="2400" dirty="0">
                <a:solidFill>
                  <a:schemeClr val="bg1"/>
                </a:solidFill>
                <a:latin typeface="Times New Roman" panose="02020603050405020304" pitchFamily="18" charset="0"/>
                <a:ea typeface="標楷體" panose="03000509000000000000" pitchFamily="65" charset="-120"/>
                <a:cs typeface="Times New Roman" panose="02020603050405020304" pitchFamily="18" charset="0"/>
              </a:rPr>
              <a:t>研究背景介紹</a:t>
            </a:r>
            <a:endParaRPr lang="en-US" altLang="zh-TW" sz="2400" dirty="0">
              <a:solidFill>
                <a:schemeClr val="bg1"/>
              </a:solidFill>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2" name="文字方塊 1">
            <a:extLst>
              <a:ext uri="{FF2B5EF4-FFF2-40B4-BE49-F238E27FC236}">
                <a16:creationId xmlns:a16="http://schemas.microsoft.com/office/drawing/2014/main" id="{73FBC879-68E9-8B6F-1576-EB786981AC77}"/>
              </a:ext>
            </a:extLst>
          </p:cNvPr>
          <p:cNvSpPr txBox="1"/>
          <p:nvPr/>
        </p:nvSpPr>
        <p:spPr>
          <a:xfrm>
            <a:off x="3676992" y="6285467"/>
            <a:ext cx="2108269" cy="400110"/>
          </a:xfrm>
          <a:prstGeom prst="rect">
            <a:avLst/>
          </a:prstGeom>
          <a:noFill/>
        </p:spPr>
        <p:txBody>
          <a:bodyPr wrap="none" rtlCol="0">
            <a:spAutoFit/>
          </a:bodyPr>
          <a:lstStyle/>
          <a:p>
            <a:r>
              <a:rPr lang="zh-TW" altLang="en-US" sz="2000" dirty="0">
                <a:latin typeface="標楷體" panose="03000509000000000000" pitchFamily="65" charset="-120"/>
                <a:ea typeface="標楷體" panose="03000509000000000000" pitchFamily="65" charset="-120"/>
              </a:rPr>
              <a:t>表</a:t>
            </a:r>
            <a:r>
              <a:rPr lang="en-US" altLang="zh-TW" sz="2000" dirty="0">
                <a:latin typeface="標楷體" panose="03000509000000000000" pitchFamily="65" charset="-120"/>
                <a:ea typeface="標楷體" panose="03000509000000000000" pitchFamily="65" charset="-120"/>
              </a:rPr>
              <a:t>1</a:t>
            </a:r>
            <a:r>
              <a:rPr lang="zh-TW" altLang="en-US" sz="2000" dirty="0">
                <a:latin typeface="標楷體" panose="03000509000000000000" pitchFamily="65" charset="-120"/>
                <a:ea typeface="標楷體" panose="03000509000000000000" pitchFamily="65" charset="-120"/>
              </a:rPr>
              <a:t>、資料集內容</a:t>
            </a:r>
          </a:p>
        </p:txBody>
      </p:sp>
      <p:graphicFrame>
        <p:nvGraphicFramePr>
          <p:cNvPr id="4" name="表格 3">
            <a:extLst>
              <a:ext uri="{FF2B5EF4-FFF2-40B4-BE49-F238E27FC236}">
                <a16:creationId xmlns:a16="http://schemas.microsoft.com/office/drawing/2014/main" id="{71A0BA9A-6C41-E3A4-DDDC-F581FAC4719B}"/>
              </a:ext>
            </a:extLst>
          </p:cNvPr>
          <p:cNvGraphicFramePr>
            <a:graphicFrameLocks noGrp="1"/>
          </p:cNvGraphicFramePr>
          <p:nvPr>
            <p:extLst>
              <p:ext uri="{D42A27DB-BD31-4B8C-83A1-F6EECF244321}">
                <p14:modId xmlns:p14="http://schemas.microsoft.com/office/powerpoint/2010/main" val="4187795735"/>
              </p:ext>
            </p:extLst>
          </p:nvPr>
        </p:nvGraphicFramePr>
        <p:xfrm>
          <a:off x="1254868" y="2869659"/>
          <a:ext cx="6848272" cy="3307302"/>
        </p:xfrm>
        <a:graphic>
          <a:graphicData uri="http://schemas.openxmlformats.org/drawingml/2006/table">
            <a:tbl>
              <a:tblPr firstRow="1" bandRow="1">
                <a:tableStyleId>{5C22544A-7EE6-4342-B048-85BDC9FD1C3A}</a:tableStyleId>
              </a:tblPr>
              <a:tblGrid>
                <a:gridCol w="3424136">
                  <a:extLst>
                    <a:ext uri="{9D8B030D-6E8A-4147-A177-3AD203B41FA5}">
                      <a16:colId xmlns:a16="http://schemas.microsoft.com/office/drawing/2014/main" val="3152531294"/>
                    </a:ext>
                  </a:extLst>
                </a:gridCol>
                <a:gridCol w="3424136">
                  <a:extLst>
                    <a:ext uri="{9D8B030D-6E8A-4147-A177-3AD203B41FA5}">
                      <a16:colId xmlns:a16="http://schemas.microsoft.com/office/drawing/2014/main" val="4191264337"/>
                    </a:ext>
                  </a:extLst>
                </a:gridCol>
              </a:tblGrid>
              <a:tr h="367478">
                <a:tc>
                  <a:txBody>
                    <a:bodyPr/>
                    <a:lstStyle/>
                    <a:p>
                      <a:pPr algn="ctr"/>
                      <a:r>
                        <a:rPr lang="en-US" altLang="zh-TW" sz="1800" dirty="0">
                          <a:latin typeface="Times New Roman" panose="02020603050405020304" pitchFamily="18" charset="0"/>
                          <a:cs typeface="Times New Roman" panose="02020603050405020304" pitchFamily="18" charset="0"/>
                        </a:rPr>
                        <a:t>Class</a:t>
                      </a:r>
                      <a:endParaRPr lang="zh-TW" altLang="en-US" sz="18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800" dirty="0">
                          <a:latin typeface="Times New Roman" panose="02020603050405020304" pitchFamily="18" charset="0"/>
                          <a:cs typeface="Times New Roman" panose="02020603050405020304" pitchFamily="18" charset="0"/>
                        </a:rPr>
                        <a:t>Number of images</a:t>
                      </a:r>
                      <a:endParaRPr lang="zh-TW" altLang="en-US"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3535324"/>
                  </a:ext>
                </a:extLst>
              </a:tr>
              <a:tr h="367478">
                <a:tc>
                  <a:txBody>
                    <a:bodyPr/>
                    <a:lstStyle/>
                    <a:p>
                      <a:pPr algn="ctr"/>
                      <a:r>
                        <a:rPr lang="en-US" altLang="zh-TW" sz="1800" dirty="0">
                          <a:latin typeface="Times New Roman" panose="02020603050405020304" pitchFamily="18" charset="0"/>
                          <a:cs typeface="Times New Roman" panose="02020603050405020304" pitchFamily="18" charset="0"/>
                        </a:rPr>
                        <a:t>Virus</a:t>
                      </a:r>
                      <a:endParaRPr lang="zh-TW" altLang="en-US" sz="18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800" dirty="0">
                          <a:latin typeface="Times New Roman" panose="02020603050405020304" pitchFamily="18" charset="0"/>
                          <a:cs typeface="Times New Roman" panose="02020603050405020304" pitchFamily="18" charset="0"/>
                        </a:rPr>
                        <a:t>532</a:t>
                      </a:r>
                      <a:endParaRPr lang="zh-TW" altLang="en-US"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574579930"/>
                  </a:ext>
                </a:extLst>
              </a:tr>
              <a:tr h="367478">
                <a:tc>
                  <a:txBody>
                    <a:bodyPr/>
                    <a:lstStyle/>
                    <a:p>
                      <a:pPr algn="ctr"/>
                      <a:r>
                        <a:rPr lang="en-US" altLang="zh-TW" sz="1800" dirty="0">
                          <a:latin typeface="Times New Roman" panose="02020603050405020304" pitchFamily="18" charset="0"/>
                          <a:cs typeface="Times New Roman" panose="02020603050405020304" pitchFamily="18" charset="0"/>
                        </a:rPr>
                        <a:t>Phytophthora</a:t>
                      </a:r>
                      <a:endParaRPr lang="zh-TW" altLang="en-US" sz="18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800" dirty="0">
                          <a:latin typeface="Times New Roman" panose="02020603050405020304" pitchFamily="18" charset="0"/>
                          <a:cs typeface="Times New Roman" panose="02020603050405020304" pitchFamily="18" charset="0"/>
                        </a:rPr>
                        <a:t>347</a:t>
                      </a:r>
                      <a:endParaRPr lang="zh-TW" altLang="en-US"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57909215"/>
                  </a:ext>
                </a:extLst>
              </a:tr>
              <a:tr h="367478">
                <a:tc>
                  <a:txBody>
                    <a:bodyPr/>
                    <a:lstStyle/>
                    <a:p>
                      <a:pPr algn="ctr"/>
                      <a:r>
                        <a:rPr lang="en-US" altLang="zh-TW" sz="1800" dirty="0">
                          <a:latin typeface="Times New Roman" panose="02020603050405020304" pitchFamily="18" charset="0"/>
                          <a:cs typeface="Times New Roman" panose="02020603050405020304" pitchFamily="18" charset="0"/>
                        </a:rPr>
                        <a:t>Nematode</a:t>
                      </a:r>
                      <a:endParaRPr lang="zh-TW" altLang="en-US" sz="18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800" dirty="0">
                          <a:latin typeface="Times New Roman" panose="02020603050405020304" pitchFamily="18" charset="0"/>
                          <a:cs typeface="Times New Roman" panose="02020603050405020304" pitchFamily="18" charset="0"/>
                        </a:rPr>
                        <a:t>68</a:t>
                      </a:r>
                      <a:endParaRPr lang="zh-TW" altLang="en-US"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188110385"/>
                  </a:ext>
                </a:extLst>
              </a:tr>
              <a:tr h="367478">
                <a:tc>
                  <a:txBody>
                    <a:bodyPr/>
                    <a:lstStyle/>
                    <a:p>
                      <a:pPr algn="ctr"/>
                      <a:r>
                        <a:rPr lang="en-US" altLang="zh-TW" sz="1800" dirty="0">
                          <a:latin typeface="Times New Roman" panose="02020603050405020304" pitchFamily="18" charset="0"/>
                          <a:cs typeface="Times New Roman" panose="02020603050405020304" pitchFamily="18" charset="0"/>
                        </a:rPr>
                        <a:t>Fungi</a:t>
                      </a:r>
                      <a:endParaRPr lang="zh-TW" altLang="en-US" sz="18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800" dirty="0">
                          <a:latin typeface="Times New Roman" panose="02020603050405020304" pitchFamily="18" charset="0"/>
                          <a:cs typeface="Times New Roman" panose="02020603050405020304" pitchFamily="18" charset="0"/>
                        </a:rPr>
                        <a:t>748</a:t>
                      </a:r>
                      <a:endParaRPr lang="zh-TW" altLang="en-US"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654616595"/>
                  </a:ext>
                </a:extLst>
              </a:tr>
              <a:tr h="367478">
                <a:tc>
                  <a:txBody>
                    <a:bodyPr/>
                    <a:lstStyle/>
                    <a:p>
                      <a:pPr algn="ctr"/>
                      <a:r>
                        <a:rPr lang="en-US" altLang="zh-TW" sz="1800" dirty="0">
                          <a:latin typeface="Times New Roman" panose="02020603050405020304" pitchFamily="18" charset="0"/>
                          <a:cs typeface="Times New Roman" panose="02020603050405020304" pitchFamily="18" charset="0"/>
                        </a:rPr>
                        <a:t>Bacteria</a:t>
                      </a:r>
                      <a:endParaRPr lang="zh-TW" altLang="en-US" sz="18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800" dirty="0">
                          <a:latin typeface="Times New Roman" panose="02020603050405020304" pitchFamily="18" charset="0"/>
                          <a:cs typeface="Times New Roman" panose="02020603050405020304" pitchFamily="18" charset="0"/>
                        </a:rPr>
                        <a:t>569</a:t>
                      </a:r>
                      <a:endParaRPr lang="zh-TW" altLang="en-US"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955581458"/>
                  </a:ext>
                </a:extLst>
              </a:tr>
              <a:tr h="367478">
                <a:tc>
                  <a:txBody>
                    <a:bodyPr/>
                    <a:lstStyle/>
                    <a:p>
                      <a:pPr algn="ctr"/>
                      <a:r>
                        <a:rPr lang="en-US" altLang="zh-TW" sz="1800" dirty="0">
                          <a:latin typeface="Times New Roman" panose="02020603050405020304" pitchFamily="18" charset="0"/>
                          <a:cs typeface="Times New Roman" panose="02020603050405020304" pitchFamily="18" charset="0"/>
                        </a:rPr>
                        <a:t>Pest</a:t>
                      </a:r>
                      <a:endParaRPr lang="zh-TW" altLang="en-US" sz="18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800" dirty="0">
                          <a:latin typeface="Times New Roman" panose="02020603050405020304" pitchFamily="18" charset="0"/>
                          <a:cs typeface="Times New Roman" panose="02020603050405020304" pitchFamily="18" charset="0"/>
                        </a:rPr>
                        <a:t>611</a:t>
                      </a:r>
                      <a:endParaRPr lang="zh-TW" altLang="en-US"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198808680"/>
                  </a:ext>
                </a:extLst>
              </a:tr>
              <a:tr h="367478">
                <a:tc>
                  <a:txBody>
                    <a:bodyPr/>
                    <a:lstStyle/>
                    <a:p>
                      <a:pPr algn="ctr"/>
                      <a:r>
                        <a:rPr lang="en-US" altLang="zh-TW" sz="1800" dirty="0">
                          <a:latin typeface="Times New Roman" panose="02020603050405020304" pitchFamily="18" charset="0"/>
                          <a:cs typeface="Times New Roman" panose="02020603050405020304" pitchFamily="18" charset="0"/>
                        </a:rPr>
                        <a:t>Healthy</a:t>
                      </a:r>
                      <a:endParaRPr lang="zh-TW" altLang="en-US" sz="18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800" dirty="0">
                          <a:latin typeface="Times New Roman" panose="02020603050405020304" pitchFamily="18" charset="0"/>
                          <a:cs typeface="Times New Roman" panose="02020603050405020304" pitchFamily="18" charset="0"/>
                        </a:rPr>
                        <a:t>201</a:t>
                      </a:r>
                      <a:endParaRPr lang="zh-TW" altLang="en-US"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175042570"/>
                  </a:ext>
                </a:extLst>
              </a:tr>
              <a:tr h="367478">
                <a:tc>
                  <a:txBody>
                    <a:bodyPr/>
                    <a:lstStyle/>
                    <a:p>
                      <a:pPr algn="ctr"/>
                      <a:r>
                        <a:rPr lang="en-US" altLang="zh-TW" sz="1800" b="1" dirty="0">
                          <a:latin typeface="Times New Roman" panose="02020603050405020304" pitchFamily="18" charset="0"/>
                          <a:cs typeface="Times New Roman" panose="02020603050405020304" pitchFamily="18" charset="0"/>
                        </a:rPr>
                        <a:t>Total</a:t>
                      </a:r>
                      <a:endParaRPr lang="zh-TW" altLang="en-US" sz="1800" b="1" dirty="0">
                        <a:latin typeface="Times New Roman" panose="02020603050405020304" pitchFamily="18" charset="0"/>
                        <a:cs typeface="Times New Roman" panose="02020603050405020304" pitchFamily="18" charset="0"/>
                      </a:endParaRPr>
                    </a:p>
                  </a:txBody>
                  <a:tcPr/>
                </a:tc>
                <a:tc>
                  <a:txBody>
                    <a:bodyPr/>
                    <a:lstStyle/>
                    <a:p>
                      <a:pPr algn="ctr"/>
                      <a:r>
                        <a:rPr lang="en-US" altLang="zh-TW" sz="1800" b="1" dirty="0">
                          <a:latin typeface="Times New Roman" panose="02020603050405020304" pitchFamily="18" charset="0"/>
                          <a:cs typeface="Times New Roman" panose="02020603050405020304" pitchFamily="18" charset="0"/>
                        </a:rPr>
                        <a:t>3076</a:t>
                      </a:r>
                      <a:endParaRPr lang="zh-TW" altLang="en-US" sz="1800"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909492163"/>
                  </a:ext>
                </a:extLst>
              </a:tr>
            </a:tbl>
          </a:graphicData>
        </a:graphic>
      </p:graphicFrame>
    </p:spTree>
    <p:extLst>
      <p:ext uri="{BB962C8B-B14F-4D97-AF65-F5344CB8AC3E}">
        <p14:creationId xmlns:p14="http://schemas.microsoft.com/office/powerpoint/2010/main" val="4995960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標題 1">
            <a:extLst>
              <a:ext uri="{FF2B5EF4-FFF2-40B4-BE49-F238E27FC236}">
                <a16:creationId xmlns:a16="http://schemas.microsoft.com/office/drawing/2014/main" id="{F4C6797D-963D-453E-AFA2-B8C7CEF2F54E}"/>
              </a:ext>
            </a:extLst>
          </p:cNvPr>
          <p:cNvSpPr>
            <a:spLocks noGrp="1"/>
          </p:cNvSpPr>
          <p:nvPr>
            <p:ph type="title"/>
          </p:nvPr>
        </p:nvSpPr>
        <p:spPr/>
        <p:txBody>
          <a:bodyPr>
            <a:normAutofit/>
          </a:bodyPr>
          <a:lstStyle/>
          <a:p>
            <a:r>
              <a:rPr lang="zh-TW" altLang="en-US" b="1" dirty="0">
                <a:latin typeface="Times New Roman" panose="02020603050405020304" pitchFamily="18" charset="0"/>
                <a:cs typeface="Times New Roman" panose="02020603050405020304" pitchFamily="18" charset="0"/>
              </a:rPr>
              <a:t>資料集介紹</a:t>
            </a:r>
          </a:p>
        </p:txBody>
      </p:sp>
      <p:sp>
        <p:nvSpPr>
          <p:cNvPr id="3" name="內容版面配置區 2"/>
          <p:cNvSpPr>
            <a:spLocks noGrp="1"/>
          </p:cNvSpPr>
          <p:nvPr>
            <p:ph idx="1"/>
          </p:nvPr>
        </p:nvSpPr>
        <p:spPr>
          <a:xfrm>
            <a:off x="628649" y="1100634"/>
            <a:ext cx="8204957" cy="5076329"/>
          </a:xfrm>
        </p:spPr>
        <p:txBody>
          <a:bodyPr>
            <a:noAutofit/>
          </a:bodyPr>
          <a:lstStyle/>
          <a:p>
            <a:pPr>
              <a:lnSpc>
                <a:spcPct val="200000"/>
              </a:lnSpc>
              <a:buClr>
                <a:schemeClr val="accent1">
                  <a:lumMod val="75000"/>
                </a:schemeClr>
              </a:buClr>
            </a:pPr>
            <a:r>
              <a:rPr lang="en-US" altLang="zh-TW" sz="2400" dirty="0">
                <a:latin typeface="標楷體" panose="03000509000000000000" pitchFamily="65" charset="-120"/>
                <a:cs typeface="Times New Roman" panose="02020603050405020304" pitchFamily="18" charset="0"/>
              </a:rPr>
              <a:t>1.</a:t>
            </a: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Virus: </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葉子尺寸減小、起皺、輕微斑點或花葉、壞死</a:t>
            </a:r>
          </a:p>
          <a:p>
            <a:pPr>
              <a:lnSpc>
                <a:spcPct val="200000"/>
              </a:lnSpc>
              <a:buClr>
                <a:schemeClr val="accent1">
                  <a:lumMod val="75000"/>
                </a:schemeClr>
              </a:buClr>
            </a:pPr>
            <a:endParaRPr lang="zh-TW" altLang="en-US" sz="2400" dirty="0">
              <a:latin typeface="標楷體" panose="03000509000000000000" pitchFamily="65" charset="-120"/>
              <a:ea typeface="標楷體" panose="03000509000000000000" pitchFamily="65" charset="-120"/>
              <a:cs typeface="Times New Roman" panose="02020603050405020304" pitchFamily="18" charset="0"/>
            </a:endParaRPr>
          </a:p>
        </p:txBody>
      </p:sp>
      <p:sp>
        <p:nvSpPr>
          <p:cNvPr id="6" name="投影片編號版面配置區 5"/>
          <p:cNvSpPr>
            <a:spLocks noGrp="1"/>
          </p:cNvSpPr>
          <p:nvPr>
            <p:ph type="sldNum" sz="quarter" idx="12"/>
          </p:nvPr>
        </p:nvSpPr>
        <p:spPr>
          <a:xfrm>
            <a:off x="6457950" y="6356351"/>
            <a:ext cx="2057400" cy="365125"/>
          </a:xfrm>
        </p:spPr>
        <p:txBody>
          <a:bodyPr/>
          <a:lstStyle/>
          <a:p>
            <a:fld id="{7A8277C4-33AF-4A1C-9766-B7B70FA9330B}" type="slidenum">
              <a:rPr lang="zh-TW" altLang="en-US" smtClean="0"/>
              <a:t>4</a:t>
            </a:fld>
            <a:endParaRPr lang="zh-TW" altLang="en-US" dirty="0"/>
          </a:p>
        </p:txBody>
      </p:sp>
      <p:sp>
        <p:nvSpPr>
          <p:cNvPr id="14" name="文字方塊 13">
            <a:extLst>
              <a:ext uri="{FF2B5EF4-FFF2-40B4-BE49-F238E27FC236}">
                <a16:creationId xmlns:a16="http://schemas.microsoft.com/office/drawing/2014/main" id="{174B8C02-C0C0-46F1-9C9B-BED8B061D12F}"/>
              </a:ext>
            </a:extLst>
          </p:cNvPr>
          <p:cNvSpPr txBox="1"/>
          <p:nvPr/>
        </p:nvSpPr>
        <p:spPr>
          <a:xfrm>
            <a:off x="10890" y="2"/>
            <a:ext cx="553998" cy="6721475"/>
          </a:xfrm>
          <a:prstGeom prst="rect">
            <a:avLst/>
          </a:prstGeom>
          <a:noFill/>
        </p:spPr>
        <p:txBody>
          <a:bodyPr vert="eaVert" wrap="square" rtlCol="0">
            <a:spAutoFit/>
          </a:bodyPr>
          <a:lstStyle/>
          <a:p>
            <a:pPr>
              <a:buClr>
                <a:schemeClr val="accent1">
                  <a:lumMod val="75000"/>
                </a:schemeClr>
              </a:buClr>
            </a:pPr>
            <a:r>
              <a:rPr lang="zh-TW" altLang="en-US" sz="2400" dirty="0">
                <a:solidFill>
                  <a:schemeClr val="bg1"/>
                </a:solidFill>
                <a:latin typeface="Times New Roman" panose="02020603050405020304" pitchFamily="18" charset="0"/>
                <a:ea typeface="標楷體" panose="03000509000000000000" pitchFamily="65" charset="-120"/>
                <a:cs typeface="Times New Roman" panose="02020603050405020304" pitchFamily="18" charset="0"/>
              </a:rPr>
              <a:t>研究背景介紹</a:t>
            </a:r>
            <a:endParaRPr lang="en-US" altLang="zh-TW" sz="2400" dirty="0">
              <a:solidFill>
                <a:schemeClr val="bg1"/>
              </a:solidFill>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5" name="圖片 4" descr="一張含有 植物, 戶外, 植物病理學, 樹葉 的圖片&#10;&#10;自動產生的描述">
            <a:extLst>
              <a:ext uri="{FF2B5EF4-FFF2-40B4-BE49-F238E27FC236}">
                <a16:creationId xmlns:a16="http://schemas.microsoft.com/office/drawing/2014/main" id="{ECE673F8-A9BD-F9A9-F5CD-0746CF3A2F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66544" y="2065719"/>
            <a:ext cx="4290632" cy="4290632"/>
          </a:xfrm>
          <a:prstGeom prst="rect">
            <a:avLst/>
          </a:prstGeom>
        </p:spPr>
      </p:pic>
      <p:sp>
        <p:nvSpPr>
          <p:cNvPr id="4" name="文字方塊 3">
            <a:extLst>
              <a:ext uri="{FF2B5EF4-FFF2-40B4-BE49-F238E27FC236}">
                <a16:creationId xmlns:a16="http://schemas.microsoft.com/office/drawing/2014/main" id="{38EADA3F-7655-2FF3-46EA-28D99F621D6D}"/>
              </a:ext>
            </a:extLst>
          </p:cNvPr>
          <p:cNvSpPr txBox="1"/>
          <p:nvPr/>
        </p:nvSpPr>
        <p:spPr>
          <a:xfrm>
            <a:off x="3581985" y="6321366"/>
            <a:ext cx="1980029" cy="400110"/>
          </a:xfrm>
          <a:prstGeom prst="rect">
            <a:avLst/>
          </a:prstGeom>
          <a:noFill/>
        </p:spPr>
        <p:txBody>
          <a:bodyPr wrap="none" rtlCol="0">
            <a:spAutoFit/>
          </a:bodyPr>
          <a:lstStyle/>
          <a:p>
            <a:r>
              <a:rPr lang="zh-TW" altLang="en-US" sz="2000" dirty="0">
                <a:latin typeface="標楷體" panose="03000509000000000000" pitchFamily="65" charset="-120"/>
                <a:ea typeface="標楷體" panose="03000509000000000000" pitchFamily="65" charset="-120"/>
              </a:rPr>
              <a:t>圖</a:t>
            </a:r>
            <a:r>
              <a:rPr lang="en-US" altLang="zh-TW" sz="2000" dirty="0">
                <a:latin typeface="標楷體" panose="03000509000000000000" pitchFamily="65" charset="-120"/>
                <a:ea typeface="標楷體" panose="03000509000000000000" pitchFamily="65" charset="-120"/>
              </a:rPr>
              <a:t>1</a:t>
            </a:r>
            <a:r>
              <a:rPr lang="zh-TW" altLang="en-US" sz="2000" dirty="0">
                <a:latin typeface="標楷體" panose="03000509000000000000" pitchFamily="65" charset="-120"/>
                <a:ea typeface="標楷體" panose="03000509000000000000" pitchFamily="65" charset="-120"/>
              </a:rPr>
              <a:t>、</a:t>
            </a:r>
            <a:r>
              <a:rPr lang="en-US" altLang="zh-TW" sz="2000" dirty="0">
                <a:latin typeface="標楷體" panose="03000509000000000000" pitchFamily="65" charset="-120"/>
                <a:ea typeface="標楷體" panose="03000509000000000000" pitchFamily="65" charset="-120"/>
              </a:rPr>
              <a:t>Virus</a:t>
            </a:r>
            <a:r>
              <a:rPr lang="zh-TW" altLang="en-US" sz="2000" dirty="0">
                <a:latin typeface="標楷體" panose="03000509000000000000" pitchFamily="65" charset="-120"/>
                <a:ea typeface="標楷體" panose="03000509000000000000" pitchFamily="65" charset="-120"/>
              </a:rPr>
              <a:t>病症</a:t>
            </a:r>
          </a:p>
        </p:txBody>
      </p:sp>
    </p:spTree>
    <p:extLst>
      <p:ext uri="{BB962C8B-B14F-4D97-AF65-F5344CB8AC3E}">
        <p14:creationId xmlns:p14="http://schemas.microsoft.com/office/powerpoint/2010/main" val="13723938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標題 1">
            <a:extLst>
              <a:ext uri="{FF2B5EF4-FFF2-40B4-BE49-F238E27FC236}">
                <a16:creationId xmlns:a16="http://schemas.microsoft.com/office/drawing/2014/main" id="{F4C6797D-963D-453E-AFA2-B8C7CEF2F54E}"/>
              </a:ext>
            </a:extLst>
          </p:cNvPr>
          <p:cNvSpPr>
            <a:spLocks noGrp="1"/>
          </p:cNvSpPr>
          <p:nvPr>
            <p:ph type="title"/>
          </p:nvPr>
        </p:nvSpPr>
        <p:spPr/>
        <p:txBody>
          <a:bodyPr>
            <a:normAutofit/>
          </a:bodyPr>
          <a:lstStyle/>
          <a:p>
            <a:r>
              <a:rPr lang="zh-TW" altLang="en-US" b="1" dirty="0">
                <a:latin typeface="Times New Roman" panose="02020603050405020304" pitchFamily="18" charset="0"/>
                <a:cs typeface="Times New Roman" panose="02020603050405020304" pitchFamily="18" charset="0"/>
              </a:rPr>
              <a:t>資料集介紹</a:t>
            </a:r>
          </a:p>
        </p:txBody>
      </p:sp>
      <p:sp>
        <p:nvSpPr>
          <p:cNvPr id="3" name="內容版面配置區 2"/>
          <p:cNvSpPr>
            <a:spLocks noGrp="1"/>
          </p:cNvSpPr>
          <p:nvPr>
            <p:ph idx="1"/>
          </p:nvPr>
        </p:nvSpPr>
        <p:spPr>
          <a:xfrm>
            <a:off x="628649" y="1100634"/>
            <a:ext cx="8204957" cy="5076329"/>
          </a:xfrm>
        </p:spPr>
        <p:txBody>
          <a:bodyPr>
            <a:noAutofit/>
          </a:bodyPr>
          <a:lstStyle/>
          <a:p>
            <a:pPr>
              <a:lnSpc>
                <a:spcPct val="200000"/>
              </a:lnSpc>
              <a:buClr>
                <a:schemeClr val="accent1">
                  <a:lumMod val="75000"/>
                </a:schemeClr>
              </a:buClr>
            </a:pPr>
            <a:r>
              <a:rPr lang="en-US" altLang="zh-TW" sz="2400" dirty="0">
                <a:latin typeface="標楷體" panose="03000509000000000000" pitchFamily="65" charset="-120"/>
                <a:cs typeface="Times New Roman" panose="02020603050405020304" pitchFamily="18" charset="0"/>
              </a:rPr>
              <a:t>2.</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Phytophthora: </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葉子觀察到深棕色至黑色病斑，可導致病斑擴大成圓形和壞死斑</a:t>
            </a:r>
          </a:p>
          <a:p>
            <a:pPr>
              <a:lnSpc>
                <a:spcPct val="200000"/>
              </a:lnSpc>
              <a:buClr>
                <a:schemeClr val="accent1">
                  <a:lumMod val="75000"/>
                </a:schemeClr>
              </a:buClr>
            </a:pPr>
            <a:endParaRPr lang="zh-TW" altLang="en-US" sz="2400" dirty="0">
              <a:latin typeface="標楷體" panose="03000509000000000000" pitchFamily="65" charset="-120"/>
              <a:ea typeface="標楷體" panose="03000509000000000000" pitchFamily="65" charset="-120"/>
              <a:cs typeface="Times New Roman" panose="02020603050405020304" pitchFamily="18" charset="0"/>
            </a:endParaRPr>
          </a:p>
        </p:txBody>
      </p:sp>
      <p:sp>
        <p:nvSpPr>
          <p:cNvPr id="6" name="投影片編號版面配置區 5"/>
          <p:cNvSpPr>
            <a:spLocks noGrp="1"/>
          </p:cNvSpPr>
          <p:nvPr>
            <p:ph type="sldNum" sz="quarter" idx="12"/>
          </p:nvPr>
        </p:nvSpPr>
        <p:spPr>
          <a:xfrm>
            <a:off x="6457950" y="6356351"/>
            <a:ext cx="2057400" cy="365125"/>
          </a:xfrm>
        </p:spPr>
        <p:txBody>
          <a:bodyPr/>
          <a:lstStyle/>
          <a:p>
            <a:fld id="{7A8277C4-33AF-4A1C-9766-B7B70FA9330B}" type="slidenum">
              <a:rPr lang="zh-TW" altLang="en-US" smtClean="0"/>
              <a:t>5</a:t>
            </a:fld>
            <a:endParaRPr lang="zh-TW" altLang="en-US" dirty="0"/>
          </a:p>
        </p:txBody>
      </p:sp>
      <p:sp>
        <p:nvSpPr>
          <p:cNvPr id="14" name="文字方塊 13">
            <a:extLst>
              <a:ext uri="{FF2B5EF4-FFF2-40B4-BE49-F238E27FC236}">
                <a16:creationId xmlns:a16="http://schemas.microsoft.com/office/drawing/2014/main" id="{174B8C02-C0C0-46F1-9C9B-BED8B061D12F}"/>
              </a:ext>
            </a:extLst>
          </p:cNvPr>
          <p:cNvSpPr txBox="1"/>
          <p:nvPr/>
        </p:nvSpPr>
        <p:spPr>
          <a:xfrm>
            <a:off x="10890" y="2"/>
            <a:ext cx="553998" cy="6721475"/>
          </a:xfrm>
          <a:prstGeom prst="rect">
            <a:avLst/>
          </a:prstGeom>
          <a:noFill/>
        </p:spPr>
        <p:txBody>
          <a:bodyPr vert="eaVert" wrap="square" rtlCol="0">
            <a:spAutoFit/>
          </a:bodyPr>
          <a:lstStyle/>
          <a:p>
            <a:pPr>
              <a:buClr>
                <a:schemeClr val="accent1">
                  <a:lumMod val="75000"/>
                </a:schemeClr>
              </a:buClr>
            </a:pPr>
            <a:r>
              <a:rPr lang="zh-TW" altLang="en-US" sz="2400" dirty="0">
                <a:solidFill>
                  <a:schemeClr val="bg1"/>
                </a:solidFill>
                <a:latin typeface="Times New Roman" panose="02020603050405020304" pitchFamily="18" charset="0"/>
                <a:ea typeface="標楷體" panose="03000509000000000000" pitchFamily="65" charset="-120"/>
                <a:cs typeface="Times New Roman" panose="02020603050405020304" pitchFamily="18" charset="0"/>
              </a:rPr>
              <a:t>研究背景介紹</a:t>
            </a:r>
            <a:endParaRPr lang="en-US" altLang="zh-TW" sz="2400" dirty="0">
              <a:solidFill>
                <a:schemeClr val="bg1"/>
              </a:solidFill>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4" name="圖片 3" descr="一張含有 戶外, 植物病理學, 樹葉, 植物 的圖片&#10;&#10;自動產生的描述">
            <a:extLst>
              <a:ext uri="{FF2B5EF4-FFF2-40B4-BE49-F238E27FC236}">
                <a16:creationId xmlns:a16="http://schemas.microsoft.com/office/drawing/2014/main" id="{54F1A29B-1B38-A45E-96B8-E6BD2B2627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29369" y="2552836"/>
            <a:ext cx="3803515" cy="3803515"/>
          </a:xfrm>
          <a:prstGeom prst="rect">
            <a:avLst/>
          </a:prstGeom>
        </p:spPr>
      </p:pic>
      <p:sp>
        <p:nvSpPr>
          <p:cNvPr id="2" name="文字方塊 1">
            <a:extLst>
              <a:ext uri="{FF2B5EF4-FFF2-40B4-BE49-F238E27FC236}">
                <a16:creationId xmlns:a16="http://schemas.microsoft.com/office/drawing/2014/main" id="{A1EFB198-7667-9231-4C2B-DDD13C5D6CF0}"/>
              </a:ext>
            </a:extLst>
          </p:cNvPr>
          <p:cNvSpPr txBox="1"/>
          <p:nvPr/>
        </p:nvSpPr>
        <p:spPr>
          <a:xfrm>
            <a:off x="3339560" y="6365742"/>
            <a:ext cx="2783134" cy="400110"/>
          </a:xfrm>
          <a:prstGeom prst="rect">
            <a:avLst/>
          </a:prstGeom>
          <a:noFill/>
        </p:spPr>
        <p:txBody>
          <a:bodyPr wrap="none" rtlCol="0">
            <a:spAutoFit/>
          </a:bodyPr>
          <a:lstStyle/>
          <a:p>
            <a:r>
              <a:rPr lang="zh-TW" altLang="en-US" sz="2000" dirty="0">
                <a:latin typeface="標楷體" panose="03000509000000000000" pitchFamily="65" charset="-120"/>
                <a:ea typeface="標楷體" panose="03000509000000000000" pitchFamily="65" charset="-120"/>
              </a:rPr>
              <a:t>圖</a:t>
            </a:r>
            <a:r>
              <a:rPr lang="en-US" altLang="zh-TW" sz="2000" dirty="0">
                <a:latin typeface="標楷體" panose="03000509000000000000" pitchFamily="65" charset="-120"/>
                <a:ea typeface="標楷體" panose="03000509000000000000" pitchFamily="65" charset="-120"/>
              </a:rPr>
              <a:t>2</a:t>
            </a:r>
            <a:r>
              <a:rPr lang="zh-TW" altLang="en-US" sz="2000" dirty="0">
                <a:latin typeface="標楷體" panose="03000509000000000000" pitchFamily="65" charset="-120"/>
                <a:ea typeface="標楷體" panose="03000509000000000000" pitchFamily="65" charset="-120"/>
              </a:rPr>
              <a:t>、</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 Phytophthora</a:t>
            </a:r>
            <a:r>
              <a:rPr lang="zh-TW" altLang="en-US" sz="2000" dirty="0">
                <a:latin typeface="標楷體" panose="03000509000000000000" pitchFamily="65" charset="-120"/>
                <a:ea typeface="標楷體" panose="03000509000000000000" pitchFamily="65" charset="-120"/>
              </a:rPr>
              <a:t>病症</a:t>
            </a:r>
          </a:p>
        </p:txBody>
      </p:sp>
    </p:spTree>
    <p:extLst>
      <p:ext uri="{BB962C8B-B14F-4D97-AF65-F5344CB8AC3E}">
        <p14:creationId xmlns:p14="http://schemas.microsoft.com/office/powerpoint/2010/main" val="27140308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標題 1">
            <a:extLst>
              <a:ext uri="{FF2B5EF4-FFF2-40B4-BE49-F238E27FC236}">
                <a16:creationId xmlns:a16="http://schemas.microsoft.com/office/drawing/2014/main" id="{F4C6797D-963D-453E-AFA2-B8C7CEF2F54E}"/>
              </a:ext>
            </a:extLst>
          </p:cNvPr>
          <p:cNvSpPr>
            <a:spLocks noGrp="1"/>
          </p:cNvSpPr>
          <p:nvPr>
            <p:ph type="title"/>
          </p:nvPr>
        </p:nvSpPr>
        <p:spPr/>
        <p:txBody>
          <a:bodyPr>
            <a:normAutofit/>
          </a:bodyPr>
          <a:lstStyle/>
          <a:p>
            <a:r>
              <a:rPr lang="zh-TW" altLang="en-US" b="1" dirty="0">
                <a:latin typeface="Times New Roman" panose="02020603050405020304" pitchFamily="18" charset="0"/>
                <a:cs typeface="Times New Roman" panose="02020603050405020304" pitchFamily="18" charset="0"/>
              </a:rPr>
              <a:t>資料集介紹</a:t>
            </a:r>
          </a:p>
        </p:txBody>
      </p:sp>
      <p:sp>
        <p:nvSpPr>
          <p:cNvPr id="3" name="內容版面配置區 2"/>
          <p:cNvSpPr>
            <a:spLocks noGrp="1"/>
          </p:cNvSpPr>
          <p:nvPr>
            <p:ph idx="1"/>
          </p:nvPr>
        </p:nvSpPr>
        <p:spPr>
          <a:xfrm>
            <a:off x="628649" y="1100634"/>
            <a:ext cx="8204957" cy="5076329"/>
          </a:xfrm>
        </p:spPr>
        <p:txBody>
          <a:bodyPr>
            <a:noAutofit/>
          </a:bodyPr>
          <a:lstStyle/>
          <a:p>
            <a:pPr>
              <a:lnSpc>
                <a:spcPct val="200000"/>
              </a:lnSpc>
              <a:buClr>
                <a:schemeClr val="accent1">
                  <a:lumMod val="75000"/>
                </a:schemeClr>
              </a:buClr>
            </a:pPr>
            <a:r>
              <a:rPr lang="en-US" altLang="zh-TW" sz="2400" dirty="0">
                <a:latin typeface="標楷體" panose="03000509000000000000" pitchFamily="65" charset="-120"/>
                <a:cs typeface="Times New Roman" panose="02020603050405020304" pitchFamily="18" charset="0"/>
              </a:rPr>
              <a:t>3.</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Nematode: </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葉子呈黃色，症狀與缺水和養分相似</a:t>
            </a:r>
          </a:p>
          <a:p>
            <a:pPr>
              <a:lnSpc>
                <a:spcPct val="200000"/>
              </a:lnSpc>
              <a:buClr>
                <a:schemeClr val="accent1">
                  <a:lumMod val="75000"/>
                </a:schemeClr>
              </a:buClr>
            </a:pPr>
            <a:endParaRPr lang="zh-TW" altLang="en-US" sz="2400" dirty="0">
              <a:latin typeface="標楷體" panose="03000509000000000000" pitchFamily="65" charset="-120"/>
              <a:ea typeface="標楷體" panose="03000509000000000000" pitchFamily="65" charset="-120"/>
              <a:cs typeface="Times New Roman" panose="02020603050405020304" pitchFamily="18" charset="0"/>
            </a:endParaRPr>
          </a:p>
        </p:txBody>
      </p:sp>
      <p:sp>
        <p:nvSpPr>
          <p:cNvPr id="6" name="投影片編號版面配置區 5"/>
          <p:cNvSpPr>
            <a:spLocks noGrp="1"/>
          </p:cNvSpPr>
          <p:nvPr>
            <p:ph type="sldNum" sz="quarter" idx="12"/>
          </p:nvPr>
        </p:nvSpPr>
        <p:spPr>
          <a:xfrm>
            <a:off x="6457950" y="6356351"/>
            <a:ext cx="2057400" cy="365125"/>
          </a:xfrm>
        </p:spPr>
        <p:txBody>
          <a:bodyPr/>
          <a:lstStyle/>
          <a:p>
            <a:fld id="{7A8277C4-33AF-4A1C-9766-B7B70FA9330B}" type="slidenum">
              <a:rPr lang="zh-TW" altLang="en-US" smtClean="0"/>
              <a:t>6</a:t>
            </a:fld>
            <a:endParaRPr lang="zh-TW" altLang="en-US" dirty="0"/>
          </a:p>
        </p:txBody>
      </p:sp>
      <p:sp>
        <p:nvSpPr>
          <p:cNvPr id="14" name="文字方塊 13">
            <a:extLst>
              <a:ext uri="{FF2B5EF4-FFF2-40B4-BE49-F238E27FC236}">
                <a16:creationId xmlns:a16="http://schemas.microsoft.com/office/drawing/2014/main" id="{174B8C02-C0C0-46F1-9C9B-BED8B061D12F}"/>
              </a:ext>
            </a:extLst>
          </p:cNvPr>
          <p:cNvSpPr txBox="1"/>
          <p:nvPr/>
        </p:nvSpPr>
        <p:spPr>
          <a:xfrm>
            <a:off x="10890" y="2"/>
            <a:ext cx="553998" cy="6721475"/>
          </a:xfrm>
          <a:prstGeom prst="rect">
            <a:avLst/>
          </a:prstGeom>
          <a:noFill/>
        </p:spPr>
        <p:txBody>
          <a:bodyPr vert="eaVert" wrap="square" rtlCol="0">
            <a:spAutoFit/>
          </a:bodyPr>
          <a:lstStyle/>
          <a:p>
            <a:pPr>
              <a:buClr>
                <a:schemeClr val="accent1">
                  <a:lumMod val="75000"/>
                </a:schemeClr>
              </a:buClr>
            </a:pPr>
            <a:r>
              <a:rPr lang="zh-TW" altLang="en-US" sz="2400" dirty="0">
                <a:solidFill>
                  <a:schemeClr val="bg1"/>
                </a:solidFill>
                <a:latin typeface="Times New Roman" panose="02020603050405020304" pitchFamily="18" charset="0"/>
                <a:ea typeface="標楷體" panose="03000509000000000000" pitchFamily="65" charset="-120"/>
                <a:cs typeface="Times New Roman" panose="02020603050405020304" pitchFamily="18" charset="0"/>
              </a:rPr>
              <a:t>研究背景介紹</a:t>
            </a:r>
            <a:endParaRPr lang="en-US" altLang="zh-TW" sz="2400" dirty="0">
              <a:solidFill>
                <a:schemeClr val="bg1"/>
              </a:solidFill>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4" name="圖片 3" descr="一張含有 人員, 樹葉, 戶外, 樹狀 的圖片&#10;&#10;自動產生的描述">
            <a:extLst>
              <a:ext uri="{FF2B5EF4-FFF2-40B4-BE49-F238E27FC236}">
                <a16:creationId xmlns:a16="http://schemas.microsoft.com/office/drawing/2014/main" id="{11A585B9-0B3D-E0CB-AAA1-1406CACB1E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7640" y="2122952"/>
            <a:ext cx="4108720" cy="4108720"/>
          </a:xfrm>
          <a:prstGeom prst="rect">
            <a:avLst/>
          </a:prstGeom>
        </p:spPr>
      </p:pic>
      <p:sp>
        <p:nvSpPr>
          <p:cNvPr id="2" name="文字方塊 1">
            <a:extLst>
              <a:ext uri="{FF2B5EF4-FFF2-40B4-BE49-F238E27FC236}">
                <a16:creationId xmlns:a16="http://schemas.microsoft.com/office/drawing/2014/main" id="{AA3F6F7D-B382-C878-B8E7-EA878382583C}"/>
              </a:ext>
            </a:extLst>
          </p:cNvPr>
          <p:cNvSpPr txBox="1"/>
          <p:nvPr/>
        </p:nvSpPr>
        <p:spPr>
          <a:xfrm>
            <a:off x="3343939" y="6321366"/>
            <a:ext cx="2456122" cy="400110"/>
          </a:xfrm>
          <a:prstGeom prst="rect">
            <a:avLst/>
          </a:prstGeom>
          <a:noFill/>
        </p:spPr>
        <p:txBody>
          <a:bodyPr wrap="none" rtlCol="0">
            <a:spAutoFit/>
          </a:bodyPr>
          <a:lstStyle/>
          <a:p>
            <a:r>
              <a:rPr lang="zh-TW" altLang="en-US" sz="2000" dirty="0">
                <a:latin typeface="標楷體" panose="03000509000000000000" pitchFamily="65" charset="-120"/>
                <a:ea typeface="標楷體" panose="03000509000000000000" pitchFamily="65" charset="-120"/>
              </a:rPr>
              <a:t>圖</a:t>
            </a:r>
            <a:r>
              <a:rPr lang="en-US" altLang="zh-TW" sz="2000" dirty="0">
                <a:latin typeface="標楷體" panose="03000509000000000000" pitchFamily="65" charset="-120"/>
                <a:ea typeface="標楷體" panose="03000509000000000000" pitchFamily="65" charset="-120"/>
              </a:rPr>
              <a:t>3</a:t>
            </a:r>
            <a:r>
              <a:rPr lang="zh-TW" altLang="en-US" sz="2000" dirty="0">
                <a:latin typeface="標楷體" panose="03000509000000000000" pitchFamily="65" charset="-120"/>
                <a:ea typeface="標楷體" panose="03000509000000000000" pitchFamily="65" charset="-120"/>
              </a:rPr>
              <a:t>、</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 Nematode</a:t>
            </a:r>
            <a:r>
              <a:rPr lang="zh-TW" altLang="en-US" sz="2000" dirty="0">
                <a:latin typeface="標楷體" panose="03000509000000000000" pitchFamily="65" charset="-120"/>
                <a:ea typeface="標楷體" panose="03000509000000000000" pitchFamily="65" charset="-120"/>
              </a:rPr>
              <a:t>病症</a:t>
            </a:r>
          </a:p>
        </p:txBody>
      </p:sp>
    </p:spTree>
    <p:extLst>
      <p:ext uri="{BB962C8B-B14F-4D97-AF65-F5344CB8AC3E}">
        <p14:creationId xmlns:p14="http://schemas.microsoft.com/office/powerpoint/2010/main" val="3649731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標題 1">
            <a:extLst>
              <a:ext uri="{FF2B5EF4-FFF2-40B4-BE49-F238E27FC236}">
                <a16:creationId xmlns:a16="http://schemas.microsoft.com/office/drawing/2014/main" id="{F4C6797D-963D-453E-AFA2-B8C7CEF2F54E}"/>
              </a:ext>
            </a:extLst>
          </p:cNvPr>
          <p:cNvSpPr>
            <a:spLocks noGrp="1"/>
          </p:cNvSpPr>
          <p:nvPr>
            <p:ph type="title"/>
          </p:nvPr>
        </p:nvSpPr>
        <p:spPr/>
        <p:txBody>
          <a:bodyPr>
            <a:normAutofit/>
          </a:bodyPr>
          <a:lstStyle/>
          <a:p>
            <a:r>
              <a:rPr lang="zh-TW" altLang="en-US" b="1" dirty="0">
                <a:latin typeface="Times New Roman" panose="02020603050405020304" pitchFamily="18" charset="0"/>
                <a:cs typeface="Times New Roman" panose="02020603050405020304" pitchFamily="18" charset="0"/>
              </a:rPr>
              <a:t>資料集介紹</a:t>
            </a:r>
          </a:p>
        </p:txBody>
      </p:sp>
      <p:sp>
        <p:nvSpPr>
          <p:cNvPr id="3" name="內容版面配置區 2"/>
          <p:cNvSpPr>
            <a:spLocks noGrp="1"/>
          </p:cNvSpPr>
          <p:nvPr>
            <p:ph idx="1"/>
          </p:nvPr>
        </p:nvSpPr>
        <p:spPr>
          <a:xfrm>
            <a:off x="628649" y="1100634"/>
            <a:ext cx="8204957" cy="5076329"/>
          </a:xfrm>
        </p:spPr>
        <p:txBody>
          <a:bodyPr>
            <a:noAutofit/>
          </a:bodyPr>
          <a:lstStyle/>
          <a:p>
            <a:pPr>
              <a:lnSpc>
                <a:spcPct val="200000"/>
              </a:lnSpc>
              <a:buClr>
                <a:schemeClr val="accent1">
                  <a:lumMod val="75000"/>
                </a:schemeClr>
              </a:buClr>
            </a:pPr>
            <a:r>
              <a:rPr lang="en-US" altLang="zh-TW" sz="2400" dirty="0">
                <a:latin typeface="標楷體" panose="03000509000000000000" pitchFamily="65" charset="-120"/>
                <a:cs typeface="Times New Roman" panose="02020603050405020304" pitchFamily="18" charset="0"/>
              </a:rPr>
              <a:t>4.</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Fungi: </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沿著葉緣出現圓形圖案，或輕微凹陷的葉斑，帶有黃色邊框和同心環外觀，或黃色葉子上有粉狀斑塊</a:t>
            </a:r>
          </a:p>
          <a:p>
            <a:pPr>
              <a:lnSpc>
                <a:spcPct val="200000"/>
              </a:lnSpc>
              <a:buClr>
                <a:schemeClr val="accent1">
                  <a:lumMod val="75000"/>
                </a:schemeClr>
              </a:buClr>
            </a:pPr>
            <a:endParaRPr lang="zh-TW" altLang="en-US" sz="2400" dirty="0">
              <a:latin typeface="標楷體" panose="03000509000000000000" pitchFamily="65" charset="-120"/>
              <a:ea typeface="標楷體" panose="03000509000000000000" pitchFamily="65" charset="-120"/>
              <a:cs typeface="Times New Roman" panose="02020603050405020304" pitchFamily="18" charset="0"/>
            </a:endParaRPr>
          </a:p>
        </p:txBody>
      </p:sp>
      <p:sp>
        <p:nvSpPr>
          <p:cNvPr id="6" name="投影片編號版面配置區 5"/>
          <p:cNvSpPr>
            <a:spLocks noGrp="1"/>
          </p:cNvSpPr>
          <p:nvPr>
            <p:ph type="sldNum" sz="quarter" idx="12"/>
          </p:nvPr>
        </p:nvSpPr>
        <p:spPr>
          <a:xfrm>
            <a:off x="6457950" y="6356351"/>
            <a:ext cx="2057400" cy="365125"/>
          </a:xfrm>
        </p:spPr>
        <p:txBody>
          <a:bodyPr/>
          <a:lstStyle/>
          <a:p>
            <a:fld id="{7A8277C4-33AF-4A1C-9766-B7B70FA9330B}" type="slidenum">
              <a:rPr lang="zh-TW" altLang="en-US" smtClean="0"/>
              <a:t>7</a:t>
            </a:fld>
            <a:endParaRPr lang="zh-TW" altLang="en-US" dirty="0"/>
          </a:p>
        </p:txBody>
      </p:sp>
      <p:sp>
        <p:nvSpPr>
          <p:cNvPr id="14" name="文字方塊 13">
            <a:extLst>
              <a:ext uri="{FF2B5EF4-FFF2-40B4-BE49-F238E27FC236}">
                <a16:creationId xmlns:a16="http://schemas.microsoft.com/office/drawing/2014/main" id="{174B8C02-C0C0-46F1-9C9B-BED8B061D12F}"/>
              </a:ext>
            </a:extLst>
          </p:cNvPr>
          <p:cNvSpPr txBox="1"/>
          <p:nvPr/>
        </p:nvSpPr>
        <p:spPr>
          <a:xfrm>
            <a:off x="10890" y="2"/>
            <a:ext cx="553998" cy="6721475"/>
          </a:xfrm>
          <a:prstGeom prst="rect">
            <a:avLst/>
          </a:prstGeom>
          <a:noFill/>
        </p:spPr>
        <p:txBody>
          <a:bodyPr vert="eaVert" wrap="square" rtlCol="0">
            <a:spAutoFit/>
          </a:bodyPr>
          <a:lstStyle/>
          <a:p>
            <a:pPr>
              <a:buClr>
                <a:schemeClr val="accent1">
                  <a:lumMod val="75000"/>
                </a:schemeClr>
              </a:buClr>
            </a:pPr>
            <a:r>
              <a:rPr lang="zh-TW" altLang="en-US" sz="2400" dirty="0">
                <a:solidFill>
                  <a:schemeClr val="bg1"/>
                </a:solidFill>
                <a:latin typeface="Times New Roman" panose="02020603050405020304" pitchFamily="18" charset="0"/>
                <a:ea typeface="標楷體" panose="03000509000000000000" pitchFamily="65" charset="-120"/>
                <a:cs typeface="Times New Roman" panose="02020603050405020304" pitchFamily="18" charset="0"/>
              </a:rPr>
              <a:t>研究背景介紹</a:t>
            </a:r>
            <a:endParaRPr lang="en-US" altLang="zh-TW" sz="2400" dirty="0">
              <a:solidFill>
                <a:schemeClr val="bg1"/>
              </a:solidFill>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4" name="圖片 3" descr="一張含有 植物病理學, 樹葉, 綠色, 戶外 的圖片&#10;&#10;自動產生的描述">
            <a:extLst>
              <a:ext uri="{FF2B5EF4-FFF2-40B4-BE49-F238E27FC236}">
                <a16:creationId xmlns:a16="http://schemas.microsoft.com/office/drawing/2014/main" id="{6EF1DAF6-7533-B9DE-795A-94E2F05E3A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86051" y="2641060"/>
            <a:ext cx="3818106" cy="3818106"/>
          </a:xfrm>
          <a:prstGeom prst="rect">
            <a:avLst/>
          </a:prstGeom>
        </p:spPr>
      </p:pic>
      <p:sp>
        <p:nvSpPr>
          <p:cNvPr id="2" name="文字方塊 1">
            <a:extLst>
              <a:ext uri="{FF2B5EF4-FFF2-40B4-BE49-F238E27FC236}">
                <a16:creationId xmlns:a16="http://schemas.microsoft.com/office/drawing/2014/main" id="{2FB4E3D3-8C6E-6680-2D36-1A8403EECF2E}"/>
              </a:ext>
            </a:extLst>
          </p:cNvPr>
          <p:cNvSpPr txBox="1"/>
          <p:nvPr/>
        </p:nvSpPr>
        <p:spPr>
          <a:xfrm>
            <a:off x="3730692" y="6410191"/>
            <a:ext cx="2000869" cy="400110"/>
          </a:xfrm>
          <a:prstGeom prst="rect">
            <a:avLst/>
          </a:prstGeom>
          <a:noFill/>
        </p:spPr>
        <p:txBody>
          <a:bodyPr wrap="none" rtlCol="0">
            <a:spAutoFit/>
          </a:bodyPr>
          <a:lstStyle/>
          <a:p>
            <a:r>
              <a:rPr lang="zh-TW" altLang="en-US" sz="2000" dirty="0">
                <a:latin typeface="標楷體" panose="03000509000000000000" pitchFamily="65" charset="-120"/>
                <a:ea typeface="標楷體" panose="03000509000000000000" pitchFamily="65" charset="-120"/>
              </a:rPr>
              <a:t>圖</a:t>
            </a:r>
            <a:r>
              <a:rPr lang="en-US" altLang="zh-TW" sz="2000" dirty="0">
                <a:latin typeface="標楷體" panose="03000509000000000000" pitchFamily="65" charset="-120"/>
                <a:ea typeface="標楷體" panose="03000509000000000000" pitchFamily="65" charset="-120"/>
              </a:rPr>
              <a:t>4</a:t>
            </a:r>
            <a:r>
              <a:rPr lang="zh-TW" altLang="en-US" sz="2000" dirty="0">
                <a:latin typeface="標楷體" panose="03000509000000000000" pitchFamily="65" charset="-120"/>
                <a:ea typeface="標楷體" panose="03000509000000000000" pitchFamily="65" charset="-120"/>
              </a:rPr>
              <a:t>、</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 Fungi</a:t>
            </a:r>
            <a:r>
              <a:rPr lang="zh-TW" altLang="en-US" sz="2000" dirty="0">
                <a:latin typeface="標楷體" panose="03000509000000000000" pitchFamily="65" charset="-120"/>
                <a:ea typeface="標楷體" panose="03000509000000000000" pitchFamily="65" charset="-120"/>
              </a:rPr>
              <a:t>病症</a:t>
            </a:r>
          </a:p>
        </p:txBody>
      </p:sp>
    </p:spTree>
    <p:extLst>
      <p:ext uri="{BB962C8B-B14F-4D97-AF65-F5344CB8AC3E}">
        <p14:creationId xmlns:p14="http://schemas.microsoft.com/office/powerpoint/2010/main" val="17200706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標題 1">
            <a:extLst>
              <a:ext uri="{FF2B5EF4-FFF2-40B4-BE49-F238E27FC236}">
                <a16:creationId xmlns:a16="http://schemas.microsoft.com/office/drawing/2014/main" id="{F4C6797D-963D-453E-AFA2-B8C7CEF2F54E}"/>
              </a:ext>
            </a:extLst>
          </p:cNvPr>
          <p:cNvSpPr>
            <a:spLocks noGrp="1"/>
          </p:cNvSpPr>
          <p:nvPr>
            <p:ph type="title"/>
          </p:nvPr>
        </p:nvSpPr>
        <p:spPr/>
        <p:txBody>
          <a:bodyPr>
            <a:normAutofit/>
          </a:bodyPr>
          <a:lstStyle/>
          <a:p>
            <a:r>
              <a:rPr lang="zh-TW" altLang="en-US" b="1" dirty="0">
                <a:latin typeface="Times New Roman" panose="02020603050405020304" pitchFamily="18" charset="0"/>
                <a:cs typeface="Times New Roman" panose="02020603050405020304" pitchFamily="18" charset="0"/>
              </a:rPr>
              <a:t>資料集介紹</a:t>
            </a:r>
          </a:p>
        </p:txBody>
      </p:sp>
      <p:sp>
        <p:nvSpPr>
          <p:cNvPr id="3" name="內容版面配置區 2"/>
          <p:cNvSpPr>
            <a:spLocks noGrp="1"/>
          </p:cNvSpPr>
          <p:nvPr>
            <p:ph idx="1"/>
          </p:nvPr>
        </p:nvSpPr>
        <p:spPr>
          <a:xfrm>
            <a:off x="628649" y="1100634"/>
            <a:ext cx="8204957" cy="5076329"/>
          </a:xfrm>
        </p:spPr>
        <p:txBody>
          <a:bodyPr>
            <a:noAutofit/>
          </a:bodyPr>
          <a:lstStyle/>
          <a:p>
            <a:pPr>
              <a:lnSpc>
                <a:spcPct val="200000"/>
              </a:lnSpc>
              <a:buClr>
                <a:schemeClr val="accent1">
                  <a:lumMod val="75000"/>
                </a:schemeClr>
              </a:buClr>
            </a:pPr>
            <a:r>
              <a:rPr lang="en-US" altLang="zh-TW" sz="2400" dirty="0">
                <a:latin typeface="標楷體" panose="03000509000000000000" pitchFamily="65" charset="-120"/>
                <a:cs typeface="Times New Roman" panose="02020603050405020304" pitchFamily="18" charset="0"/>
              </a:rPr>
              <a:t>5.</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Bacteria: </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症狀為葉子枯萎，但沒有枯死或壞死的葉子；葉子植物最初不會變黃</a:t>
            </a:r>
          </a:p>
          <a:p>
            <a:pPr>
              <a:lnSpc>
                <a:spcPct val="200000"/>
              </a:lnSpc>
              <a:buClr>
                <a:schemeClr val="accent1">
                  <a:lumMod val="75000"/>
                </a:schemeClr>
              </a:buClr>
            </a:pPr>
            <a:endParaRPr lang="zh-TW" altLang="en-US" sz="2400" dirty="0">
              <a:latin typeface="標楷體" panose="03000509000000000000" pitchFamily="65" charset="-120"/>
              <a:ea typeface="標楷體" panose="03000509000000000000" pitchFamily="65" charset="-120"/>
              <a:cs typeface="Times New Roman" panose="02020603050405020304" pitchFamily="18" charset="0"/>
            </a:endParaRPr>
          </a:p>
        </p:txBody>
      </p:sp>
      <p:sp>
        <p:nvSpPr>
          <p:cNvPr id="6" name="投影片編號版面配置區 5"/>
          <p:cNvSpPr>
            <a:spLocks noGrp="1"/>
          </p:cNvSpPr>
          <p:nvPr>
            <p:ph type="sldNum" sz="quarter" idx="12"/>
          </p:nvPr>
        </p:nvSpPr>
        <p:spPr>
          <a:xfrm>
            <a:off x="6457950" y="6356351"/>
            <a:ext cx="2057400" cy="365125"/>
          </a:xfrm>
        </p:spPr>
        <p:txBody>
          <a:bodyPr/>
          <a:lstStyle/>
          <a:p>
            <a:fld id="{7A8277C4-33AF-4A1C-9766-B7B70FA9330B}" type="slidenum">
              <a:rPr lang="zh-TW" altLang="en-US" smtClean="0"/>
              <a:t>8</a:t>
            </a:fld>
            <a:endParaRPr lang="zh-TW" altLang="en-US" dirty="0"/>
          </a:p>
        </p:txBody>
      </p:sp>
      <p:sp>
        <p:nvSpPr>
          <p:cNvPr id="14" name="文字方塊 13">
            <a:extLst>
              <a:ext uri="{FF2B5EF4-FFF2-40B4-BE49-F238E27FC236}">
                <a16:creationId xmlns:a16="http://schemas.microsoft.com/office/drawing/2014/main" id="{174B8C02-C0C0-46F1-9C9B-BED8B061D12F}"/>
              </a:ext>
            </a:extLst>
          </p:cNvPr>
          <p:cNvSpPr txBox="1"/>
          <p:nvPr/>
        </p:nvSpPr>
        <p:spPr>
          <a:xfrm>
            <a:off x="10890" y="2"/>
            <a:ext cx="553998" cy="6721475"/>
          </a:xfrm>
          <a:prstGeom prst="rect">
            <a:avLst/>
          </a:prstGeom>
          <a:noFill/>
        </p:spPr>
        <p:txBody>
          <a:bodyPr vert="eaVert" wrap="square" rtlCol="0">
            <a:spAutoFit/>
          </a:bodyPr>
          <a:lstStyle/>
          <a:p>
            <a:pPr>
              <a:buClr>
                <a:schemeClr val="accent1">
                  <a:lumMod val="75000"/>
                </a:schemeClr>
              </a:buClr>
            </a:pPr>
            <a:r>
              <a:rPr lang="zh-TW" altLang="en-US" sz="2400" dirty="0">
                <a:solidFill>
                  <a:schemeClr val="bg1"/>
                </a:solidFill>
                <a:latin typeface="Times New Roman" panose="02020603050405020304" pitchFamily="18" charset="0"/>
                <a:ea typeface="標楷體" panose="03000509000000000000" pitchFamily="65" charset="-120"/>
                <a:cs typeface="Times New Roman" panose="02020603050405020304" pitchFamily="18" charset="0"/>
              </a:rPr>
              <a:t>研究背景介紹</a:t>
            </a:r>
            <a:endParaRPr lang="en-US" altLang="zh-TW" sz="2400" dirty="0">
              <a:solidFill>
                <a:schemeClr val="bg1"/>
              </a:solidFill>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4" name="圖片 3" descr="一張含有 植物, 戶外, 藥草, 綠色 的圖片&#10;&#10;自動產生的描述">
            <a:extLst>
              <a:ext uri="{FF2B5EF4-FFF2-40B4-BE49-F238E27FC236}">
                <a16:creationId xmlns:a16="http://schemas.microsoft.com/office/drawing/2014/main" id="{E22A8E74-B603-2A9F-A673-FAD92224B7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35664" y="2549067"/>
            <a:ext cx="3722286" cy="3722286"/>
          </a:xfrm>
          <a:prstGeom prst="rect">
            <a:avLst/>
          </a:prstGeom>
        </p:spPr>
      </p:pic>
      <p:sp>
        <p:nvSpPr>
          <p:cNvPr id="2" name="文字方塊 1">
            <a:extLst>
              <a:ext uri="{FF2B5EF4-FFF2-40B4-BE49-F238E27FC236}">
                <a16:creationId xmlns:a16="http://schemas.microsoft.com/office/drawing/2014/main" id="{0A8A5BAB-603A-4F7C-699E-F164564E836E}"/>
              </a:ext>
            </a:extLst>
          </p:cNvPr>
          <p:cNvSpPr txBox="1"/>
          <p:nvPr/>
        </p:nvSpPr>
        <p:spPr>
          <a:xfrm>
            <a:off x="3468934" y="6356351"/>
            <a:ext cx="2255746" cy="400110"/>
          </a:xfrm>
          <a:prstGeom prst="rect">
            <a:avLst/>
          </a:prstGeom>
          <a:noFill/>
        </p:spPr>
        <p:txBody>
          <a:bodyPr wrap="none" rtlCol="0">
            <a:spAutoFit/>
          </a:bodyPr>
          <a:lstStyle/>
          <a:p>
            <a:r>
              <a:rPr lang="zh-TW" altLang="en-US" sz="2000" dirty="0">
                <a:latin typeface="標楷體" panose="03000509000000000000" pitchFamily="65" charset="-120"/>
                <a:ea typeface="標楷體" panose="03000509000000000000" pitchFamily="65" charset="-120"/>
              </a:rPr>
              <a:t>圖</a:t>
            </a:r>
            <a:r>
              <a:rPr lang="en-US" altLang="zh-TW" sz="2000" dirty="0">
                <a:latin typeface="標楷體" panose="03000509000000000000" pitchFamily="65" charset="-120"/>
                <a:ea typeface="標楷體" panose="03000509000000000000" pitchFamily="65" charset="-120"/>
              </a:rPr>
              <a:t>5</a:t>
            </a:r>
            <a:r>
              <a:rPr lang="zh-TW" altLang="en-US" sz="2000" dirty="0">
                <a:latin typeface="標楷體" panose="03000509000000000000" pitchFamily="65" charset="-120"/>
                <a:ea typeface="標楷體" panose="03000509000000000000" pitchFamily="65" charset="-120"/>
              </a:rPr>
              <a:t>、</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 Bacteria</a:t>
            </a:r>
            <a:r>
              <a:rPr lang="zh-TW" altLang="en-US" sz="2000" dirty="0">
                <a:latin typeface="標楷體" panose="03000509000000000000" pitchFamily="65" charset="-120"/>
                <a:ea typeface="標楷體" panose="03000509000000000000" pitchFamily="65" charset="-120"/>
              </a:rPr>
              <a:t>病症</a:t>
            </a:r>
          </a:p>
        </p:txBody>
      </p:sp>
    </p:spTree>
    <p:extLst>
      <p:ext uri="{BB962C8B-B14F-4D97-AF65-F5344CB8AC3E}">
        <p14:creationId xmlns:p14="http://schemas.microsoft.com/office/powerpoint/2010/main" val="26616371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標題 1">
            <a:extLst>
              <a:ext uri="{FF2B5EF4-FFF2-40B4-BE49-F238E27FC236}">
                <a16:creationId xmlns:a16="http://schemas.microsoft.com/office/drawing/2014/main" id="{F4C6797D-963D-453E-AFA2-B8C7CEF2F54E}"/>
              </a:ext>
            </a:extLst>
          </p:cNvPr>
          <p:cNvSpPr>
            <a:spLocks noGrp="1"/>
          </p:cNvSpPr>
          <p:nvPr>
            <p:ph type="title"/>
          </p:nvPr>
        </p:nvSpPr>
        <p:spPr/>
        <p:txBody>
          <a:bodyPr>
            <a:normAutofit/>
          </a:bodyPr>
          <a:lstStyle/>
          <a:p>
            <a:r>
              <a:rPr lang="zh-TW" altLang="en-US" b="1" dirty="0">
                <a:latin typeface="Times New Roman" panose="02020603050405020304" pitchFamily="18" charset="0"/>
                <a:cs typeface="Times New Roman" panose="02020603050405020304" pitchFamily="18" charset="0"/>
              </a:rPr>
              <a:t>資料集介紹</a:t>
            </a:r>
          </a:p>
        </p:txBody>
      </p:sp>
      <p:sp>
        <p:nvSpPr>
          <p:cNvPr id="3" name="內容版面配置區 2"/>
          <p:cNvSpPr>
            <a:spLocks noGrp="1"/>
          </p:cNvSpPr>
          <p:nvPr>
            <p:ph idx="1"/>
          </p:nvPr>
        </p:nvSpPr>
        <p:spPr>
          <a:xfrm>
            <a:off x="628649" y="1100634"/>
            <a:ext cx="8204957" cy="5076329"/>
          </a:xfrm>
        </p:spPr>
        <p:txBody>
          <a:bodyPr>
            <a:noAutofit/>
          </a:bodyPr>
          <a:lstStyle/>
          <a:p>
            <a:pPr>
              <a:lnSpc>
                <a:spcPct val="200000"/>
              </a:lnSpc>
              <a:buClr>
                <a:schemeClr val="accent1">
                  <a:lumMod val="75000"/>
                </a:schemeClr>
              </a:buClr>
            </a:pPr>
            <a:r>
              <a:rPr lang="en-US" altLang="zh-TW" sz="2400" dirty="0">
                <a:latin typeface="標楷體" panose="03000509000000000000" pitchFamily="65" charset="-120"/>
                <a:cs typeface="Times New Roman" panose="02020603050405020304" pitchFamily="18" charset="0"/>
              </a:rPr>
              <a:t>6.</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Pest: </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葉子組織變得扭曲，或有孔，或帶有銀色或褪綠物質的斑點葉子，或葉子上有挖掘路線</a:t>
            </a:r>
          </a:p>
          <a:p>
            <a:pPr>
              <a:lnSpc>
                <a:spcPct val="200000"/>
              </a:lnSpc>
              <a:buClr>
                <a:schemeClr val="accent1">
                  <a:lumMod val="75000"/>
                </a:schemeClr>
              </a:buClr>
            </a:pPr>
            <a:endParaRPr lang="zh-TW" altLang="en-US" sz="2400" dirty="0">
              <a:latin typeface="標楷體" panose="03000509000000000000" pitchFamily="65" charset="-120"/>
              <a:ea typeface="標楷體" panose="03000509000000000000" pitchFamily="65" charset="-120"/>
              <a:cs typeface="Times New Roman" panose="02020603050405020304" pitchFamily="18" charset="0"/>
            </a:endParaRPr>
          </a:p>
        </p:txBody>
      </p:sp>
      <p:sp>
        <p:nvSpPr>
          <p:cNvPr id="6" name="投影片編號版面配置區 5"/>
          <p:cNvSpPr>
            <a:spLocks noGrp="1"/>
          </p:cNvSpPr>
          <p:nvPr>
            <p:ph type="sldNum" sz="quarter" idx="12"/>
          </p:nvPr>
        </p:nvSpPr>
        <p:spPr>
          <a:xfrm>
            <a:off x="6457950" y="6356351"/>
            <a:ext cx="2057400" cy="365125"/>
          </a:xfrm>
        </p:spPr>
        <p:txBody>
          <a:bodyPr/>
          <a:lstStyle/>
          <a:p>
            <a:fld id="{7A8277C4-33AF-4A1C-9766-B7B70FA9330B}" type="slidenum">
              <a:rPr lang="zh-TW" altLang="en-US" smtClean="0"/>
              <a:t>9</a:t>
            </a:fld>
            <a:endParaRPr lang="zh-TW" altLang="en-US" dirty="0"/>
          </a:p>
        </p:txBody>
      </p:sp>
      <p:sp>
        <p:nvSpPr>
          <p:cNvPr id="14" name="文字方塊 13">
            <a:extLst>
              <a:ext uri="{FF2B5EF4-FFF2-40B4-BE49-F238E27FC236}">
                <a16:creationId xmlns:a16="http://schemas.microsoft.com/office/drawing/2014/main" id="{174B8C02-C0C0-46F1-9C9B-BED8B061D12F}"/>
              </a:ext>
            </a:extLst>
          </p:cNvPr>
          <p:cNvSpPr txBox="1"/>
          <p:nvPr/>
        </p:nvSpPr>
        <p:spPr>
          <a:xfrm>
            <a:off x="10890" y="2"/>
            <a:ext cx="553998" cy="6721475"/>
          </a:xfrm>
          <a:prstGeom prst="rect">
            <a:avLst/>
          </a:prstGeom>
          <a:noFill/>
        </p:spPr>
        <p:txBody>
          <a:bodyPr vert="eaVert" wrap="square" rtlCol="0">
            <a:spAutoFit/>
          </a:bodyPr>
          <a:lstStyle/>
          <a:p>
            <a:pPr>
              <a:buClr>
                <a:schemeClr val="accent1">
                  <a:lumMod val="75000"/>
                </a:schemeClr>
              </a:buClr>
            </a:pPr>
            <a:r>
              <a:rPr lang="zh-TW" altLang="en-US" sz="2400" dirty="0">
                <a:solidFill>
                  <a:schemeClr val="bg1"/>
                </a:solidFill>
                <a:latin typeface="Times New Roman" panose="02020603050405020304" pitchFamily="18" charset="0"/>
                <a:ea typeface="標楷體" panose="03000509000000000000" pitchFamily="65" charset="-120"/>
                <a:cs typeface="Times New Roman" panose="02020603050405020304" pitchFamily="18" charset="0"/>
              </a:rPr>
              <a:t>研究背景介紹</a:t>
            </a:r>
            <a:endParaRPr lang="en-US" altLang="zh-TW" sz="2400" dirty="0">
              <a:solidFill>
                <a:schemeClr val="bg1"/>
              </a:solidFill>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4" name="圖片 3" descr="一張含有 植物, 植物病理學, 戶外, 樹葉 的圖片&#10;&#10;自動產生的描述">
            <a:extLst>
              <a:ext uri="{FF2B5EF4-FFF2-40B4-BE49-F238E27FC236}">
                <a16:creationId xmlns:a16="http://schemas.microsoft.com/office/drawing/2014/main" id="{4737A306-67C3-02EF-A334-C70A6BE730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57336" y="2608770"/>
            <a:ext cx="3747581" cy="3747581"/>
          </a:xfrm>
          <a:prstGeom prst="rect">
            <a:avLst/>
          </a:prstGeom>
        </p:spPr>
      </p:pic>
      <p:sp>
        <p:nvSpPr>
          <p:cNvPr id="2" name="文字方塊 1">
            <a:extLst>
              <a:ext uri="{FF2B5EF4-FFF2-40B4-BE49-F238E27FC236}">
                <a16:creationId xmlns:a16="http://schemas.microsoft.com/office/drawing/2014/main" id="{81A34221-E211-2E38-F7C4-FC5CA295D1B9}"/>
              </a:ext>
            </a:extLst>
          </p:cNvPr>
          <p:cNvSpPr txBox="1"/>
          <p:nvPr/>
        </p:nvSpPr>
        <p:spPr>
          <a:xfrm>
            <a:off x="3742970" y="6356351"/>
            <a:ext cx="1829347" cy="400110"/>
          </a:xfrm>
          <a:prstGeom prst="rect">
            <a:avLst/>
          </a:prstGeom>
          <a:noFill/>
        </p:spPr>
        <p:txBody>
          <a:bodyPr wrap="none" rtlCol="0">
            <a:spAutoFit/>
          </a:bodyPr>
          <a:lstStyle/>
          <a:p>
            <a:r>
              <a:rPr lang="zh-TW" altLang="en-US" sz="2000" dirty="0">
                <a:latin typeface="標楷體" panose="03000509000000000000" pitchFamily="65" charset="-120"/>
                <a:ea typeface="標楷體" panose="03000509000000000000" pitchFamily="65" charset="-120"/>
              </a:rPr>
              <a:t>圖</a:t>
            </a:r>
            <a:r>
              <a:rPr lang="en-US" altLang="zh-TW" sz="2000" dirty="0">
                <a:latin typeface="標楷體" panose="03000509000000000000" pitchFamily="65" charset="-120"/>
                <a:ea typeface="標楷體" panose="03000509000000000000" pitchFamily="65" charset="-120"/>
              </a:rPr>
              <a:t>6</a:t>
            </a:r>
            <a:r>
              <a:rPr lang="zh-TW" altLang="en-US" sz="2000" dirty="0">
                <a:latin typeface="標楷體" panose="03000509000000000000" pitchFamily="65" charset="-120"/>
                <a:ea typeface="標楷體" panose="03000509000000000000" pitchFamily="65" charset="-120"/>
              </a:rPr>
              <a:t>、</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 Pest</a:t>
            </a:r>
            <a:r>
              <a:rPr lang="zh-TW" altLang="en-US" sz="2000" dirty="0">
                <a:latin typeface="標楷體" panose="03000509000000000000" pitchFamily="65" charset="-120"/>
                <a:ea typeface="標楷體" panose="03000509000000000000" pitchFamily="65" charset="-120"/>
              </a:rPr>
              <a:t>病症</a:t>
            </a:r>
          </a:p>
        </p:txBody>
      </p:sp>
    </p:spTree>
    <p:extLst>
      <p:ext uri="{BB962C8B-B14F-4D97-AF65-F5344CB8AC3E}">
        <p14:creationId xmlns:p14="http://schemas.microsoft.com/office/powerpoint/2010/main" val="539889535"/>
      </p:ext>
    </p:extLst>
  </p:cSld>
  <p:clrMapOvr>
    <a:masterClrMapping/>
  </p:clrMapOvr>
</p:sld>
</file>

<file path=ppt/theme/theme1.xml><?xml version="1.0" encoding="utf-8"?>
<a:theme xmlns:a="http://schemas.openxmlformats.org/drawingml/2006/main" name="Office 佈景主題">
  <a:themeElements>
    <a:clrScheme name="Office 佈景主題">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佈景主題">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佈景主題">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80147</TotalTime>
  <Words>2082</Words>
  <Application>Microsoft Office PowerPoint</Application>
  <PresentationFormat>如螢幕大小 (4:3)</PresentationFormat>
  <Paragraphs>440</Paragraphs>
  <Slides>27</Slides>
  <Notes>17</Notes>
  <HiddenSlides>0</HiddenSlides>
  <MMClips>0</MMClips>
  <ScaleCrop>false</ScaleCrop>
  <HeadingPairs>
    <vt:vector size="6" baseType="variant">
      <vt:variant>
        <vt:lpstr>使用字型</vt:lpstr>
      </vt:variant>
      <vt:variant>
        <vt:i4>7</vt:i4>
      </vt:variant>
      <vt:variant>
        <vt:lpstr>佈景主題</vt:lpstr>
      </vt:variant>
      <vt:variant>
        <vt:i4>1</vt:i4>
      </vt:variant>
      <vt:variant>
        <vt:lpstr>投影片標題</vt:lpstr>
      </vt:variant>
      <vt:variant>
        <vt:i4>27</vt:i4>
      </vt:variant>
    </vt:vector>
  </HeadingPairs>
  <TitlesOfParts>
    <vt:vector size="35" baseType="lpstr">
      <vt:lpstr>新細明體</vt:lpstr>
      <vt:lpstr>標楷體</vt:lpstr>
      <vt:lpstr>Arial</vt:lpstr>
      <vt:lpstr>Calibri</vt:lpstr>
      <vt:lpstr>Calibri Light</vt:lpstr>
      <vt:lpstr>Times New Roman</vt:lpstr>
      <vt:lpstr>Wingdings</vt:lpstr>
      <vt:lpstr>Office 佈景主題</vt:lpstr>
      <vt:lpstr>輕量級模型對馬鈴薯葉病症分類之研究  </vt:lpstr>
      <vt:lpstr>大綱</vt:lpstr>
      <vt:lpstr>資料集介紹</vt:lpstr>
      <vt:lpstr>資料集介紹</vt:lpstr>
      <vt:lpstr>資料集介紹</vt:lpstr>
      <vt:lpstr>資料集介紹</vt:lpstr>
      <vt:lpstr>資料集介紹</vt:lpstr>
      <vt:lpstr>資料集介紹</vt:lpstr>
      <vt:lpstr>資料集介紹</vt:lpstr>
      <vt:lpstr>資料集介紹</vt:lpstr>
      <vt:lpstr>研究動機：</vt:lpstr>
      <vt:lpstr>衡量模型輕量化</vt:lpstr>
      <vt:lpstr>輕量化模型參數量比較</vt:lpstr>
      <vt:lpstr>RegNetY-400MF 模型架構</vt:lpstr>
      <vt:lpstr>RegNetY-400MF 模型架構</vt:lpstr>
      <vt:lpstr>Transfer Learning 遷移學習</vt:lpstr>
      <vt:lpstr>評估指標使用如下</vt:lpstr>
      <vt:lpstr>實驗環境</vt:lpstr>
      <vt:lpstr>論文中的訓練參數</vt:lpstr>
      <vt:lpstr>使用遷移學習對結果的影響</vt:lpstr>
      <vt:lpstr>實驗一：</vt:lpstr>
      <vt:lpstr>實驗二：</vt:lpstr>
      <vt:lpstr>實驗三： </vt:lpstr>
      <vt:lpstr>實驗結果分析</vt:lpstr>
      <vt:lpstr>實驗四:</vt:lpstr>
      <vt:lpstr>實驗結果分析</vt:lpstr>
      <vt:lpstr>結論</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輕量級模型對馬鈴薯葉病症分類之研究</dc:title>
  <dc:creator>VICL1</dc:creator>
  <cp:lastModifiedBy>Superuser</cp:lastModifiedBy>
  <cp:revision>396</cp:revision>
  <cp:lastPrinted>2023-07-11T09:30:23Z</cp:lastPrinted>
  <dcterms:created xsi:type="dcterms:W3CDTF">2021-07-12T07:29:55Z</dcterms:created>
  <dcterms:modified xsi:type="dcterms:W3CDTF">2024-11-13T03:22:01Z</dcterms:modified>
</cp:coreProperties>
</file>