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9" r:id="rId9"/>
    <p:sldId id="270" r:id="rId10"/>
    <p:sldId id="268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57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04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3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55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49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27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37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3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76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7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8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12B3-8B7C-4547-BFE7-AFFECA401082}" type="datetimeFigureOut">
              <a:rPr lang="ru-RU" smtClean="0"/>
              <a:t>18.12.2017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FA6A8-524A-4AB0-9D5B-4C41FA97E8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6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32654"/>
            <a:ext cx="9144000" cy="238760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Roboto" pitchFamily="2" charset="0"/>
                <a:ea typeface="Roboto" pitchFamily="2" charset="0"/>
              </a:rPr>
              <a:t>Сибирский государственный университет</a:t>
            </a:r>
            <a:r>
              <a:rPr lang="en-US" sz="2000" dirty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>
                <a:latin typeface="Roboto" pitchFamily="2" charset="0"/>
                <a:ea typeface="Roboto" pitchFamily="2" charset="0"/>
              </a:rPr>
            </a:br>
            <a:r>
              <a:rPr lang="ru-RU" sz="2000" dirty="0" smtClean="0">
                <a:latin typeface="Roboto" pitchFamily="2" charset="0"/>
                <a:ea typeface="Roboto" pitchFamily="2" charset="0"/>
              </a:rPr>
              <a:t>телекоммуникаций и информатики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 smtClean="0">
                <a:latin typeface="Roboto" pitchFamily="2" charset="0"/>
                <a:ea typeface="Roboto" pitchFamily="2" charset="0"/>
              </a:rPr>
            </a:br>
            <a:r>
              <a:rPr lang="en-US" sz="2000" dirty="0">
                <a:latin typeface="Roboto" pitchFamily="2" charset="0"/>
                <a:ea typeface="Roboto" pitchFamily="2" charset="0"/>
              </a:rPr>
              <a:t/>
            </a:r>
            <a:br>
              <a:rPr lang="en-US" sz="2000" dirty="0">
                <a:latin typeface="Roboto" pitchFamily="2" charset="0"/>
                <a:ea typeface="Roboto" pitchFamily="2" charset="0"/>
              </a:rPr>
            </a:br>
            <a:r>
              <a:rPr lang="ru-RU" sz="2000" dirty="0" smtClean="0">
                <a:latin typeface="Roboto" pitchFamily="2" charset="0"/>
                <a:ea typeface="Roboto" pitchFamily="2" charset="0"/>
              </a:rPr>
              <a:t/>
            </a:r>
            <a:br>
              <a:rPr lang="ru-RU" sz="2000" dirty="0" smtClean="0">
                <a:latin typeface="Roboto" pitchFamily="2" charset="0"/>
                <a:ea typeface="Roboto" pitchFamily="2" charset="0"/>
              </a:rPr>
            </a:br>
            <a:r>
              <a:rPr lang="ru-RU" sz="4000" b="1" dirty="0" smtClean="0">
                <a:latin typeface="Roboto" pitchFamily="2" charset="0"/>
                <a:ea typeface="Roboto" pitchFamily="2" charset="0"/>
              </a:rPr>
              <a:t>КУРСОВОЙ ПРОЕКТ</a:t>
            </a:r>
            <a:r>
              <a:rPr lang="en-US" sz="40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sz="4000" b="1" dirty="0" smtClean="0">
                <a:latin typeface="Roboto" pitchFamily="2" charset="0"/>
                <a:ea typeface="Roboto" pitchFamily="2" charset="0"/>
              </a:rPr>
            </a:b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по дисциплине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/>
            </a:r>
            <a:br>
              <a:rPr lang="en-US" sz="2000" b="1" dirty="0" smtClean="0">
                <a:latin typeface="Roboto" pitchFamily="2" charset="0"/>
                <a:ea typeface="Roboto" pitchFamily="2" charset="0"/>
              </a:rPr>
            </a:b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“Структуры и алгоритмы обработки данных” </a:t>
            </a:r>
            <a:endParaRPr lang="ru-RU" sz="2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94592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Дьяченко Даниил Вадимович</a:t>
            </a:r>
          </a:p>
          <a:p>
            <a:r>
              <a:rPr lang="ru-RU" dirty="0" smtClean="0"/>
              <a:t>Студент группы ИВ-621</a:t>
            </a:r>
          </a:p>
          <a:p>
            <a:endParaRPr lang="ru-RU" dirty="0"/>
          </a:p>
          <a:p>
            <a:r>
              <a:rPr lang="ru-RU" dirty="0" smtClean="0"/>
              <a:t>Новосибирск - 2017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2509" y="2826327"/>
            <a:ext cx="11665527" cy="18565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itchFamily="2" charset="0"/>
                <a:ea typeface="Roboto" pitchFamily="2" charset="0"/>
              </a:rPr>
              <a:t>Дерево квадрантов</a:t>
            </a:r>
            <a:endParaRPr lang="ru-RU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51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8982" y="2701636"/>
            <a:ext cx="2154382" cy="115036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Дерево квадрантов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latin typeface="Roboto" pitchFamily="2" charset="0"/>
                <a:ea typeface="Roboto" pitchFamily="2" charset="0"/>
              </a:rPr>
              <a:t>Дерево квадрантов</a:t>
            </a:r>
            <a:r>
              <a:rPr lang="ru-RU" dirty="0">
                <a:latin typeface="Roboto" pitchFamily="2" charset="0"/>
                <a:ea typeface="Roboto" pitchFamily="2" charset="0"/>
              </a:rPr>
              <a:t> 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—</a:t>
            </a:r>
            <a:r>
              <a:rPr lang="ru-RU" dirty="0">
                <a:latin typeface="Roboto" pitchFamily="2" charset="0"/>
                <a:ea typeface="Roboto" pitchFamily="2" charset="0"/>
              </a:rPr>
              <a:t>  это структура данных, которая применяется для нахождения точек рядом с одиночной точкой путем поиска внутри области, окружающей данную 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точку.</a:t>
            </a:r>
          </a:p>
          <a:p>
            <a:r>
              <a:rPr lang="ru-RU" dirty="0">
                <a:latin typeface="Roboto" pitchFamily="2" charset="0"/>
                <a:ea typeface="Roboto" pitchFamily="2" charset="0"/>
              </a:rPr>
              <a:t>Используя дерево квадрантов, вы можете эффективно выполнять поиск точек в двухмерном диапазоне, где эти точки определены координатами широты и долготы или декартовыми координатами (x, y). Дерево квадрантов хранит наборы координат в узлах и индексирует их по областям (ограничивающим прямоугольникам). Для поиска заданной пары координат нужно просматривать узлы дерева квадрантов</a:t>
            </a:r>
            <a:r>
              <a:rPr lang="ru-RU" dirty="0" smtClean="0">
                <a:latin typeface="Roboto" pitchFamily="2" charset="0"/>
                <a:ea typeface="Roboto" pitchFamily="2" charset="0"/>
              </a:rPr>
              <a:t>.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855" y="481734"/>
            <a:ext cx="11464636" cy="1651866"/>
          </a:xfrm>
        </p:spPr>
        <p:txBody>
          <a:bodyPr/>
          <a:lstStyle/>
          <a:p>
            <a:r>
              <a:rPr lang="ru-RU" dirty="0">
                <a:latin typeface="Roboto" pitchFamily="2" charset="0"/>
                <a:ea typeface="Roboto" pitchFamily="2" charset="0"/>
              </a:rPr>
              <a:t>Деревья квадрантов часто используются для рекурсивного разбиения двухмерного пространства по 4 квадранта (области). Области представляют собой квадраты, прямоугольники или имеют произвольную форму.</a:t>
            </a:r>
          </a:p>
        </p:txBody>
      </p:sp>
      <p:pic>
        <p:nvPicPr>
          <p:cNvPr id="1026" name="Picture 2" descr="Картинки по запросу quad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49539"/>
            <a:ext cx="3338945" cy="331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по запросу quad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165" y="2133600"/>
            <a:ext cx="7449151" cy="395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8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Сложность алгоритма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93388"/>
              </p:ext>
            </p:extLst>
          </p:nvPr>
        </p:nvGraphicFramePr>
        <p:xfrm>
          <a:off x="230912" y="1883449"/>
          <a:ext cx="5075379" cy="437880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91793">
                  <a:extLst>
                    <a:ext uri="{9D8B030D-6E8A-4147-A177-3AD203B41FA5}">
                      <a16:colId xmlns:a16="http://schemas.microsoft.com/office/drawing/2014/main" val="1617545880"/>
                    </a:ext>
                  </a:extLst>
                </a:gridCol>
                <a:gridCol w="1691793">
                  <a:extLst>
                    <a:ext uri="{9D8B030D-6E8A-4147-A177-3AD203B41FA5}">
                      <a16:colId xmlns:a16="http://schemas.microsoft.com/office/drawing/2014/main" val="1047310985"/>
                    </a:ext>
                  </a:extLst>
                </a:gridCol>
                <a:gridCol w="1691793">
                  <a:extLst>
                    <a:ext uri="{9D8B030D-6E8A-4147-A177-3AD203B41FA5}">
                      <a16:colId xmlns:a16="http://schemas.microsoft.com/office/drawing/2014/main" val="2630426204"/>
                    </a:ext>
                  </a:extLst>
                </a:gridCol>
              </a:tblGrid>
              <a:tr h="875761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 среднем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 худшем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119378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Расход памяти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O(n)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25958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Поиск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O(</a:t>
                      </a:r>
                      <a:r>
                        <a:rPr lang="en-US" sz="2400" dirty="0" err="1" smtClean="0"/>
                        <a:t>logn</a:t>
                      </a:r>
                      <a:r>
                        <a:rPr lang="en-US" sz="2400" dirty="0" smtClean="0"/>
                        <a:t>)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86474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Вставка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</a:t>
                      </a:r>
                      <a:r>
                        <a:rPr lang="en-US" sz="2400" dirty="0" err="1" smtClean="0"/>
                        <a:t>logn</a:t>
                      </a:r>
                      <a:r>
                        <a:rPr lang="en-US" sz="2400" dirty="0" smtClean="0"/>
                        <a:t>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1874"/>
                  </a:ext>
                </a:extLst>
              </a:tr>
              <a:tr h="8757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Удаление</a:t>
                      </a:r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</a:t>
                      </a:r>
                      <a:r>
                        <a:rPr lang="en-US" sz="2400" dirty="0" err="1" smtClean="0"/>
                        <a:t>logn</a:t>
                      </a:r>
                      <a:r>
                        <a:rPr lang="en-US" sz="2400" dirty="0" smtClean="0"/>
                        <a:t>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O(n)</a:t>
                      </a:r>
                      <a:endParaRPr lang="ru-RU" sz="2400" dirty="0" smtClean="0"/>
                    </a:p>
                    <a:p>
                      <a:pPr algn="ctr"/>
                      <a:endParaRPr lang="ru-RU" sz="24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78691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047" y="1883449"/>
            <a:ext cx="3143682" cy="31436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248" y="1883450"/>
            <a:ext cx="3061061" cy="3143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8851" y="5219892"/>
            <a:ext cx="189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худшем случае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9490759" y="5219892"/>
            <a:ext cx="209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среднем случае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Представление деревья квадрантов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235036" cy="4228811"/>
          </a:xfrm>
        </p:spPr>
        <p:txBody>
          <a:bodyPr/>
          <a:lstStyle/>
          <a:p>
            <a:r>
              <a:rPr lang="ru-RU" dirty="0" smtClean="0"/>
              <a:t>Каждый узел представляет собой квадрант, который хранит точку, данные, указатели на 4 дочерних квадранта.</a:t>
            </a:r>
            <a:endParaRPr lang="ru-RU" dirty="0"/>
          </a:p>
        </p:txBody>
      </p:sp>
      <p:sp>
        <p:nvSpPr>
          <p:cNvPr id="4" name="AutoShape 2" descr="Картинки по запросу quadt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6" y="1690688"/>
            <a:ext cx="7879339" cy="49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Алгоритм разбиения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Добавление точки происходит с корня</a:t>
            </a:r>
          </a:p>
          <a:p>
            <a:r>
              <a:rPr lang="ru-RU" dirty="0" smtClean="0"/>
              <a:t>Если данный квадрант не содержит точки, то вставить точку.</a:t>
            </a:r>
          </a:p>
          <a:p>
            <a:r>
              <a:rPr lang="ru-RU" dirty="0" smtClean="0"/>
              <a:t>Если точка содержится в границах данного квадранта, он содержит другую точку, и дочерних узлов не существует, то разбить пространство.</a:t>
            </a:r>
          </a:p>
          <a:p>
            <a:r>
              <a:rPr lang="ru-RU" dirty="0" smtClean="0"/>
              <a:t>Иначе если дочерние узлы существуют, то найти тот квадрант в чьи границы входит вставляемая точка и перейти в него. Начать с начала.</a:t>
            </a:r>
          </a:p>
        </p:txBody>
      </p:sp>
    </p:spTree>
    <p:extLst>
      <p:ext uri="{BB962C8B-B14F-4D97-AF65-F5344CB8AC3E}">
        <p14:creationId xmlns:p14="http://schemas.microsoft.com/office/powerpoint/2010/main" val="33609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68" y="39789"/>
            <a:ext cx="10370127" cy="98600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Основные шаги добавление точки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59095" y="1229005"/>
            <a:ext cx="261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Добавление точки (</a:t>
            </a:r>
            <a:r>
              <a:rPr lang="en-US" dirty="0" smtClean="0"/>
              <a:t>4</a:t>
            </a:r>
            <a:r>
              <a:rPr lang="ru-RU" dirty="0" smtClean="0"/>
              <a:t>, 2)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427404" y="4353894"/>
            <a:ext cx="616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Изначально </a:t>
            </a:r>
            <a:r>
              <a:rPr lang="en-US" dirty="0" smtClean="0"/>
              <a:t>root</a:t>
            </a:r>
            <a:r>
              <a:rPr lang="ru-RU" dirty="0" smtClean="0"/>
              <a:t> не хранит точку. Следовательно надо вставить в этот узел добавляемую точку.</a:t>
            </a:r>
            <a:endParaRPr lang="ru-RU" dirty="0"/>
          </a:p>
        </p:txBody>
      </p:sp>
      <p:grpSp>
        <p:nvGrpSpPr>
          <p:cNvPr id="125" name="Группа 124"/>
          <p:cNvGrpSpPr/>
          <p:nvPr/>
        </p:nvGrpSpPr>
        <p:grpSpPr>
          <a:xfrm>
            <a:off x="8501694" y="807960"/>
            <a:ext cx="3586062" cy="3200493"/>
            <a:chOff x="6991216" y="932996"/>
            <a:chExt cx="4973652" cy="4392166"/>
          </a:xfrm>
        </p:grpSpPr>
        <p:grpSp>
          <p:nvGrpSpPr>
            <p:cNvPr id="126" name="Группа 125"/>
            <p:cNvGrpSpPr/>
            <p:nvPr/>
          </p:nvGrpSpPr>
          <p:grpSpPr>
            <a:xfrm>
              <a:off x="7554790" y="932996"/>
              <a:ext cx="4410078" cy="4230116"/>
              <a:chOff x="7554790" y="932996"/>
              <a:chExt cx="4410078" cy="4230116"/>
            </a:xfrm>
          </p:grpSpPr>
          <p:sp>
            <p:nvSpPr>
              <p:cNvPr id="134" name="Прямоугольник 133"/>
              <p:cNvSpPr/>
              <p:nvPr/>
            </p:nvSpPr>
            <p:spPr>
              <a:xfrm>
                <a:off x="7851531" y="1575823"/>
                <a:ext cx="3356796" cy="317202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5" name="Прямая со стрелкой 134"/>
              <p:cNvCxnSpPr/>
              <p:nvPr/>
            </p:nvCxnSpPr>
            <p:spPr>
              <a:xfrm>
                <a:off x="7561385" y="4747846"/>
                <a:ext cx="42818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 стрелкой 135"/>
              <p:cNvCxnSpPr/>
              <p:nvPr/>
            </p:nvCxnSpPr>
            <p:spPr>
              <a:xfrm flipV="1">
                <a:off x="7851529" y="1071730"/>
                <a:ext cx="2" cy="3992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7554790" y="932996"/>
                <a:ext cx="211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ru-RU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1674722" y="4793780"/>
                <a:ext cx="290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ru-RU" dirty="0"/>
              </a:p>
            </p:txBody>
          </p:sp>
          <p:cxnSp>
            <p:nvCxnSpPr>
              <p:cNvPr id="139" name="Прямая соединительная линия 138"/>
              <p:cNvCxnSpPr/>
              <p:nvPr/>
            </p:nvCxnSpPr>
            <p:spPr>
              <a:xfrm flipV="1">
                <a:off x="7680080" y="1573904"/>
                <a:ext cx="342899" cy="191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>
              <a:xfrm flipV="1">
                <a:off x="11207595" y="4515823"/>
                <a:ext cx="1466" cy="39765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1" name="TextBox 140"/>
              <p:cNvSpPr txBox="1"/>
              <p:nvPr/>
            </p:nvSpPr>
            <p:spPr>
              <a:xfrm>
                <a:off x="7577870" y="4714650"/>
                <a:ext cx="20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6991216" y="1343588"/>
              <a:ext cx="602775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914577" y="4818313"/>
              <a:ext cx="650060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</p:grpSp>
      <p:grpSp>
        <p:nvGrpSpPr>
          <p:cNvPr id="158" name="Группа 157"/>
          <p:cNvGrpSpPr/>
          <p:nvPr/>
        </p:nvGrpSpPr>
        <p:grpSpPr>
          <a:xfrm>
            <a:off x="1324577" y="1935825"/>
            <a:ext cx="2640754" cy="1425760"/>
            <a:chOff x="824186" y="1606301"/>
            <a:chExt cx="2545721" cy="1380173"/>
          </a:xfrm>
        </p:grpSpPr>
        <p:cxnSp>
          <p:nvCxnSpPr>
            <p:cNvPr id="159" name="Прямая со стрелкой 158"/>
            <p:cNvCxnSpPr>
              <a:stCxn id="165" idx="2"/>
            </p:cNvCxnSpPr>
            <p:nvPr/>
          </p:nvCxnSpPr>
          <p:spPr>
            <a:xfrm flipH="1">
              <a:off x="934027" y="2583618"/>
              <a:ext cx="210386" cy="390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 стрелкой 159"/>
            <p:cNvCxnSpPr/>
            <p:nvPr/>
          </p:nvCxnSpPr>
          <p:spPr>
            <a:xfrm flipH="1">
              <a:off x="1579003" y="2536496"/>
              <a:ext cx="190188" cy="43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Прямая со стрелкой 160"/>
            <p:cNvCxnSpPr/>
            <p:nvPr/>
          </p:nvCxnSpPr>
          <p:spPr>
            <a:xfrm>
              <a:off x="2414167" y="2533863"/>
              <a:ext cx="275835" cy="45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 стрелкой 161"/>
            <p:cNvCxnSpPr/>
            <p:nvPr/>
          </p:nvCxnSpPr>
          <p:spPr>
            <a:xfrm>
              <a:off x="3025901" y="2552839"/>
              <a:ext cx="309078" cy="42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Группа 162"/>
            <p:cNvGrpSpPr/>
            <p:nvPr/>
          </p:nvGrpSpPr>
          <p:grpSpPr>
            <a:xfrm>
              <a:off x="824186" y="1606301"/>
              <a:ext cx="2545721" cy="979720"/>
              <a:chOff x="908443" y="1649262"/>
              <a:chExt cx="2545721" cy="979720"/>
            </a:xfrm>
          </p:grpSpPr>
          <p:sp>
            <p:nvSpPr>
              <p:cNvPr id="164" name="Прямоугольник 163"/>
              <p:cNvSpPr/>
              <p:nvPr/>
            </p:nvSpPr>
            <p:spPr>
              <a:xfrm>
                <a:off x="908443" y="1649262"/>
                <a:ext cx="2545720" cy="33140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</a:t>
                </a:r>
                <a:r>
                  <a:rPr lang="en-US" sz="1200" dirty="0" smtClean="0"/>
                  <a:t>oot</a:t>
                </a:r>
                <a:r>
                  <a:rPr lang="ru-RU" sz="1200" dirty="0" smtClean="0"/>
                  <a:t> ((</a:t>
                </a:r>
                <a:r>
                  <a:rPr lang="ru-RU" sz="1200" dirty="0"/>
                  <a:t>0, 10), (10, 0</a:t>
                </a:r>
                <a:r>
                  <a:rPr lang="ru-RU" sz="1200" dirty="0" smtClean="0"/>
                  <a:t>))</a:t>
                </a:r>
                <a:endParaRPr lang="en-US" sz="1200" dirty="0"/>
              </a:p>
            </p:txBody>
          </p:sp>
          <p:sp>
            <p:nvSpPr>
              <p:cNvPr id="165" name="Прямоугольник 164"/>
              <p:cNvSpPr/>
              <p:nvPr/>
            </p:nvSpPr>
            <p:spPr>
              <a:xfrm>
                <a:off x="908444" y="2263044"/>
                <a:ext cx="640451" cy="363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NW</a:t>
                </a:r>
                <a:endParaRPr lang="ru-RU" sz="1200" dirty="0"/>
              </a:p>
            </p:txBody>
          </p:sp>
          <p:sp>
            <p:nvSpPr>
              <p:cNvPr id="166" name="Прямоугольник 165"/>
              <p:cNvSpPr/>
              <p:nvPr/>
            </p:nvSpPr>
            <p:spPr>
              <a:xfrm>
                <a:off x="1548895" y="2268372"/>
                <a:ext cx="640452" cy="360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NE</a:t>
                </a:r>
                <a:endParaRPr lang="ru-RU" sz="1200" dirty="0"/>
              </a:p>
            </p:txBody>
          </p:sp>
          <p:sp>
            <p:nvSpPr>
              <p:cNvPr id="167" name="Прямоугольник 166"/>
              <p:cNvSpPr/>
              <p:nvPr/>
            </p:nvSpPr>
            <p:spPr>
              <a:xfrm>
                <a:off x="2173261" y="2260600"/>
                <a:ext cx="640452" cy="368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SW</a:t>
                </a:r>
                <a:endParaRPr lang="ru-RU" sz="1200" dirty="0"/>
              </a:p>
            </p:txBody>
          </p:sp>
          <p:sp>
            <p:nvSpPr>
              <p:cNvPr id="168" name="Прямоугольник 167"/>
              <p:cNvSpPr/>
              <p:nvPr/>
            </p:nvSpPr>
            <p:spPr>
              <a:xfrm>
                <a:off x="2813712" y="2260600"/>
                <a:ext cx="640452" cy="3683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</a:t>
                </a:r>
              </a:p>
            </p:txBody>
          </p:sp>
          <p:sp>
            <p:nvSpPr>
              <p:cNvPr id="169" name="Прямоугольник 168"/>
              <p:cNvSpPr/>
              <p:nvPr/>
            </p:nvSpPr>
            <p:spPr>
              <a:xfrm>
                <a:off x="908443" y="1988444"/>
                <a:ext cx="2545721" cy="280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315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68" y="39789"/>
            <a:ext cx="10370127" cy="98600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Основные шаги добавление точки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16463" y="1176170"/>
            <a:ext cx="28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ru-RU" dirty="0" smtClean="0"/>
              <a:t>Добавление точки (7, 5)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627561" y="3762267"/>
            <a:ext cx="5280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Так как </a:t>
            </a:r>
            <a:r>
              <a:rPr lang="en-US" dirty="0" smtClean="0"/>
              <a:t>root </a:t>
            </a:r>
            <a:r>
              <a:rPr lang="ru-RU" dirty="0" smtClean="0"/>
              <a:t>содержит точку и дочерние узлы равны </a:t>
            </a:r>
            <a:r>
              <a:rPr lang="en-US" dirty="0" smtClean="0"/>
              <a:t>NULL</a:t>
            </a:r>
            <a:r>
              <a:rPr lang="ru-RU" dirty="0" smtClean="0"/>
              <a:t>, требуется разбить пространство, то есть выделить память для потомков и присвоить им границы.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8422766" y="848003"/>
            <a:ext cx="3586062" cy="3216973"/>
            <a:chOff x="6991216" y="932996"/>
            <a:chExt cx="4973652" cy="4414782"/>
          </a:xfrm>
        </p:grpSpPr>
        <p:grpSp>
          <p:nvGrpSpPr>
            <p:cNvPr id="102" name="Группа 101"/>
            <p:cNvGrpSpPr/>
            <p:nvPr/>
          </p:nvGrpSpPr>
          <p:grpSpPr>
            <a:xfrm>
              <a:off x="7554790" y="932996"/>
              <a:ext cx="4410078" cy="4230116"/>
              <a:chOff x="7554790" y="932996"/>
              <a:chExt cx="4410078" cy="4230116"/>
            </a:xfrm>
          </p:grpSpPr>
          <p:sp>
            <p:nvSpPr>
              <p:cNvPr id="75" name="Прямоугольник 74"/>
              <p:cNvSpPr/>
              <p:nvPr/>
            </p:nvSpPr>
            <p:spPr>
              <a:xfrm>
                <a:off x="7851531" y="1575823"/>
                <a:ext cx="3356796" cy="317202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3" name="Прямая со стрелкой 82"/>
              <p:cNvCxnSpPr/>
              <p:nvPr/>
            </p:nvCxnSpPr>
            <p:spPr>
              <a:xfrm>
                <a:off x="7561385" y="4747846"/>
                <a:ext cx="42818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 стрелкой 84"/>
              <p:cNvCxnSpPr/>
              <p:nvPr/>
            </p:nvCxnSpPr>
            <p:spPr>
              <a:xfrm flipV="1">
                <a:off x="7851529" y="1071730"/>
                <a:ext cx="2" cy="3992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554790" y="932996"/>
                <a:ext cx="211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ru-RU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1674722" y="4793780"/>
                <a:ext cx="290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ru-RU" dirty="0"/>
              </a:p>
            </p:txBody>
          </p:sp>
          <p:cxnSp>
            <p:nvCxnSpPr>
              <p:cNvPr id="97" name="Прямая соединительная линия 96"/>
              <p:cNvCxnSpPr/>
              <p:nvPr/>
            </p:nvCxnSpPr>
            <p:spPr>
              <a:xfrm flipV="1">
                <a:off x="7680080" y="1573904"/>
                <a:ext cx="342899" cy="191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V="1">
                <a:off x="11207595" y="4515823"/>
                <a:ext cx="1466" cy="39765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7577870" y="4714650"/>
                <a:ext cx="20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6991216" y="1343588"/>
              <a:ext cx="602775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914577" y="4818313"/>
              <a:ext cx="650060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3" name="Блок-схема: узел 2"/>
            <p:cNvSpPr/>
            <p:nvPr/>
          </p:nvSpPr>
          <p:spPr>
            <a:xfrm>
              <a:off x="9047150" y="4197819"/>
              <a:ext cx="106441" cy="10089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7679347" y="4197819"/>
              <a:ext cx="342899" cy="191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9100372" y="4594953"/>
              <a:ext cx="1466" cy="39765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422173" y="4013153"/>
              <a:ext cx="214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53817" y="4978446"/>
              <a:ext cx="29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324577" y="1935825"/>
            <a:ext cx="2640754" cy="1425760"/>
            <a:chOff x="824186" y="1606301"/>
            <a:chExt cx="2545721" cy="1380173"/>
          </a:xfrm>
        </p:grpSpPr>
        <p:cxnSp>
          <p:nvCxnSpPr>
            <p:cNvPr id="39" name="Прямая со стрелкой 38"/>
            <p:cNvCxnSpPr>
              <a:stCxn id="45" idx="2"/>
            </p:cNvCxnSpPr>
            <p:nvPr/>
          </p:nvCxnSpPr>
          <p:spPr>
            <a:xfrm flipH="1">
              <a:off x="934027" y="2583618"/>
              <a:ext cx="210386" cy="3904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H="1">
              <a:off x="1579003" y="2536496"/>
              <a:ext cx="190188" cy="43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2414167" y="2533863"/>
              <a:ext cx="275835" cy="452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3025901" y="2552839"/>
              <a:ext cx="309078" cy="42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824186" y="1606301"/>
              <a:ext cx="2545721" cy="979720"/>
              <a:chOff x="908443" y="1649262"/>
              <a:chExt cx="2545721" cy="979720"/>
            </a:xfrm>
          </p:grpSpPr>
          <p:sp>
            <p:nvSpPr>
              <p:cNvPr id="44" name="Прямоугольник 43"/>
              <p:cNvSpPr/>
              <p:nvPr/>
            </p:nvSpPr>
            <p:spPr>
              <a:xfrm>
                <a:off x="908443" y="1649262"/>
                <a:ext cx="2545720" cy="33140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</a:t>
                </a:r>
                <a:r>
                  <a:rPr lang="en-US" sz="1200" dirty="0" smtClean="0"/>
                  <a:t>oot</a:t>
                </a:r>
                <a:r>
                  <a:rPr lang="ru-RU" sz="1200" dirty="0" smtClean="0"/>
                  <a:t> ((</a:t>
                </a:r>
                <a:r>
                  <a:rPr lang="ru-RU" sz="1200" dirty="0"/>
                  <a:t>0, 10), (10, 0</a:t>
                </a:r>
                <a:r>
                  <a:rPr lang="ru-RU" sz="1200" dirty="0" smtClean="0"/>
                  <a:t>))</a:t>
                </a:r>
                <a:endParaRPr lang="en-US" sz="1200" dirty="0"/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908444" y="2263044"/>
                <a:ext cx="640451" cy="3635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NW</a:t>
                </a:r>
                <a:endParaRPr lang="ru-RU" sz="1200" dirty="0"/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1548895" y="2268372"/>
                <a:ext cx="640452" cy="360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NE</a:t>
                </a:r>
                <a:endParaRPr lang="ru-RU" sz="1200" dirty="0"/>
              </a:p>
            </p:txBody>
          </p:sp>
          <p:sp>
            <p:nvSpPr>
              <p:cNvPr id="47" name="Прямоугольник 46"/>
              <p:cNvSpPr/>
              <p:nvPr/>
            </p:nvSpPr>
            <p:spPr>
              <a:xfrm>
                <a:off x="2173261" y="2260600"/>
                <a:ext cx="640452" cy="3683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SW</a:t>
                </a:r>
                <a:endParaRPr lang="ru-RU" sz="1200" dirty="0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2813712" y="2260600"/>
                <a:ext cx="640452" cy="3683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</a:t>
                </a:r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908443" y="1988444"/>
                <a:ext cx="2545721" cy="280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(4, 2)</a:t>
                </a:r>
                <a:endParaRPr lang="ru-RU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066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468" y="39789"/>
            <a:ext cx="10370127" cy="98600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Roboto" pitchFamily="2" charset="0"/>
                <a:ea typeface="Roboto" pitchFamily="2" charset="0"/>
              </a:rPr>
              <a:t>Основные шаги добавление точки</a:t>
            </a:r>
            <a:endParaRPr lang="ru-RU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16463" y="1176170"/>
            <a:ext cx="280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</a:t>
            </a:r>
            <a:r>
              <a:rPr lang="ru-RU" dirty="0" smtClean="0"/>
              <a:t>Добавление точки (7, 5)</a:t>
            </a:r>
            <a:endParaRPr lang="ru-RU" dirty="0"/>
          </a:p>
        </p:txBody>
      </p:sp>
      <p:grpSp>
        <p:nvGrpSpPr>
          <p:cNvPr id="124" name="Группа 123"/>
          <p:cNvGrpSpPr/>
          <p:nvPr/>
        </p:nvGrpSpPr>
        <p:grpSpPr>
          <a:xfrm>
            <a:off x="8489905" y="789099"/>
            <a:ext cx="3586062" cy="3216973"/>
            <a:chOff x="6991216" y="932996"/>
            <a:chExt cx="4973652" cy="4414782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7554790" y="932996"/>
              <a:ext cx="4410078" cy="4230116"/>
              <a:chOff x="7554790" y="932996"/>
              <a:chExt cx="4410078" cy="4230116"/>
            </a:xfrm>
          </p:grpSpPr>
          <p:sp>
            <p:nvSpPr>
              <p:cNvPr id="133" name="Прямоугольник 132"/>
              <p:cNvSpPr/>
              <p:nvPr/>
            </p:nvSpPr>
            <p:spPr>
              <a:xfrm>
                <a:off x="7851531" y="1575823"/>
                <a:ext cx="3356796" cy="3172023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34" name="Прямая со стрелкой 133"/>
              <p:cNvCxnSpPr/>
              <p:nvPr/>
            </p:nvCxnSpPr>
            <p:spPr>
              <a:xfrm>
                <a:off x="7561385" y="4747846"/>
                <a:ext cx="42818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 стрелкой 134"/>
              <p:cNvCxnSpPr/>
              <p:nvPr/>
            </p:nvCxnSpPr>
            <p:spPr>
              <a:xfrm flipV="1">
                <a:off x="7851529" y="1071730"/>
                <a:ext cx="2" cy="3992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6" name="TextBox 135"/>
              <p:cNvSpPr txBox="1"/>
              <p:nvPr/>
            </p:nvSpPr>
            <p:spPr>
              <a:xfrm>
                <a:off x="7554790" y="932996"/>
                <a:ext cx="211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ru-RU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1674722" y="4793780"/>
                <a:ext cx="290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ru-RU" dirty="0"/>
              </a:p>
            </p:txBody>
          </p:sp>
          <p:cxnSp>
            <p:nvCxnSpPr>
              <p:cNvPr id="138" name="Прямая соединительная линия 137"/>
              <p:cNvCxnSpPr/>
              <p:nvPr/>
            </p:nvCxnSpPr>
            <p:spPr>
              <a:xfrm flipV="1">
                <a:off x="7680080" y="1573904"/>
                <a:ext cx="342899" cy="191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>
              <a:xfrm flipV="1">
                <a:off x="11207595" y="4515823"/>
                <a:ext cx="1466" cy="39765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7577870" y="4714650"/>
                <a:ext cx="20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6991216" y="1343588"/>
              <a:ext cx="602775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914577" y="4818313"/>
              <a:ext cx="650060" cy="506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128" name="Блок-схема: узел 127"/>
            <p:cNvSpPr/>
            <p:nvPr/>
          </p:nvSpPr>
          <p:spPr>
            <a:xfrm>
              <a:off x="9047150" y="4197819"/>
              <a:ext cx="106441" cy="100897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9" name="Прямая соединительная линия 128"/>
            <p:cNvCxnSpPr/>
            <p:nvPr/>
          </p:nvCxnSpPr>
          <p:spPr>
            <a:xfrm flipV="1">
              <a:off x="7679347" y="4197819"/>
              <a:ext cx="342899" cy="191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/>
            <p:nvPr/>
          </p:nvCxnSpPr>
          <p:spPr>
            <a:xfrm flipV="1">
              <a:off x="9100372" y="4594953"/>
              <a:ext cx="1466" cy="39765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422173" y="4013153"/>
              <a:ext cx="214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953817" y="4978446"/>
              <a:ext cx="29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</p:grpSp>
      <p:grpSp>
        <p:nvGrpSpPr>
          <p:cNvPr id="285" name="Группа 284"/>
          <p:cNvGrpSpPr/>
          <p:nvPr/>
        </p:nvGrpSpPr>
        <p:grpSpPr>
          <a:xfrm>
            <a:off x="1293287" y="1545502"/>
            <a:ext cx="6604050" cy="947917"/>
            <a:chOff x="-2151819" y="1606301"/>
            <a:chExt cx="8442977" cy="1397885"/>
          </a:xfrm>
        </p:grpSpPr>
        <p:cxnSp>
          <p:nvCxnSpPr>
            <p:cNvPr id="286" name="Прямая со стрелкой 285"/>
            <p:cNvCxnSpPr>
              <a:stCxn id="296" idx="2"/>
              <a:endCxn id="365" idx="0"/>
            </p:cNvCxnSpPr>
            <p:nvPr/>
          </p:nvCxnSpPr>
          <p:spPr>
            <a:xfrm flipH="1">
              <a:off x="-2151819" y="2588020"/>
              <a:ext cx="3296233" cy="398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 стрелкой 286"/>
            <p:cNvCxnSpPr>
              <a:endCxn id="348" idx="0"/>
            </p:cNvCxnSpPr>
            <p:nvPr/>
          </p:nvCxnSpPr>
          <p:spPr>
            <a:xfrm flipH="1">
              <a:off x="720342" y="2536497"/>
              <a:ext cx="1048849" cy="43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Прямая со стрелкой 287"/>
            <p:cNvCxnSpPr>
              <a:endCxn id="331" idx="0"/>
            </p:cNvCxnSpPr>
            <p:nvPr/>
          </p:nvCxnSpPr>
          <p:spPr>
            <a:xfrm>
              <a:off x="2414167" y="2533863"/>
              <a:ext cx="1124413" cy="470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Прямая со стрелкой 288"/>
            <p:cNvCxnSpPr>
              <a:endCxn id="382" idx="0"/>
            </p:cNvCxnSpPr>
            <p:nvPr/>
          </p:nvCxnSpPr>
          <p:spPr>
            <a:xfrm>
              <a:off x="3025901" y="2552840"/>
              <a:ext cx="3265257" cy="433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1" name="Группа 290"/>
            <p:cNvGrpSpPr/>
            <p:nvPr/>
          </p:nvGrpSpPr>
          <p:grpSpPr>
            <a:xfrm>
              <a:off x="824186" y="1606301"/>
              <a:ext cx="2545721" cy="981719"/>
              <a:chOff x="908443" y="1649262"/>
              <a:chExt cx="2545721" cy="981719"/>
            </a:xfrm>
          </p:grpSpPr>
          <p:sp>
            <p:nvSpPr>
              <p:cNvPr id="295" name="Прямоугольник 294"/>
              <p:cNvSpPr/>
              <p:nvPr/>
            </p:nvSpPr>
            <p:spPr>
              <a:xfrm>
                <a:off x="908443" y="1649262"/>
                <a:ext cx="2545720" cy="33140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</a:t>
                </a:r>
                <a:r>
                  <a:rPr lang="en-US" sz="1200" dirty="0" smtClean="0"/>
                  <a:t>oot</a:t>
                </a:r>
                <a:r>
                  <a:rPr lang="ru-RU" sz="1200" dirty="0" smtClean="0"/>
                  <a:t> ((</a:t>
                </a:r>
                <a:r>
                  <a:rPr lang="ru-RU" sz="1200" dirty="0"/>
                  <a:t>0, 10), (10, 0</a:t>
                </a:r>
                <a:r>
                  <a:rPr lang="ru-RU" sz="1200" dirty="0" smtClean="0"/>
                  <a:t>))</a:t>
                </a:r>
                <a:endParaRPr lang="en-US" sz="1200" dirty="0"/>
              </a:p>
            </p:txBody>
          </p:sp>
          <p:sp>
            <p:nvSpPr>
              <p:cNvPr id="296" name="Прямоугольник 295"/>
              <p:cNvSpPr/>
              <p:nvPr/>
            </p:nvSpPr>
            <p:spPr>
              <a:xfrm>
                <a:off x="908444" y="2263044"/>
                <a:ext cx="640451" cy="3679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NW</a:t>
                </a:r>
                <a:endParaRPr lang="ru-RU" sz="1200" dirty="0"/>
              </a:p>
            </p:txBody>
          </p:sp>
          <p:sp>
            <p:nvSpPr>
              <p:cNvPr id="297" name="Прямоугольник 296"/>
              <p:cNvSpPr/>
              <p:nvPr/>
            </p:nvSpPr>
            <p:spPr>
              <a:xfrm>
                <a:off x="1548895" y="2268372"/>
                <a:ext cx="640452" cy="360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NE</a:t>
                </a:r>
                <a:endParaRPr lang="ru-RU" sz="1200" dirty="0"/>
              </a:p>
            </p:txBody>
          </p:sp>
          <p:sp>
            <p:nvSpPr>
              <p:cNvPr id="298" name="Прямоугольник 297"/>
              <p:cNvSpPr/>
              <p:nvPr/>
            </p:nvSpPr>
            <p:spPr>
              <a:xfrm>
                <a:off x="2173261" y="2274361"/>
                <a:ext cx="640452" cy="3546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SW</a:t>
                </a:r>
                <a:endParaRPr lang="ru-RU" sz="1200" dirty="0"/>
              </a:p>
            </p:txBody>
          </p:sp>
          <p:sp>
            <p:nvSpPr>
              <p:cNvPr id="299" name="Прямоугольник 298"/>
              <p:cNvSpPr/>
              <p:nvPr/>
            </p:nvSpPr>
            <p:spPr>
              <a:xfrm>
                <a:off x="2813712" y="2274361"/>
                <a:ext cx="640452" cy="3546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</a:t>
                </a:r>
              </a:p>
            </p:txBody>
          </p:sp>
          <p:sp>
            <p:nvSpPr>
              <p:cNvPr id="300" name="Прямоугольник 299"/>
              <p:cNvSpPr/>
              <p:nvPr/>
            </p:nvSpPr>
            <p:spPr>
              <a:xfrm>
                <a:off x="908443" y="1997814"/>
                <a:ext cx="2545721" cy="2706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(4, 2)</a:t>
                </a:r>
                <a:endParaRPr lang="ru-RU" sz="1200" dirty="0"/>
              </a:p>
            </p:txBody>
          </p:sp>
        </p:grpSp>
      </p:grpSp>
      <p:grpSp>
        <p:nvGrpSpPr>
          <p:cNvPr id="320" name="Группа 319"/>
          <p:cNvGrpSpPr/>
          <p:nvPr/>
        </p:nvGrpSpPr>
        <p:grpSpPr>
          <a:xfrm>
            <a:off x="4718930" y="2493419"/>
            <a:ext cx="2072136" cy="1104293"/>
            <a:chOff x="3863932" y="5277592"/>
            <a:chExt cx="2072136" cy="1104293"/>
          </a:xfrm>
        </p:grpSpPr>
        <p:grpSp>
          <p:nvGrpSpPr>
            <p:cNvPr id="321" name="Группа 320"/>
            <p:cNvGrpSpPr/>
            <p:nvPr/>
          </p:nvGrpSpPr>
          <p:grpSpPr>
            <a:xfrm>
              <a:off x="3863932" y="5277592"/>
              <a:ext cx="2020981" cy="1096514"/>
              <a:chOff x="786175" y="1606301"/>
              <a:chExt cx="2583732" cy="1617020"/>
            </a:xfrm>
          </p:grpSpPr>
          <p:cxnSp>
            <p:nvCxnSpPr>
              <p:cNvPr id="325" name="Прямая со стрелкой 324"/>
              <p:cNvCxnSpPr>
                <a:stCxn id="332" idx="2"/>
                <a:endCxn id="329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Прямая со стрелкой 325"/>
              <p:cNvCxnSpPr>
                <a:endCxn id="322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 стрелкой 326"/>
              <p:cNvCxnSpPr>
                <a:endCxn id="323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 стрелкой 327"/>
              <p:cNvCxnSpPr>
                <a:endCxn id="324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Скругленный прямоугольник 328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30" name="Группа 329"/>
              <p:cNvGrpSpPr/>
              <p:nvPr/>
            </p:nvGrpSpPr>
            <p:grpSpPr>
              <a:xfrm>
                <a:off x="824186" y="1606301"/>
                <a:ext cx="2545721" cy="981719"/>
                <a:chOff x="908443" y="1649262"/>
                <a:chExt cx="2545721" cy="981719"/>
              </a:xfrm>
            </p:grpSpPr>
            <p:sp>
              <p:nvSpPr>
                <p:cNvPr id="331" name="Прямоугольник 330"/>
                <p:cNvSpPr/>
                <p:nvPr/>
              </p:nvSpPr>
              <p:spPr>
                <a:xfrm>
                  <a:off x="908443" y="1649262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</a:t>
                  </a:r>
                  <a:r>
                    <a:rPr lang="ru-RU" sz="1200" dirty="0"/>
                    <a:t>0, </a:t>
                  </a:r>
                  <a:r>
                    <a:rPr lang="en-US" sz="1200" dirty="0"/>
                    <a:t>5</a:t>
                  </a:r>
                  <a:r>
                    <a:rPr lang="ru-RU" sz="1200" dirty="0" smtClean="0"/>
                    <a:t>), (</a:t>
                  </a:r>
                  <a:r>
                    <a:rPr lang="en-US" sz="1200" dirty="0"/>
                    <a:t>5</a:t>
                  </a:r>
                  <a:r>
                    <a:rPr lang="ru-RU" sz="1200" dirty="0" smtClean="0"/>
                    <a:t>, </a:t>
                  </a:r>
                  <a:r>
                    <a:rPr lang="ru-RU" sz="1200" dirty="0"/>
                    <a:t>0</a:t>
                  </a:r>
                  <a:r>
                    <a:rPr lang="ru-RU" sz="1200" dirty="0" smtClean="0"/>
                    <a:t>))</a:t>
                  </a:r>
                  <a:endParaRPr lang="en-US" sz="1200" dirty="0"/>
                </a:p>
              </p:txBody>
            </p:sp>
            <p:sp>
              <p:nvSpPr>
                <p:cNvPr id="332" name="Прямоугольник 331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33" name="Прямоугольник 332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34" name="Прямоугольник 333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35" name="Прямоугольник 334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36" name="Прямоугольник 335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22" name="Скругленный прямоугольник 321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23" name="Скругленный прямоугольник 322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24" name="Скругленный прямоугольник 323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grpSp>
        <p:nvGrpSpPr>
          <p:cNvPr id="337" name="Группа 336"/>
          <p:cNvGrpSpPr/>
          <p:nvPr/>
        </p:nvGrpSpPr>
        <p:grpSpPr>
          <a:xfrm>
            <a:off x="2514520" y="2472971"/>
            <a:ext cx="2072136" cy="1104293"/>
            <a:chOff x="3863932" y="5277592"/>
            <a:chExt cx="2072136" cy="1104293"/>
          </a:xfrm>
        </p:grpSpPr>
        <p:grpSp>
          <p:nvGrpSpPr>
            <p:cNvPr id="338" name="Группа 337"/>
            <p:cNvGrpSpPr/>
            <p:nvPr/>
          </p:nvGrpSpPr>
          <p:grpSpPr>
            <a:xfrm>
              <a:off x="3863932" y="5277592"/>
              <a:ext cx="2020981" cy="1096513"/>
              <a:chOff x="786175" y="1606302"/>
              <a:chExt cx="2583732" cy="1617019"/>
            </a:xfrm>
          </p:grpSpPr>
          <p:cxnSp>
            <p:nvCxnSpPr>
              <p:cNvPr id="342" name="Прямая со стрелкой 341"/>
              <p:cNvCxnSpPr>
                <a:stCxn id="349" idx="2"/>
                <a:endCxn id="346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Прямая со стрелкой 342"/>
              <p:cNvCxnSpPr>
                <a:endCxn id="339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Прямая со стрелкой 343"/>
              <p:cNvCxnSpPr>
                <a:endCxn id="340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Прямая со стрелкой 344"/>
              <p:cNvCxnSpPr>
                <a:endCxn id="341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Скругленный прямоугольник 345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47" name="Группа 346"/>
              <p:cNvGrpSpPr/>
              <p:nvPr/>
            </p:nvGrpSpPr>
            <p:grpSpPr>
              <a:xfrm>
                <a:off x="824186" y="1606302"/>
                <a:ext cx="2545721" cy="981718"/>
                <a:chOff x="908443" y="1649263"/>
                <a:chExt cx="2545721" cy="981718"/>
              </a:xfrm>
            </p:grpSpPr>
            <p:sp>
              <p:nvSpPr>
                <p:cNvPr id="348" name="Прямоугольник 347"/>
                <p:cNvSpPr/>
                <p:nvPr/>
              </p:nvSpPr>
              <p:spPr>
                <a:xfrm>
                  <a:off x="908443" y="1649263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</a:t>
                  </a:r>
                  <a:r>
                    <a:rPr lang="en-US" sz="1200" dirty="0" smtClean="0"/>
                    <a:t>5</a:t>
                  </a:r>
                  <a:r>
                    <a:rPr lang="ru-RU" sz="1200" dirty="0" smtClean="0"/>
                    <a:t>, </a:t>
                  </a:r>
                  <a:r>
                    <a:rPr lang="ru-RU" sz="1200" dirty="0"/>
                    <a:t>10), (10, </a:t>
                  </a:r>
                  <a:r>
                    <a:rPr lang="en-US" sz="1200" dirty="0" smtClean="0"/>
                    <a:t>5</a:t>
                  </a:r>
                  <a:r>
                    <a:rPr lang="ru-RU" sz="1200" dirty="0" smtClean="0"/>
                    <a:t>))</a:t>
                  </a:r>
                  <a:endParaRPr lang="en-US" sz="1200" dirty="0"/>
                </a:p>
              </p:txBody>
            </p:sp>
            <p:sp>
              <p:nvSpPr>
                <p:cNvPr id="349" name="Прямоугольник 348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50" name="Прямоугольник 349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51" name="Прямоугольник 350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52" name="Прямоугольник 351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53" name="Прямоугольник 352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39" name="Скругленный прямоугольник 338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40" name="Скругленный прямоугольник 339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41" name="Скругленный прямоугольник 340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grpSp>
        <p:nvGrpSpPr>
          <p:cNvPr id="354" name="Группа 353"/>
          <p:cNvGrpSpPr/>
          <p:nvPr/>
        </p:nvGrpSpPr>
        <p:grpSpPr>
          <a:xfrm>
            <a:off x="267931" y="2481408"/>
            <a:ext cx="2072136" cy="1104293"/>
            <a:chOff x="3863932" y="5277592"/>
            <a:chExt cx="2072136" cy="1104293"/>
          </a:xfrm>
        </p:grpSpPr>
        <p:grpSp>
          <p:nvGrpSpPr>
            <p:cNvPr id="355" name="Группа 354"/>
            <p:cNvGrpSpPr/>
            <p:nvPr/>
          </p:nvGrpSpPr>
          <p:grpSpPr>
            <a:xfrm>
              <a:off x="3863932" y="5277592"/>
              <a:ext cx="2020981" cy="1096514"/>
              <a:chOff x="786175" y="1606301"/>
              <a:chExt cx="2583732" cy="1617020"/>
            </a:xfrm>
          </p:grpSpPr>
          <p:cxnSp>
            <p:nvCxnSpPr>
              <p:cNvPr id="359" name="Прямая со стрелкой 358"/>
              <p:cNvCxnSpPr>
                <a:stCxn id="366" idx="2"/>
                <a:endCxn id="363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Прямая со стрелкой 359"/>
              <p:cNvCxnSpPr>
                <a:endCxn id="356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Прямая со стрелкой 360"/>
              <p:cNvCxnSpPr>
                <a:endCxn id="357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Прямая со стрелкой 361"/>
              <p:cNvCxnSpPr>
                <a:endCxn id="358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Скругленный прямоугольник 362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64" name="Группа 363"/>
              <p:cNvGrpSpPr/>
              <p:nvPr/>
            </p:nvGrpSpPr>
            <p:grpSpPr>
              <a:xfrm>
                <a:off x="824186" y="1606301"/>
                <a:ext cx="2545721" cy="981719"/>
                <a:chOff x="908443" y="1649262"/>
                <a:chExt cx="2545721" cy="981719"/>
              </a:xfrm>
            </p:grpSpPr>
            <p:sp>
              <p:nvSpPr>
                <p:cNvPr id="365" name="Прямоугольник 364"/>
                <p:cNvSpPr/>
                <p:nvPr/>
              </p:nvSpPr>
              <p:spPr>
                <a:xfrm>
                  <a:off x="908443" y="1649262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((0, 10), (5, 5))</a:t>
                  </a:r>
                  <a:endParaRPr lang="en-US" sz="1200" dirty="0"/>
                </a:p>
              </p:txBody>
            </p:sp>
            <p:sp>
              <p:nvSpPr>
                <p:cNvPr id="366" name="Прямоугольник 365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67" name="Прямоугольник 366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68" name="Прямоугольник 367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69" name="Прямоугольник 368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70" name="Прямоугольник 369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56" name="Скругленный прямоугольник 355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57" name="Скругленный прямоугольник 356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58" name="Скругленный прямоугольник 357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  <p:grpSp>
        <p:nvGrpSpPr>
          <p:cNvPr id="371" name="Группа 370"/>
          <p:cNvGrpSpPr/>
          <p:nvPr/>
        </p:nvGrpSpPr>
        <p:grpSpPr>
          <a:xfrm>
            <a:off x="6871981" y="2481408"/>
            <a:ext cx="2072136" cy="1104293"/>
            <a:chOff x="3863932" y="5277592"/>
            <a:chExt cx="2072136" cy="1104293"/>
          </a:xfrm>
        </p:grpSpPr>
        <p:grpSp>
          <p:nvGrpSpPr>
            <p:cNvPr id="372" name="Группа 371"/>
            <p:cNvGrpSpPr/>
            <p:nvPr/>
          </p:nvGrpSpPr>
          <p:grpSpPr>
            <a:xfrm>
              <a:off x="3863932" y="5277592"/>
              <a:ext cx="2020981" cy="1096514"/>
              <a:chOff x="786175" y="1606301"/>
              <a:chExt cx="2583732" cy="1617020"/>
            </a:xfrm>
          </p:grpSpPr>
          <p:cxnSp>
            <p:nvCxnSpPr>
              <p:cNvPr id="376" name="Прямая со стрелкой 375"/>
              <p:cNvCxnSpPr>
                <a:stCxn id="383" idx="2"/>
                <a:endCxn id="380" idx="0"/>
              </p:cNvCxnSpPr>
              <p:nvPr/>
            </p:nvCxnSpPr>
            <p:spPr>
              <a:xfrm flipH="1">
                <a:off x="1099920" y="2588019"/>
                <a:ext cx="44493" cy="366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Прямая со стрелкой 376"/>
              <p:cNvCxnSpPr>
                <a:endCxn id="373" idx="0"/>
              </p:cNvCxnSpPr>
              <p:nvPr/>
            </p:nvCxnSpPr>
            <p:spPr>
              <a:xfrm>
                <a:off x="1769191" y="2536497"/>
                <a:ext cx="8366" cy="422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 стрелкой 377"/>
              <p:cNvCxnSpPr>
                <a:endCxn id="374" idx="0"/>
              </p:cNvCxnSpPr>
              <p:nvPr/>
            </p:nvCxnSpPr>
            <p:spPr>
              <a:xfrm>
                <a:off x="2414167" y="2533863"/>
                <a:ext cx="32662" cy="4319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Прямая со стрелкой 378"/>
              <p:cNvCxnSpPr>
                <a:endCxn id="375" idx="0"/>
              </p:cNvCxnSpPr>
              <p:nvPr/>
            </p:nvCxnSpPr>
            <p:spPr>
              <a:xfrm>
                <a:off x="3025901" y="2552841"/>
                <a:ext cx="95660" cy="412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Скругленный прямоугольник 379"/>
              <p:cNvSpPr/>
              <p:nvPr/>
            </p:nvSpPr>
            <p:spPr>
              <a:xfrm>
                <a:off x="786175" y="2954355"/>
                <a:ext cx="627490" cy="268966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NILL</a:t>
                </a:r>
                <a:endParaRPr lang="ru-RU" sz="1200" dirty="0"/>
              </a:p>
            </p:txBody>
          </p:sp>
          <p:grpSp>
            <p:nvGrpSpPr>
              <p:cNvPr id="381" name="Группа 380"/>
              <p:cNvGrpSpPr/>
              <p:nvPr/>
            </p:nvGrpSpPr>
            <p:grpSpPr>
              <a:xfrm>
                <a:off x="824186" y="1606301"/>
                <a:ext cx="2545721" cy="981719"/>
                <a:chOff x="908443" y="1649262"/>
                <a:chExt cx="2545721" cy="981719"/>
              </a:xfrm>
            </p:grpSpPr>
            <p:sp>
              <p:nvSpPr>
                <p:cNvPr id="382" name="Прямоугольник 381"/>
                <p:cNvSpPr/>
                <p:nvPr/>
              </p:nvSpPr>
              <p:spPr>
                <a:xfrm>
                  <a:off x="908443" y="1649262"/>
                  <a:ext cx="2545720" cy="33140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200" dirty="0" smtClean="0"/>
                    <a:t>((</a:t>
                  </a:r>
                  <a:r>
                    <a:rPr lang="en-US" sz="1200" dirty="0" smtClean="0"/>
                    <a:t>5, 5</a:t>
                  </a:r>
                  <a:r>
                    <a:rPr lang="ru-RU" sz="1200" dirty="0" smtClean="0"/>
                    <a:t>), </a:t>
                  </a:r>
                  <a:r>
                    <a:rPr lang="ru-RU" sz="1200" dirty="0"/>
                    <a:t>(10, 0</a:t>
                  </a:r>
                  <a:r>
                    <a:rPr lang="ru-RU" sz="1200" dirty="0" smtClean="0"/>
                    <a:t>))</a:t>
                  </a:r>
                  <a:endParaRPr lang="en-US" sz="1200" dirty="0"/>
                </a:p>
              </p:txBody>
            </p:sp>
            <p:sp>
              <p:nvSpPr>
                <p:cNvPr id="383" name="Прямоугольник 382"/>
                <p:cNvSpPr/>
                <p:nvPr/>
              </p:nvSpPr>
              <p:spPr>
                <a:xfrm>
                  <a:off x="908444" y="2263044"/>
                  <a:ext cx="640451" cy="36793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NW</a:t>
                  </a:r>
                  <a:endParaRPr lang="ru-RU" sz="1200" dirty="0"/>
                </a:p>
              </p:txBody>
            </p:sp>
            <p:sp>
              <p:nvSpPr>
                <p:cNvPr id="384" name="Прямоугольник 383"/>
                <p:cNvSpPr/>
                <p:nvPr/>
              </p:nvSpPr>
              <p:spPr>
                <a:xfrm>
                  <a:off x="1548895" y="2268372"/>
                  <a:ext cx="640452" cy="360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NE</a:t>
                  </a:r>
                  <a:endParaRPr lang="ru-RU" sz="1200" dirty="0"/>
                </a:p>
              </p:txBody>
            </p:sp>
            <p:sp>
              <p:nvSpPr>
                <p:cNvPr id="385" name="Прямоугольник 384"/>
                <p:cNvSpPr/>
                <p:nvPr/>
              </p:nvSpPr>
              <p:spPr>
                <a:xfrm>
                  <a:off x="2173261" y="2274361"/>
                  <a:ext cx="640452" cy="3546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SW</a:t>
                  </a:r>
                  <a:endParaRPr lang="ru-RU" sz="1200" dirty="0"/>
                </a:p>
              </p:txBody>
            </p:sp>
            <p:sp>
              <p:nvSpPr>
                <p:cNvPr id="386" name="Прямоугольник 385"/>
                <p:cNvSpPr/>
                <p:nvPr/>
              </p:nvSpPr>
              <p:spPr>
                <a:xfrm>
                  <a:off x="2813712" y="2274361"/>
                  <a:ext cx="640452" cy="3546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SE</a:t>
                  </a:r>
                </a:p>
              </p:txBody>
            </p:sp>
            <p:sp>
              <p:nvSpPr>
                <p:cNvPr id="387" name="Прямоугольник 386"/>
                <p:cNvSpPr/>
                <p:nvPr/>
              </p:nvSpPr>
              <p:spPr>
                <a:xfrm>
                  <a:off x="908443" y="1997814"/>
                  <a:ext cx="2545721" cy="27069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NILL</a:t>
                  </a:r>
                  <a:endParaRPr lang="ru-RU" sz="1200" dirty="0"/>
                </a:p>
              </p:txBody>
            </p:sp>
          </p:grpSp>
        </p:grpSp>
        <p:sp>
          <p:nvSpPr>
            <p:cNvPr id="373" name="Скругленный прямоугольник 372"/>
            <p:cNvSpPr/>
            <p:nvPr/>
          </p:nvSpPr>
          <p:spPr>
            <a:xfrm>
              <a:off x="4393976" y="6194574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74" name="Скругленный прямоугольник 373"/>
            <p:cNvSpPr/>
            <p:nvPr/>
          </p:nvSpPr>
          <p:spPr>
            <a:xfrm>
              <a:off x="4917477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  <p:sp>
          <p:nvSpPr>
            <p:cNvPr id="375" name="Скругленный прямоугольник 374"/>
            <p:cNvSpPr/>
            <p:nvPr/>
          </p:nvSpPr>
          <p:spPr>
            <a:xfrm>
              <a:off x="5445249" y="6199497"/>
              <a:ext cx="490819" cy="18238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NILL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81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394</Words>
  <Application>Microsoft Office PowerPoint</Application>
  <PresentationFormat>Широкоэкранный</PresentationFormat>
  <Paragraphs>120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Сибирский государственный университет телекоммуникаций и информатики   КУРСОВОЙ ПРОЕКТ по дисциплине “Структуры и алгоритмы обработки данных” </vt:lpstr>
      <vt:lpstr>Дерево квадрантов</vt:lpstr>
      <vt:lpstr>Презентация PowerPoint</vt:lpstr>
      <vt:lpstr>Сложность алгоритма</vt:lpstr>
      <vt:lpstr>Представление деревья квадрантов</vt:lpstr>
      <vt:lpstr>Алгоритм разбиения</vt:lpstr>
      <vt:lpstr>Основные шаги добавление точки</vt:lpstr>
      <vt:lpstr>Основные шаги добавление точки</vt:lpstr>
      <vt:lpstr>Основные шаги добавление точки</vt:lpstr>
      <vt:lpstr>Презентация PowerPoint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Сибирский государственный университе телекоммуникаций и информатики   КУРСОВОЙ ПРОЕКТ по дисциплине “Структуры и алгоритмы обработки данных” </dc:title>
  <dc:creator>Пользователь Windows</dc:creator>
  <cp:lastModifiedBy>Пользователь Windows</cp:lastModifiedBy>
  <cp:revision>17</cp:revision>
  <dcterms:created xsi:type="dcterms:W3CDTF">2017-12-17T14:48:58Z</dcterms:created>
  <dcterms:modified xsi:type="dcterms:W3CDTF">2017-12-18T04:24:34Z</dcterms:modified>
</cp:coreProperties>
</file>