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57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4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37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59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55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49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27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37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3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76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75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8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12B3-8B7C-4547-BFE7-AFFECA401082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6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32654"/>
            <a:ext cx="9144000" cy="2387600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Roboto" pitchFamily="2" charset="0"/>
                <a:ea typeface="Roboto" pitchFamily="2" charset="0"/>
              </a:rPr>
              <a:t>Сибирский государственный университет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/>
            </a:r>
            <a:br>
              <a:rPr lang="en-US" sz="2000" dirty="0">
                <a:latin typeface="Roboto" pitchFamily="2" charset="0"/>
                <a:ea typeface="Roboto" pitchFamily="2" charset="0"/>
              </a:rPr>
            </a:br>
            <a:r>
              <a:rPr lang="ru-RU" sz="2000" dirty="0" smtClean="0">
                <a:latin typeface="Roboto" pitchFamily="2" charset="0"/>
                <a:ea typeface="Roboto" pitchFamily="2" charset="0"/>
              </a:rPr>
              <a:t>телекоммуникаций и информатики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/>
            </a:r>
            <a:br>
              <a:rPr lang="en-US" sz="2000" dirty="0" smtClean="0">
                <a:latin typeface="Roboto" pitchFamily="2" charset="0"/>
                <a:ea typeface="Roboto" pitchFamily="2" charset="0"/>
              </a:rPr>
            </a:br>
            <a:r>
              <a:rPr lang="en-US" sz="2000" dirty="0">
                <a:latin typeface="Roboto" pitchFamily="2" charset="0"/>
                <a:ea typeface="Roboto" pitchFamily="2" charset="0"/>
              </a:rPr>
              <a:t/>
            </a:r>
            <a:br>
              <a:rPr lang="en-US" sz="2000" dirty="0">
                <a:latin typeface="Roboto" pitchFamily="2" charset="0"/>
                <a:ea typeface="Roboto" pitchFamily="2" charset="0"/>
              </a:rPr>
            </a:br>
            <a:r>
              <a:rPr lang="ru-RU" sz="2000" dirty="0" smtClean="0">
                <a:latin typeface="Roboto" pitchFamily="2" charset="0"/>
                <a:ea typeface="Roboto" pitchFamily="2" charset="0"/>
              </a:rPr>
              <a:t/>
            </a:r>
            <a:br>
              <a:rPr lang="ru-RU" sz="2000" dirty="0" smtClean="0">
                <a:latin typeface="Roboto" pitchFamily="2" charset="0"/>
                <a:ea typeface="Roboto" pitchFamily="2" charset="0"/>
              </a:rPr>
            </a:br>
            <a:r>
              <a:rPr lang="ru-RU" sz="4000" b="1" dirty="0" smtClean="0">
                <a:latin typeface="Roboto" pitchFamily="2" charset="0"/>
                <a:ea typeface="Roboto" pitchFamily="2" charset="0"/>
              </a:rPr>
              <a:t>КУРСОВОЙ ПРОЕКТ</a:t>
            </a:r>
            <a:r>
              <a:rPr lang="en-US" sz="4000" b="1" dirty="0" smtClean="0">
                <a:latin typeface="Roboto" pitchFamily="2" charset="0"/>
                <a:ea typeface="Roboto" pitchFamily="2" charset="0"/>
              </a:rPr>
              <a:t/>
            </a:r>
            <a:br>
              <a:rPr lang="en-US" sz="4000" b="1" dirty="0" smtClean="0">
                <a:latin typeface="Roboto" pitchFamily="2" charset="0"/>
                <a:ea typeface="Roboto" pitchFamily="2" charset="0"/>
              </a:rPr>
            </a:b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по дисциплине</a:t>
            </a:r>
            <a:r>
              <a:rPr lang="en-US" sz="2000" b="1" dirty="0" smtClean="0">
                <a:latin typeface="Roboto" pitchFamily="2" charset="0"/>
                <a:ea typeface="Roboto" pitchFamily="2" charset="0"/>
              </a:rPr>
              <a:t/>
            </a:r>
            <a:br>
              <a:rPr lang="en-US" sz="2000" b="1" dirty="0" smtClean="0">
                <a:latin typeface="Roboto" pitchFamily="2" charset="0"/>
                <a:ea typeface="Roboto" pitchFamily="2" charset="0"/>
              </a:rPr>
            </a:b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“Структуры и алгоритмы обработки данных” </a:t>
            </a:r>
            <a:endParaRPr lang="ru-RU" sz="2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94592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Дьяченко Даниил Вадимович</a:t>
            </a:r>
          </a:p>
          <a:p>
            <a:r>
              <a:rPr lang="ru-RU" dirty="0" smtClean="0"/>
              <a:t>Студент группы ИВ-621</a:t>
            </a:r>
          </a:p>
          <a:p>
            <a:endParaRPr lang="ru-RU" dirty="0"/>
          </a:p>
          <a:p>
            <a:r>
              <a:rPr lang="ru-RU" dirty="0" smtClean="0"/>
              <a:t>Новосибирск - 2017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32509" y="2826327"/>
            <a:ext cx="11665527" cy="18565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itchFamily="2" charset="0"/>
                <a:ea typeface="Roboto" pitchFamily="2" charset="0"/>
              </a:rPr>
              <a:t>Дерево квадрантов</a:t>
            </a:r>
            <a:endParaRPr lang="ru-RU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8982" y="2701636"/>
            <a:ext cx="2154382" cy="115036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9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Дерево квадрантов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>
                <a:latin typeface="Roboto" pitchFamily="2" charset="0"/>
                <a:ea typeface="Roboto" pitchFamily="2" charset="0"/>
              </a:rPr>
              <a:t>Дерево квадрантов</a:t>
            </a:r>
            <a:r>
              <a:rPr lang="ru-RU" dirty="0">
                <a:latin typeface="Roboto" pitchFamily="2" charset="0"/>
                <a:ea typeface="Roboto" pitchFamily="2" charset="0"/>
              </a:rPr>
              <a:t> 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—</a:t>
            </a:r>
            <a:r>
              <a:rPr lang="ru-RU" dirty="0">
                <a:latin typeface="Roboto" pitchFamily="2" charset="0"/>
                <a:ea typeface="Roboto" pitchFamily="2" charset="0"/>
              </a:rPr>
              <a:t>  это структура данных, которая применяется для нахождения точек рядом с одиночной точкой путем поиска внутри области, окружающей данную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точку.</a:t>
            </a:r>
          </a:p>
          <a:p>
            <a:r>
              <a:rPr lang="ru-RU" dirty="0">
                <a:latin typeface="Roboto" pitchFamily="2" charset="0"/>
                <a:ea typeface="Roboto" pitchFamily="2" charset="0"/>
              </a:rPr>
              <a:t>Используя дерево квадрантов, вы можете эффективно выполнять поиск точек в двухмерном диапазоне, где эти точки определены координатами широты и долготы или декартовыми координатами (x, y). Дерево квадрантов хранит наборы координат в узлах и индексирует их по областям (ограничивающим прямоугольникам). Для поиска заданной пары координат нужно просматривать узлы дерева квадрантов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.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855" y="481734"/>
            <a:ext cx="11464636" cy="1651866"/>
          </a:xfrm>
        </p:spPr>
        <p:txBody>
          <a:bodyPr/>
          <a:lstStyle/>
          <a:p>
            <a:r>
              <a:rPr lang="ru-RU" dirty="0">
                <a:latin typeface="Roboto" pitchFamily="2" charset="0"/>
                <a:ea typeface="Roboto" pitchFamily="2" charset="0"/>
              </a:rPr>
              <a:t>Деревья квадрантов часто используются для рекурсивного разбиения двухмерного пространства по 4 квадранта (области). Области представляют собой квадраты, прямоугольники или имеют произвольную форму.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 descr="Картинки по запросу quad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49539"/>
            <a:ext cx="3338945" cy="331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quad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165" y="2133600"/>
            <a:ext cx="7449151" cy="395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8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Сложность алгоритма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93388"/>
              </p:ext>
            </p:extLst>
          </p:nvPr>
        </p:nvGraphicFramePr>
        <p:xfrm>
          <a:off x="230912" y="1883449"/>
          <a:ext cx="5075379" cy="437880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1793">
                  <a:extLst>
                    <a:ext uri="{9D8B030D-6E8A-4147-A177-3AD203B41FA5}">
                      <a16:colId xmlns:a16="http://schemas.microsoft.com/office/drawing/2014/main" val="1617545880"/>
                    </a:ext>
                  </a:extLst>
                </a:gridCol>
                <a:gridCol w="1691793">
                  <a:extLst>
                    <a:ext uri="{9D8B030D-6E8A-4147-A177-3AD203B41FA5}">
                      <a16:colId xmlns:a16="http://schemas.microsoft.com/office/drawing/2014/main" val="1047310985"/>
                    </a:ext>
                  </a:extLst>
                </a:gridCol>
                <a:gridCol w="1691793">
                  <a:extLst>
                    <a:ext uri="{9D8B030D-6E8A-4147-A177-3AD203B41FA5}">
                      <a16:colId xmlns:a16="http://schemas.microsoft.com/office/drawing/2014/main" val="2630426204"/>
                    </a:ext>
                  </a:extLst>
                </a:gridCol>
              </a:tblGrid>
              <a:tr h="875761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 среднем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 худшем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19378"/>
                  </a:ext>
                </a:extLst>
              </a:tr>
              <a:tr h="87576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Расход памяти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O(n)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O(n)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25958"/>
                  </a:ext>
                </a:extLst>
              </a:tr>
              <a:tr h="87576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Поиск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</a:t>
                      </a:r>
                      <a:r>
                        <a:rPr lang="en-US" sz="2400" dirty="0" err="1" smtClean="0"/>
                        <a:t>logn</a:t>
                      </a:r>
                      <a:r>
                        <a:rPr lang="en-US" sz="2400" dirty="0" smtClean="0"/>
                        <a:t>)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86474"/>
                  </a:ext>
                </a:extLst>
              </a:tr>
              <a:tr h="87576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Вставка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</a:t>
                      </a:r>
                      <a:r>
                        <a:rPr lang="en-US" sz="2400" dirty="0" err="1" smtClean="0"/>
                        <a:t>logn</a:t>
                      </a:r>
                      <a:r>
                        <a:rPr lang="en-US" sz="2400" dirty="0" smtClean="0"/>
                        <a:t>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1874"/>
                  </a:ext>
                </a:extLst>
              </a:tr>
              <a:tr h="87576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Удаление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</a:t>
                      </a:r>
                      <a:r>
                        <a:rPr lang="en-US" sz="2400" dirty="0" err="1" smtClean="0"/>
                        <a:t>logn</a:t>
                      </a:r>
                      <a:r>
                        <a:rPr lang="en-US" sz="2400" dirty="0" smtClean="0"/>
                        <a:t>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78691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047" y="1883449"/>
            <a:ext cx="3143682" cy="314368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248" y="1883450"/>
            <a:ext cx="3061061" cy="3143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8851" y="5219892"/>
            <a:ext cx="189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худшем случае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490759" y="5219892"/>
            <a:ext cx="209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среднем случае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Представление деревья квадрантов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235036" cy="4228811"/>
          </a:xfrm>
        </p:spPr>
        <p:txBody>
          <a:bodyPr/>
          <a:lstStyle/>
          <a:p>
            <a:r>
              <a:rPr lang="ru-RU" dirty="0" smtClean="0"/>
              <a:t>Каждый узел представляет собой квадрант, который хранит точку, данные, указатели на 4 дочерних квадранта.</a:t>
            </a:r>
            <a:endParaRPr lang="ru-RU" dirty="0"/>
          </a:p>
        </p:txBody>
      </p:sp>
      <p:sp>
        <p:nvSpPr>
          <p:cNvPr id="4" name="AutoShape 2" descr="Картинки по запросу quad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6" y="1690688"/>
            <a:ext cx="7879339" cy="49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Алгоритм разбиения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точки происходит с корня</a:t>
            </a:r>
          </a:p>
          <a:p>
            <a:r>
              <a:rPr lang="ru-RU" dirty="0" smtClean="0"/>
              <a:t>Если данный квадрант не содержит точки, то вставить точку.</a:t>
            </a:r>
          </a:p>
          <a:p>
            <a:r>
              <a:rPr lang="ru-RU" dirty="0" smtClean="0"/>
              <a:t>Если точка содержится в границах данного квадранта, он содержит другую точку, и дочерних узлов не существует, то разбить пространство.</a:t>
            </a:r>
          </a:p>
          <a:p>
            <a:r>
              <a:rPr lang="ru-RU" dirty="0" smtClean="0"/>
              <a:t>Иначе если дочерние узлы существуют, то найти тот квадрант в чьи границы входит вставляемая точка и перейти в него. Начать с начала.</a:t>
            </a:r>
          </a:p>
        </p:txBody>
      </p:sp>
    </p:spTree>
    <p:extLst>
      <p:ext uri="{BB962C8B-B14F-4D97-AF65-F5344CB8AC3E}">
        <p14:creationId xmlns:p14="http://schemas.microsoft.com/office/powerpoint/2010/main" val="33609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Пример использования дерева квадрантов для расчета пробок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1333211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>
                <a:latin typeface="Roboto" pitchFamily="2" charset="0"/>
                <a:ea typeface="Roboto" pitchFamily="2" charset="0"/>
              </a:rPr>
              <a:t>Компания 2гис использует данную структуру для «</a:t>
            </a:r>
            <a:r>
              <a:rPr lang="ru-RU" sz="2400" dirty="0" err="1" smtClean="0">
                <a:latin typeface="Roboto" pitchFamily="2" charset="0"/>
                <a:ea typeface="Roboto" pitchFamily="2" charset="0"/>
              </a:rPr>
              <a:t>притяжки</a:t>
            </a:r>
            <a:r>
              <a:rPr lang="ru-RU" sz="2400" dirty="0" smtClean="0">
                <a:latin typeface="Roboto" pitchFamily="2" charset="0"/>
                <a:ea typeface="Roboto" pitchFamily="2" charset="0"/>
              </a:rPr>
              <a:t> точек». </a:t>
            </a:r>
            <a:r>
              <a:rPr lang="ru-RU" sz="2400" dirty="0" err="1" smtClean="0">
                <a:latin typeface="Roboto" pitchFamily="2" charset="0"/>
                <a:ea typeface="Roboto" pitchFamily="2" charset="0"/>
              </a:rPr>
              <a:t>Притяжка</a:t>
            </a:r>
            <a:r>
              <a:rPr lang="ru-RU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400" dirty="0">
                <a:latin typeface="Roboto" pitchFamily="2" charset="0"/>
                <a:ea typeface="Roboto" pitchFamily="2" charset="0"/>
              </a:rPr>
              <a:t>точек — процесс соотнесения каждой точке участка дороги, на котором она была зарегистрирована, с учётом её скорости и направления </a:t>
            </a:r>
            <a:r>
              <a:rPr lang="ru-RU" sz="2400" dirty="0" smtClean="0">
                <a:latin typeface="Roboto" pitchFamily="2" charset="0"/>
                <a:ea typeface="Roboto" pitchFamily="2" charset="0"/>
              </a:rPr>
              <a:t>движения. </a:t>
            </a:r>
            <a:endParaRPr lang="ru-RU" sz="24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098" name="Picture 2" descr="https://habrastorage.org/getpro/habr/post_images/586/e3b/729/586e3b7295cbef23a7337837e0c2cbc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63" y="3198118"/>
            <a:ext cx="4738255" cy="303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64871" y="6342949"/>
            <a:ext cx="110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надо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471" y="3198118"/>
            <a:ext cx="2581275" cy="278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8298" y="6231455"/>
            <a:ext cx="138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не надо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416636" cy="1034184"/>
          </a:xfrm>
        </p:spPr>
        <p:txBody>
          <a:bodyPr/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Описание реализации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34" y="1399311"/>
            <a:ext cx="7744691" cy="5458689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>
                <a:latin typeface="Roboto" pitchFamily="2" charset="0"/>
                <a:ea typeface="Roboto" pitchFamily="2" charset="0"/>
              </a:rPr>
              <a:t>Квадродеревья</a:t>
            </a:r>
            <a:r>
              <a:rPr lang="ru-RU" dirty="0">
                <a:latin typeface="Roboto" pitchFamily="2" charset="0"/>
                <a:ea typeface="Roboto" pitchFamily="2" charset="0"/>
              </a:rPr>
              <a:t> способны хранить информацию о разных типах данных, однако нас интересует хранение сегментов(отрезков), поскольку дорожную сеть можно просто представить именно с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помощью сегментов.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Polygonal Map Random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Quadtree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:</a:t>
            </a:r>
            <a:r>
              <a:rPr lang="ru-RU" dirty="0">
                <a:latin typeface="Roboto" pitchFamily="2" charset="0"/>
                <a:ea typeface="Roboto" pitchFamily="2" charset="0"/>
              </a:rPr>
              <a:t/>
            </a:r>
            <a:br>
              <a:rPr lang="ru-RU" dirty="0">
                <a:latin typeface="Roboto" pitchFamily="2" charset="0"/>
                <a:ea typeface="Roboto" pitchFamily="2" charset="0"/>
              </a:rPr>
            </a:br>
            <a:r>
              <a:rPr lang="ru-RU" dirty="0">
                <a:latin typeface="Roboto" pitchFamily="2" charset="0"/>
                <a:ea typeface="Roboto" pitchFamily="2" charset="0"/>
              </a:rPr>
              <a:t>Использует вероятностное правило разбиения;</a:t>
            </a:r>
          </a:p>
          <a:p>
            <a:r>
              <a:rPr lang="ru-RU" dirty="0">
                <a:latin typeface="Roboto" pitchFamily="2" charset="0"/>
                <a:ea typeface="Roboto" pitchFamily="2" charset="0"/>
              </a:rPr>
              <a:t>Каждый узел содержит переменное количество сегментов;</a:t>
            </a:r>
          </a:p>
          <a:p>
            <a:r>
              <a:rPr lang="ru-RU" dirty="0">
                <a:latin typeface="Roboto" pitchFamily="2" charset="0"/>
                <a:ea typeface="Roboto" pitchFamily="2" charset="0"/>
              </a:rPr>
              <a:t>Каждый сегмент вставляется во все узлы, которые пересекает;</a:t>
            </a:r>
          </a:p>
          <a:p>
            <a:r>
              <a:rPr lang="ru-RU" dirty="0">
                <a:latin typeface="Roboto" pitchFamily="2" charset="0"/>
                <a:ea typeface="Roboto" pitchFamily="2" charset="0"/>
              </a:rPr>
              <a:t>Если узел содержит количество сегментов, превышающее ограничение, то происходит разбиение(только однажды) на 4 дочерних узла;</a:t>
            </a:r>
          </a:p>
          <a:p>
            <a:r>
              <a:rPr lang="ru-RU" dirty="0">
                <a:latin typeface="Roboto" pitchFamily="2" charset="0"/>
                <a:ea typeface="Roboto" pitchFamily="2" charset="0"/>
              </a:rPr>
              <a:t>Хорошо подходит для задачи поиска ближайшего сегмента.</a:t>
            </a: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Минусы</a:t>
            </a:r>
            <a:r>
              <a:rPr lang="ru-RU" dirty="0">
                <a:latin typeface="Roboto" pitchFamily="2" charset="0"/>
                <a:ea typeface="Roboto" pitchFamily="2" charset="0"/>
              </a:rPr>
              <a:t>:</a:t>
            </a:r>
            <a:r>
              <a:rPr lang="ru-RU" dirty="0">
                <a:latin typeface="Roboto" pitchFamily="2" charset="0"/>
                <a:ea typeface="Roboto" pitchFamily="2" charset="0"/>
              </a:rPr>
              <a:t/>
            </a:r>
            <a:br>
              <a:rPr lang="ru-RU" dirty="0">
                <a:latin typeface="Roboto" pitchFamily="2" charset="0"/>
                <a:ea typeface="Roboto" pitchFamily="2" charset="0"/>
              </a:rPr>
            </a:br>
            <a:r>
              <a:rPr lang="ru-RU" dirty="0">
                <a:latin typeface="Roboto" pitchFamily="2" charset="0"/>
                <a:ea typeface="Roboto" pitchFamily="2" charset="0"/>
              </a:rPr>
              <a:t>Возможна разбалансировка дерева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.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122" name="Picture 2" descr="https://habrastorage.org/getpro/habr/post_images/9eb/6aa/428/9eb6aa42867b102b2761d2c2ae02ce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891" y="1399310"/>
            <a:ext cx="32575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3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330"/>
          </a:xfrm>
        </p:spPr>
        <p:txBody>
          <a:bodyPr/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Построение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109" y="1385456"/>
            <a:ext cx="5181600" cy="5472544"/>
          </a:xfrm>
        </p:spPr>
        <p:txBody>
          <a:bodyPr>
            <a:noAutofit/>
          </a:bodyPr>
          <a:lstStyle/>
          <a:p>
            <a:r>
              <a:rPr lang="ru-RU" sz="2400" dirty="0"/>
              <a:t>Построение структуры данных представляет собой процесс последовательной вставки сегментов в дерево. Изначально дерево пустое.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Аналогично алгоритмам построения многих других иерархических структур данных, алгоритм построения PMR </a:t>
            </a:r>
            <a:r>
              <a:rPr lang="ru-RU" sz="2400" dirty="0" err="1"/>
              <a:t>Quadtree</a:t>
            </a:r>
            <a:r>
              <a:rPr lang="ru-RU" sz="2400" dirty="0"/>
              <a:t> основан на обходе сверху-вниз </a:t>
            </a:r>
            <a:r>
              <a:rPr lang="ru-RU" sz="2400" i="1" dirty="0"/>
              <a:t>(</a:t>
            </a:r>
            <a:r>
              <a:rPr lang="ru-RU" sz="2400" i="1" dirty="0" err="1"/>
              <a:t>top-down</a:t>
            </a:r>
            <a:r>
              <a:rPr lang="ru-RU" sz="2400" i="1" dirty="0"/>
              <a:t> </a:t>
            </a:r>
            <a:r>
              <a:rPr lang="ru-RU" sz="2400" i="1" dirty="0" err="1"/>
              <a:t>traversal</a:t>
            </a:r>
            <a:r>
              <a:rPr lang="ru-RU" sz="2400" i="1" dirty="0"/>
              <a:t>)</a:t>
            </a:r>
            <a:r>
              <a:rPr lang="ru-RU" sz="2400" dirty="0"/>
              <a:t>. Другими словами, начиная с корневого узла мы посещаем все дочерние узлы, пересекающиеся с сегментом, и добавляем этот сегмент во все встретившиеся внешние узлы.</a:t>
            </a:r>
            <a:endParaRPr lang="ru-RU" sz="2400" dirty="0"/>
          </a:p>
        </p:txBody>
      </p:sp>
      <p:pic>
        <p:nvPicPr>
          <p:cNvPr id="6146" name="Picture 2" descr="https://habrastorage.org/getpro/habr/post_images/90f/ccf/07c/90fccf07c4cf942a5dfd2d434a8840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5" y="365126"/>
            <a:ext cx="6244936" cy="57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99714" y="6135624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Визуализация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2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240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Сибирский государственный университет телекоммуникаций и информатики   КУРСОВОЙ ПРОЕКТ по дисциплине “Структуры и алгоритмы обработки данных” </vt:lpstr>
      <vt:lpstr>Дерево квадрантов</vt:lpstr>
      <vt:lpstr>Презентация PowerPoint</vt:lpstr>
      <vt:lpstr>Сложность алгоритма</vt:lpstr>
      <vt:lpstr>Представление деревья квадрантов</vt:lpstr>
      <vt:lpstr>Алгоритм разбиения</vt:lpstr>
      <vt:lpstr>Пример использования дерева квадрантов для расчета пробок</vt:lpstr>
      <vt:lpstr>Описание реализации</vt:lpstr>
      <vt:lpstr>Построение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Сибирский государственный университе телекоммуникаций и информатики   КУРСОВОЙ ПРОЕКТ по дисциплине “Структуры и алгоритмы обработки данных” </dc:title>
  <dc:creator>Пользователь Windows</dc:creator>
  <cp:lastModifiedBy>Пользователь Windows</cp:lastModifiedBy>
  <cp:revision>10</cp:revision>
  <dcterms:created xsi:type="dcterms:W3CDTF">2017-12-17T14:48:58Z</dcterms:created>
  <dcterms:modified xsi:type="dcterms:W3CDTF">2017-12-17T16:37:36Z</dcterms:modified>
</cp:coreProperties>
</file>