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262" r:id="rId2"/>
    <p:sldId id="295" r:id="rId3"/>
    <p:sldId id="297" r:id="rId4"/>
    <p:sldId id="303" r:id="rId5"/>
    <p:sldId id="305" r:id="rId6"/>
    <p:sldId id="302" r:id="rId7"/>
    <p:sldId id="304" r:id="rId8"/>
    <p:sldId id="310" r:id="rId9"/>
    <p:sldId id="306" r:id="rId10"/>
    <p:sldId id="311" r:id="rId11"/>
    <p:sldId id="312" r:id="rId12"/>
    <p:sldId id="307" r:id="rId13"/>
    <p:sldId id="309" r:id="rId14"/>
    <p:sldId id="308" r:id="rId15"/>
    <p:sldId id="313" r:id="rId16"/>
    <p:sldId id="301" r:id="rId17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280BEB0-2D60-4987-9095-D4A2F7B40EF2}">
          <p14:sldIdLst>
            <p14:sldId id="262"/>
            <p14:sldId id="295"/>
            <p14:sldId id="297"/>
            <p14:sldId id="303"/>
            <p14:sldId id="305"/>
            <p14:sldId id="302"/>
            <p14:sldId id="304"/>
            <p14:sldId id="310"/>
            <p14:sldId id="306"/>
            <p14:sldId id="311"/>
            <p14:sldId id="312"/>
            <p14:sldId id="307"/>
            <p14:sldId id="309"/>
            <p14:sldId id="308"/>
            <p14:sldId id="313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7CB"/>
    <a:srgbClr val="800000"/>
    <a:srgbClr val="980528"/>
    <a:srgbClr val="4672C4"/>
    <a:srgbClr val="2C00BA"/>
    <a:srgbClr val="FF0000"/>
    <a:srgbClr val="3228B8"/>
    <a:srgbClr val="0000A0"/>
    <a:srgbClr val="000082"/>
    <a:srgbClr val="EE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86770" autoAdjust="0"/>
  </p:normalViewPr>
  <p:slideViewPr>
    <p:cSldViewPr>
      <p:cViewPr varScale="1">
        <p:scale>
          <a:sx n="64" d="100"/>
          <a:sy n="64" d="100"/>
        </p:scale>
        <p:origin x="82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A4461-E001-497F-B258-65339004AA38}" type="doc">
      <dgm:prSet loTypeId="urn:microsoft.com/office/officeart/2005/8/layout/arrow2" loCatId="process" qsTypeId="urn:microsoft.com/office/officeart/2005/8/quickstyle/simple1" qsCatId="simple" csTypeId="urn:microsoft.com/office/officeart/2005/8/colors/accent1_1" csCatId="accent1" phldr="1"/>
      <dgm:spPr/>
    </dgm:pt>
    <dgm:pt modelId="{03E8E1A9-2C9A-49AA-91D2-51A4C9977926}">
      <dgm:prSet phldrT="[Text]"/>
      <dgm:spPr/>
      <dgm:t>
        <a:bodyPr/>
        <a:lstStyle/>
        <a:p>
          <a:r>
            <a:rPr lang="de-DE" dirty="0"/>
            <a:t>Mustertext</a:t>
          </a:r>
        </a:p>
        <a:p>
          <a:endParaRPr lang="de-DE" dirty="0"/>
        </a:p>
        <a:p>
          <a:endParaRPr lang="de-DE" dirty="0"/>
        </a:p>
      </dgm:t>
    </dgm:pt>
    <dgm:pt modelId="{7E67E5EA-F283-4AFD-8E29-15A9B53040C2}" type="parTrans" cxnId="{2EE4C2D1-5078-4A55-9E49-6D33DE019218}">
      <dgm:prSet/>
      <dgm:spPr/>
      <dgm:t>
        <a:bodyPr/>
        <a:lstStyle/>
        <a:p>
          <a:endParaRPr lang="de-DE"/>
        </a:p>
      </dgm:t>
    </dgm:pt>
    <dgm:pt modelId="{2669F17A-4530-487E-9B4F-0AB273E6791C}" type="sibTrans" cxnId="{2EE4C2D1-5078-4A55-9E49-6D33DE019218}">
      <dgm:prSet/>
      <dgm:spPr/>
      <dgm:t>
        <a:bodyPr/>
        <a:lstStyle/>
        <a:p>
          <a:endParaRPr lang="de-DE"/>
        </a:p>
      </dgm:t>
    </dgm:pt>
    <dgm:pt modelId="{D9BB0C41-226B-4EEF-BE15-B3089D7AD33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Mustertext</a:t>
          </a:r>
        </a:p>
      </dgm:t>
    </dgm:pt>
    <dgm:pt modelId="{2584E164-FEB5-474F-9B17-CCA43A8547F1}" type="parTrans" cxnId="{8330BE5A-AFF4-4450-81FC-EC84B4B053A0}">
      <dgm:prSet/>
      <dgm:spPr/>
      <dgm:t>
        <a:bodyPr/>
        <a:lstStyle/>
        <a:p>
          <a:endParaRPr lang="de-DE"/>
        </a:p>
      </dgm:t>
    </dgm:pt>
    <dgm:pt modelId="{9A2BF667-1B22-4C57-9695-1F163C114CBD}" type="sibTrans" cxnId="{8330BE5A-AFF4-4450-81FC-EC84B4B053A0}">
      <dgm:prSet/>
      <dgm:spPr/>
      <dgm:t>
        <a:bodyPr/>
        <a:lstStyle/>
        <a:p>
          <a:endParaRPr lang="de-DE"/>
        </a:p>
      </dgm:t>
    </dgm:pt>
    <dgm:pt modelId="{1DEC688A-9B9E-48E4-95E8-ED3DCADB25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Mustertext</a:t>
          </a:r>
        </a:p>
      </dgm:t>
    </dgm:pt>
    <dgm:pt modelId="{7E27F2D3-11E9-449C-9C35-3DB83BF0FF46}" type="parTrans" cxnId="{62E8349F-B87C-4196-9514-D89D5726C878}">
      <dgm:prSet/>
      <dgm:spPr/>
      <dgm:t>
        <a:bodyPr/>
        <a:lstStyle/>
        <a:p>
          <a:endParaRPr lang="de-DE"/>
        </a:p>
      </dgm:t>
    </dgm:pt>
    <dgm:pt modelId="{42A32D3D-BE83-46FF-8557-0F83AD3478A9}" type="sibTrans" cxnId="{62E8349F-B87C-4196-9514-D89D5726C878}">
      <dgm:prSet/>
      <dgm:spPr/>
      <dgm:t>
        <a:bodyPr/>
        <a:lstStyle/>
        <a:p>
          <a:endParaRPr lang="de-DE"/>
        </a:p>
      </dgm:t>
    </dgm:pt>
    <dgm:pt modelId="{7921F2D7-AE39-4BA1-8C28-F8F81915F2FE}">
      <dgm:prSet phldrT="[Text]"/>
      <dgm:spPr/>
      <dgm:t>
        <a:bodyPr/>
        <a:lstStyle/>
        <a:p>
          <a:r>
            <a:rPr lang="de-DE" dirty="0"/>
            <a:t>Mustertext</a:t>
          </a:r>
        </a:p>
      </dgm:t>
    </dgm:pt>
    <dgm:pt modelId="{C582E362-E4CF-4644-8C9B-A90C68FE0789}" type="parTrans" cxnId="{1133AA01-9D25-4946-AA98-A461E0964CC3}">
      <dgm:prSet/>
      <dgm:spPr/>
      <dgm:t>
        <a:bodyPr/>
        <a:lstStyle/>
        <a:p>
          <a:endParaRPr lang="de-DE"/>
        </a:p>
      </dgm:t>
    </dgm:pt>
    <dgm:pt modelId="{A9B6877A-2319-4B26-A4FF-F107FEF50800}" type="sibTrans" cxnId="{1133AA01-9D25-4946-AA98-A461E0964CC3}">
      <dgm:prSet/>
      <dgm:spPr/>
      <dgm:t>
        <a:bodyPr/>
        <a:lstStyle/>
        <a:p>
          <a:endParaRPr lang="de-DE"/>
        </a:p>
      </dgm:t>
    </dgm:pt>
    <dgm:pt modelId="{C9238C80-3CD9-4275-A991-35596FD353A0}">
      <dgm:prSet phldrT="[Text]"/>
      <dgm:spPr/>
      <dgm:t>
        <a:bodyPr/>
        <a:lstStyle/>
        <a:p>
          <a:r>
            <a:rPr lang="de-DE" dirty="0"/>
            <a:t>Mustertext</a:t>
          </a:r>
        </a:p>
      </dgm:t>
    </dgm:pt>
    <dgm:pt modelId="{CD226053-3E28-45BC-A94B-DA0F567D3809}" type="parTrans" cxnId="{EAE113E7-77A2-471F-9ADD-E1DF5F8C2CDA}">
      <dgm:prSet/>
      <dgm:spPr/>
      <dgm:t>
        <a:bodyPr/>
        <a:lstStyle/>
        <a:p>
          <a:endParaRPr lang="de-DE"/>
        </a:p>
      </dgm:t>
    </dgm:pt>
    <dgm:pt modelId="{BF27527F-2705-486A-B611-C509DBBE535F}" type="sibTrans" cxnId="{EAE113E7-77A2-471F-9ADD-E1DF5F8C2CDA}">
      <dgm:prSet/>
      <dgm:spPr/>
      <dgm:t>
        <a:bodyPr/>
        <a:lstStyle/>
        <a:p>
          <a:endParaRPr lang="de-DE"/>
        </a:p>
      </dgm:t>
    </dgm:pt>
    <dgm:pt modelId="{916DE706-1390-485C-868D-16C9AFF065DF}">
      <dgm:prSet phldrT="[Text]"/>
      <dgm:spPr/>
      <dgm:t>
        <a:bodyPr/>
        <a:lstStyle/>
        <a:p>
          <a:endParaRPr lang="de-DE" dirty="0"/>
        </a:p>
      </dgm:t>
    </dgm:pt>
    <dgm:pt modelId="{9E0C1949-FC46-4A9E-B749-5366D8052DF0}" type="parTrans" cxnId="{C7CBE67F-4E2D-4E61-932C-53E9C14080E3}">
      <dgm:prSet/>
      <dgm:spPr/>
      <dgm:t>
        <a:bodyPr/>
        <a:lstStyle/>
        <a:p>
          <a:endParaRPr lang="de-DE"/>
        </a:p>
      </dgm:t>
    </dgm:pt>
    <dgm:pt modelId="{600C8F59-205C-47D7-AD40-1CFA0858768E}" type="sibTrans" cxnId="{C7CBE67F-4E2D-4E61-932C-53E9C14080E3}">
      <dgm:prSet/>
      <dgm:spPr/>
      <dgm:t>
        <a:bodyPr/>
        <a:lstStyle/>
        <a:p>
          <a:endParaRPr lang="de-DE"/>
        </a:p>
      </dgm:t>
    </dgm:pt>
    <dgm:pt modelId="{7876107D-ADD8-4A16-9446-FFB0AE9FB22A}" type="pres">
      <dgm:prSet presAssocID="{178A4461-E001-497F-B258-65339004AA38}" presName="arrowDiagram" presStyleCnt="0">
        <dgm:presLayoutVars>
          <dgm:chMax val="5"/>
          <dgm:dir/>
          <dgm:resizeHandles val="exact"/>
        </dgm:presLayoutVars>
      </dgm:prSet>
      <dgm:spPr/>
    </dgm:pt>
    <dgm:pt modelId="{A8B52831-F07E-4ADB-AB40-56C42F3C859B}" type="pres">
      <dgm:prSet presAssocID="{178A4461-E001-497F-B258-65339004AA38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976DD12C-F102-46B4-B86A-B9703F1087CC}" type="pres">
      <dgm:prSet presAssocID="{178A4461-E001-497F-B258-65339004AA38}" presName="arrowDiagram5" presStyleCnt="0"/>
      <dgm:spPr/>
    </dgm:pt>
    <dgm:pt modelId="{BE5B34C2-E253-4152-B389-3E6FD6D41401}" type="pres">
      <dgm:prSet presAssocID="{03E8E1A9-2C9A-49AA-91D2-51A4C9977926}" presName="bullet5a" presStyleLbl="node1" presStyleIdx="0" presStyleCnt="5"/>
      <dgm:spPr>
        <a:solidFill>
          <a:schemeClr val="accent2"/>
        </a:solidFill>
      </dgm:spPr>
    </dgm:pt>
    <dgm:pt modelId="{B66AE0D6-0466-4CB1-8E97-A20F6FF23D66}" type="pres">
      <dgm:prSet presAssocID="{03E8E1A9-2C9A-49AA-91D2-51A4C9977926}" presName="textBox5a" presStyleLbl="revTx" presStyleIdx="0" presStyleCnt="5">
        <dgm:presLayoutVars>
          <dgm:bulletEnabled val="1"/>
        </dgm:presLayoutVars>
      </dgm:prSet>
      <dgm:spPr/>
    </dgm:pt>
    <dgm:pt modelId="{70C30A99-636B-4E86-BDF7-F311B4D40650}" type="pres">
      <dgm:prSet presAssocID="{D9BB0C41-226B-4EEF-BE15-B3089D7AD332}" presName="bullet5b" presStyleLbl="node1" presStyleIdx="1" presStyleCnt="5"/>
      <dgm:spPr>
        <a:solidFill>
          <a:schemeClr val="accent2"/>
        </a:solidFill>
      </dgm:spPr>
    </dgm:pt>
    <dgm:pt modelId="{A89E848C-EF0A-4476-BF55-AC09D3741EE0}" type="pres">
      <dgm:prSet presAssocID="{D9BB0C41-226B-4EEF-BE15-B3089D7AD332}" presName="textBox5b" presStyleLbl="revTx" presStyleIdx="1" presStyleCnt="5">
        <dgm:presLayoutVars>
          <dgm:bulletEnabled val="1"/>
        </dgm:presLayoutVars>
      </dgm:prSet>
      <dgm:spPr/>
    </dgm:pt>
    <dgm:pt modelId="{5199D70A-66A3-4875-B488-7667A28C1572}" type="pres">
      <dgm:prSet presAssocID="{1DEC688A-9B9E-48E4-95E8-ED3DCADB25DF}" presName="bullet5c" presStyleLbl="node1" presStyleIdx="2" presStyleCnt="5"/>
      <dgm:spPr>
        <a:solidFill>
          <a:schemeClr val="accent2"/>
        </a:solidFill>
      </dgm:spPr>
    </dgm:pt>
    <dgm:pt modelId="{6B90F90A-CE1C-4AFF-BDD5-E273FEC6B865}" type="pres">
      <dgm:prSet presAssocID="{1DEC688A-9B9E-48E4-95E8-ED3DCADB25DF}" presName="textBox5c" presStyleLbl="revTx" presStyleIdx="2" presStyleCnt="5">
        <dgm:presLayoutVars>
          <dgm:bulletEnabled val="1"/>
        </dgm:presLayoutVars>
      </dgm:prSet>
      <dgm:spPr/>
    </dgm:pt>
    <dgm:pt modelId="{F264DB76-2848-4672-A283-098F6966BBC0}" type="pres">
      <dgm:prSet presAssocID="{C9238C80-3CD9-4275-A991-35596FD353A0}" presName="bullet5d" presStyleLbl="node1" presStyleIdx="3" presStyleCnt="5"/>
      <dgm:spPr>
        <a:solidFill>
          <a:schemeClr val="accent2"/>
        </a:solidFill>
      </dgm:spPr>
    </dgm:pt>
    <dgm:pt modelId="{219E9F77-91E3-4712-ADEF-8BA662FBF148}" type="pres">
      <dgm:prSet presAssocID="{C9238C80-3CD9-4275-A991-35596FD353A0}" presName="textBox5d" presStyleLbl="revTx" presStyleIdx="3" presStyleCnt="5">
        <dgm:presLayoutVars>
          <dgm:bulletEnabled val="1"/>
        </dgm:presLayoutVars>
      </dgm:prSet>
      <dgm:spPr/>
    </dgm:pt>
    <dgm:pt modelId="{7CC725D7-A090-43CA-B462-2485D3926ACF}" type="pres">
      <dgm:prSet presAssocID="{7921F2D7-AE39-4BA1-8C28-F8F81915F2FE}" presName="bullet5e" presStyleLbl="node1" presStyleIdx="4" presStyleCnt="5"/>
      <dgm:spPr>
        <a:solidFill>
          <a:schemeClr val="accent2"/>
        </a:solidFill>
      </dgm:spPr>
    </dgm:pt>
    <dgm:pt modelId="{41123E27-4581-495F-8F2E-5E8C54A71257}" type="pres">
      <dgm:prSet presAssocID="{7921F2D7-AE39-4BA1-8C28-F8F81915F2FE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133AA01-9D25-4946-AA98-A461E0964CC3}" srcId="{178A4461-E001-497F-B258-65339004AA38}" destId="{7921F2D7-AE39-4BA1-8C28-F8F81915F2FE}" srcOrd="4" destOrd="0" parTransId="{C582E362-E4CF-4644-8C9B-A90C68FE0789}" sibTransId="{A9B6877A-2319-4B26-A4FF-F107FEF50800}"/>
    <dgm:cxn modelId="{2C760431-745E-4191-B054-5FBC0ED2F109}" type="presOf" srcId="{1DEC688A-9B9E-48E4-95E8-ED3DCADB25DF}" destId="{6B90F90A-CE1C-4AFF-BDD5-E273FEC6B865}" srcOrd="0" destOrd="0" presId="urn:microsoft.com/office/officeart/2005/8/layout/arrow2"/>
    <dgm:cxn modelId="{D1BAF037-0CB4-4CAD-B062-A0B11D8EA677}" type="presOf" srcId="{7921F2D7-AE39-4BA1-8C28-F8F81915F2FE}" destId="{41123E27-4581-495F-8F2E-5E8C54A71257}" srcOrd="0" destOrd="0" presId="urn:microsoft.com/office/officeart/2005/8/layout/arrow2"/>
    <dgm:cxn modelId="{CBC93947-FF89-4B3A-9F35-B1D12A197C2C}" type="presOf" srcId="{C9238C80-3CD9-4275-A991-35596FD353A0}" destId="{219E9F77-91E3-4712-ADEF-8BA662FBF148}" srcOrd="0" destOrd="0" presId="urn:microsoft.com/office/officeart/2005/8/layout/arrow2"/>
    <dgm:cxn modelId="{8330BE5A-AFF4-4450-81FC-EC84B4B053A0}" srcId="{178A4461-E001-497F-B258-65339004AA38}" destId="{D9BB0C41-226B-4EEF-BE15-B3089D7AD332}" srcOrd="1" destOrd="0" parTransId="{2584E164-FEB5-474F-9B17-CCA43A8547F1}" sibTransId="{9A2BF667-1B22-4C57-9695-1F163C114CBD}"/>
    <dgm:cxn modelId="{C7CBE67F-4E2D-4E61-932C-53E9C14080E3}" srcId="{178A4461-E001-497F-B258-65339004AA38}" destId="{916DE706-1390-485C-868D-16C9AFF065DF}" srcOrd="5" destOrd="0" parTransId="{9E0C1949-FC46-4A9E-B749-5366D8052DF0}" sibTransId="{600C8F59-205C-47D7-AD40-1CFA0858768E}"/>
    <dgm:cxn modelId="{AA47ED94-3610-4D2A-B75C-EDF53897149B}" type="presOf" srcId="{D9BB0C41-226B-4EEF-BE15-B3089D7AD332}" destId="{A89E848C-EF0A-4476-BF55-AC09D3741EE0}" srcOrd="0" destOrd="0" presId="urn:microsoft.com/office/officeart/2005/8/layout/arrow2"/>
    <dgm:cxn modelId="{62E8349F-B87C-4196-9514-D89D5726C878}" srcId="{178A4461-E001-497F-B258-65339004AA38}" destId="{1DEC688A-9B9E-48E4-95E8-ED3DCADB25DF}" srcOrd="2" destOrd="0" parTransId="{7E27F2D3-11E9-449C-9C35-3DB83BF0FF46}" sibTransId="{42A32D3D-BE83-46FF-8557-0F83AD3478A9}"/>
    <dgm:cxn modelId="{C6BA29B0-2719-446B-9128-993590052E4A}" type="presOf" srcId="{178A4461-E001-497F-B258-65339004AA38}" destId="{7876107D-ADD8-4A16-9446-FFB0AE9FB22A}" srcOrd="0" destOrd="0" presId="urn:microsoft.com/office/officeart/2005/8/layout/arrow2"/>
    <dgm:cxn modelId="{1B7964C9-AFF0-4F19-B0BD-0DBB83657362}" type="presOf" srcId="{03E8E1A9-2C9A-49AA-91D2-51A4C9977926}" destId="{B66AE0D6-0466-4CB1-8E97-A20F6FF23D66}" srcOrd="0" destOrd="0" presId="urn:microsoft.com/office/officeart/2005/8/layout/arrow2"/>
    <dgm:cxn modelId="{2EE4C2D1-5078-4A55-9E49-6D33DE019218}" srcId="{178A4461-E001-497F-B258-65339004AA38}" destId="{03E8E1A9-2C9A-49AA-91D2-51A4C9977926}" srcOrd="0" destOrd="0" parTransId="{7E67E5EA-F283-4AFD-8E29-15A9B53040C2}" sibTransId="{2669F17A-4530-487E-9B4F-0AB273E6791C}"/>
    <dgm:cxn modelId="{EAE113E7-77A2-471F-9ADD-E1DF5F8C2CDA}" srcId="{178A4461-E001-497F-B258-65339004AA38}" destId="{C9238C80-3CD9-4275-A991-35596FD353A0}" srcOrd="3" destOrd="0" parTransId="{CD226053-3E28-45BC-A94B-DA0F567D3809}" sibTransId="{BF27527F-2705-486A-B611-C509DBBE535F}"/>
    <dgm:cxn modelId="{F22F7EE0-2EC5-4379-8928-C4517583F27D}" type="presParOf" srcId="{7876107D-ADD8-4A16-9446-FFB0AE9FB22A}" destId="{A8B52831-F07E-4ADB-AB40-56C42F3C859B}" srcOrd="0" destOrd="0" presId="urn:microsoft.com/office/officeart/2005/8/layout/arrow2"/>
    <dgm:cxn modelId="{AB3C2699-7B72-4F8F-BE46-CF27743A1FCA}" type="presParOf" srcId="{7876107D-ADD8-4A16-9446-FFB0AE9FB22A}" destId="{976DD12C-F102-46B4-B86A-B9703F1087CC}" srcOrd="1" destOrd="0" presId="urn:microsoft.com/office/officeart/2005/8/layout/arrow2"/>
    <dgm:cxn modelId="{3B643EB2-0BFE-4725-8970-D4AA10B84717}" type="presParOf" srcId="{976DD12C-F102-46B4-B86A-B9703F1087CC}" destId="{BE5B34C2-E253-4152-B389-3E6FD6D41401}" srcOrd="0" destOrd="0" presId="urn:microsoft.com/office/officeart/2005/8/layout/arrow2"/>
    <dgm:cxn modelId="{95D6A4D3-0D66-4B29-8207-1DAF48E0900C}" type="presParOf" srcId="{976DD12C-F102-46B4-B86A-B9703F1087CC}" destId="{B66AE0D6-0466-4CB1-8E97-A20F6FF23D66}" srcOrd="1" destOrd="0" presId="urn:microsoft.com/office/officeart/2005/8/layout/arrow2"/>
    <dgm:cxn modelId="{2C9ADA94-DDDD-456F-A486-8A0D845E5333}" type="presParOf" srcId="{976DD12C-F102-46B4-B86A-B9703F1087CC}" destId="{70C30A99-636B-4E86-BDF7-F311B4D40650}" srcOrd="2" destOrd="0" presId="urn:microsoft.com/office/officeart/2005/8/layout/arrow2"/>
    <dgm:cxn modelId="{4B7F8FDD-CCE2-4457-B58F-5C40C535FC73}" type="presParOf" srcId="{976DD12C-F102-46B4-B86A-B9703F1087CC}" destId="{A89E848C-EF0A-4476-BF55-AC09D3741EE0}" srcOrd="3" destOrd="0" presId="urn:microsoft.com/office/officeart/2005/8/layout/arrow2"/>
    <dgm:cxn modelId="{500D66F7-1691-4FD6-BEE8-CE3E5DE5DA85}" type="presParOf" srcId="{976DD12C-F102-46B4-B86A-B9703F1087CC}" destId="{5199D70A-66A3-4875-B488-7667A28C1572}" srcOrd="4" destOrd="0" presId="urn:microsoft.com/office/officeart/2005/8/layout/arrow2"/>
    <dgm:cxn modelId="{DB81926A-BE37-466C-9CEE-45EDCAC799E8}" type="presParOf" srcId="{976DD12C-F102-46B4-B86A-B9703F1087CC}" destId="{6B90F90A-CE1C-4AFF-BDD5-E273FEC6B865}" srcOrd="5" destOrd="0" presId="urn:microsoft.com/office/officeart/2005/8/layout/arrow2"/>
    <dgm:cxn modelId="{47B30586-7857-4A80-9447-97D5B72A9403}" type="presParOf" srcId="{976DD12C-F102-46B4-B86A-B9703F1087CC}" destId="{F264DB76-2848-4672-A283-098F6966BBC0}" srcOrd="6" destOrd="0" presId="urn:microsoft.com/office/officeart/2005/8/layout/arrow2"/>
    <dgm:cxn modelId="{E3B7C5FB-7951-431C-A35F-9001440D75BB}" type="presParOf" srcId="{976DD12C-F102-46B4-B86A-B9703F1087CC}" destId="{219E9F77-91E3-4712-ADEF-8BA662FBF148}" srcOrd="7" destOrd="0" presId="urn:microsoft.com/office/officeart/2005/8/layout/arrow2"/>
    <dgm:cxn modelId="{5CF7B3BF-50ED-4F30-A038-9F944555C1E8}" type="presParOf" srcId="{976DD12C-F102-46B4-B86A-B9703F1087CC}" destId="{7CC725D7-A090-43CA-B462-2485D3926ACF}" srcOrd="8" destOrd="0" presId="urn:microsoft.com/office/officeart/2005/8/layout/arrow2"/>
    <dgm:cxn modelId="{18DB040B-B872-48C1-A52B-E8229A7252D9}" type="presParOf" srcId="{976DD12C-F102-46B4-B86A-B9703F1087CC}" destId="{41123E27-4581-495F-8F2E-5E8C54A7125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52831-F07E-4ADB-AB40-56C42F3C859B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B34C2-E253-4152-B389-3E6FD6D41401}">
      <dsp:nvSpPr>
        <dsp:cNvPr id="0" name=""/>
        <dsp:cNvSpPr/>
      </dsp:nvSpPr>
      <dsp:spPr>
        <a:xfrm>
          <a:off x="600456" y="2960116"/>
          <a:ext cx="140208" cy="140208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AE0D6-0466-4CB1-8E97-A20F6FF23D66}">
      <dsp:nvSpPr>
        <dsp:cNvPr id="0" name=""/>
        <dsp:cNvSpPr/>
      </dsp:nvSpPr>
      <dsp:spPr>
        <a:xfrm>
          <a:off x="670560" y="3030220"/>
          <a:ext cx="798576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670560" y="3030220"/>
        <a:ext cx="798576" cy="906780"/>
      </dsp:txXfrm>
    </dsp:sp>
    <dsp:sp modelId="{70C30A99-636B-4E86-BDF7-F311B4D40650}">
      <dsp:nvSpPr>
        <dsp:cNvPr id="0" name=""/>
        <dsp:cNvSpPr/>
      </dsp:nvSpPr>
      <dsp:spPr>
        <a:xfrm>
          <a:off x="1359408" y="2230881"/>
          <a:ext cx="219456" cy="219456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E848C-EF0A-4476-BF55-AC09D3741EE0}">
      <dsp:nvSpPr>
        <dsp:cNvPr id="0" name=""/>
        <dsp:cNvSpPr/>
      </dsp:nvSpPr>
      <dsp:spPr>
        <a:xfrm>
          <a:off x="1469136" y="2340610"/>
          <a:ext cx="1011936" cy="159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</dsp:txBody>
      <dsp:txXfrm>
        <a:off x="1469136" y="2340610"/>
        <a:ext cx="1011936" cy="1596390"/>
      </dsp:txXfrm>
    </dsp:sp>
    <dsp:sp modelId="{5199D70A-66A3-4875-B488-7667A28C1572}">
      <dsp:nvSpPr>
        <dsp:cNvPr id="0" name=""/>
        <dsp:cNvSpPr/>
      </dsp:nvSpPr>
      <dsp:spPr>
        <a:xfrm>
          <a:off x="2334768" y="1649476"/>
          <a:ext cx="292608" cy="292608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0F90A-CE1C-4AFF-BDD5-E273FEC6B865}">
      <dsp:nvSpPr>
        <dsp:cNvPr id="0" name=""/>
        <dsp:cNvSpPr/>
      </dsp:nvSpPr>
      <dsp:spPr>
        <a:xfrm>
          <a:off x="2481072" y="1795780"/>
          <a:ext cx="1176528" cy="214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</dsp:txBody>
      <dsp:txXfrm>
        <a:off x="2481072" y="1795780"/>
        <a:ext cx="1176528" cy="2141220"/>
      </dsp:txXfrm>
    </dsp:sp>
    <dsp:sp modelId="{F264DB76-2848-4672-A283-098F6966BBC0}">
      <dsp:nvSpPr>
        <dsp:cNvPr id="0" name=""/>
        <dsp:cNvSpPr/>
      </dsp:nvSpPr>
      <dsp:spPr>
        <a:xfrm>
          <a:off x="3468624" y="1195324"/>
          <a:ext cx="377952" cy="37795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E9F77-91E3-4712-ADEF-8BA662FBF148}">
      <dsp:nvSpPr>
        <dsp:cNvPr id="0" name=""/>
        <dsp:cNvSpPr/>
      </dsp:nvSpPr>
      <dsp:spPr>
        <a:xfrm>
          <a:off x="3657600" y="1384300"/>
          <a:ext cx="121920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69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</dsp:txBody>
      <dsp:txXfrm>
        <a:off x="3657600" y="1384300"/>
        <a:ext cx="1219200" cy="2552700"/>
      </dsp:txXfrm>
    </dsp:sp>
    <dsp:sp modelId="{7CC725D7-A090-43CA-B462-2485D3926ACF}">
      <dsp:nvSpPr>
        <dsp:cNvPr id="0" name=""/>
        <dsp:cNvSpPr/>
      </dsp:nvSpPr>
      <dsp:spPr>
        <a:xfrm>
          <a:off x="4636008" y="892047"/>
          <a:ext cx="481584" cy="48158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23E27-4581-495F-8F2E-5E8C54A71257}">
      <dsp:nvSpPr>
        <dsp:cNvPr id="0" name=""/>
        <dsp:cNvSpPr/>
      </dsp:nvSpPr>
      <dsp:spPr>
        <a:xfrm>
          <a:off x="4876800" y="1132839"/>
          <a:ext cx="1219200" cy="280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181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Mustertext</a:t>
          </a:r>
        </a:p>
      </dsp:txBody>
      <dsp:txXfrm>
        <a:off x="4876800" y="1132839"/>
        <a:ext cx="1219200" cy="2804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D47679-67E9-4FAD-B61E-605C7DE998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 eaLnBrk="1" hangingPunct="1">
              <a:defRPr sz="1200">
                <a:latin typeface="Arial" charset="0"/>
                <a:ea typeface="ＭＳ Ｐゴシック" pitchFamily="-32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CF0EE1C-53A4-43F3-9396-AC506E5325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>
                <a:latin typeface="Arial" charset="0"/>
                <a:ea typeface="+mn-ea"/>
              </a:defRPr>
            </a:lvl1pPr>
          </a:lstStyle>
          <a:p>
            <a:pPr eaLnBrk="0" hangingPunct="0">
              <a:defRPr/>
            </a:pPr>
            <a:fld id="{D203F2D8-D7CE-4663-9A56-764C7306AF43}" type="datetimeFigureOut">
              <a:rPr lang="de-DE" altLang="de-DE">
                <a:ea typeface="ＭＳ Ｐゴシック" pitchFamily="-32" charset="-128"/>
              </a:rPr>
              <a:pPr eaLnBrk="0" hangingPunct="0">
                <a:defRPr/>
              </a:pPr>
              <a:t>06.10.2018</a:t>
            </a:fld>
            <a:endParaRPr lang="de-DE" altLang="de-DE">
              <a:ea typeface="ＭＳ Ｐゴシック" pitchFamily="-32" charset="-128"/>
            </a:endParaRPr>
          </a:p>
          <a:p>
            <a:pPr>
              <a:defRPr/>
            </a:pPr>
            <a:endParaRPr lang="de-DE" altLang="de-DE" sz="1000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3A293975-9D54-44AC-B2E9-EF00BD940B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CEF9F45F-5EB3-4257-8371-B71D13A9DD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000" smtClean="0"/>
            </a:lvl1pPr>
          </a:lstStyle>
          <a:p>
            <a:pPr>
              <a:defRPr/>
            </a:pPr>
            <a:fld id="{73294648-C063-4140-857C-19B1171612D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639F40A-7AE5-4AAE-AFF4-8E8329C893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3D96CB2-5365-462E-84DD-4425727692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4DCBBCC-CD07-494E-9ECE-F1E66F6EBE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DFD91DB-7E10-435E-A102-93878EE6F8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1342161-C511-4471-827F-4786908DBD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3242094-4342-4C97-BF7F-E946A8882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44D6B4-E255-4B33-8A07-81EE9400281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8BBB5BF-E7DD-4839-A546-946BD122D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6CF1728-78BC-4CF9-8E83-B3DA0721D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Times New Roman" panose="0202060305040502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45C2E7-D8FB-418D-BB85-AB63ED229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4D6B4-E255-4B33-8A07-81EE94002818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F3175F6-B74C-4B2A-BA6C-EB1381AFA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F4B50-7538-4795-8BCA-D19700F0A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8F3F1F-3BDD-4023-B23F-75F64568E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4D6B4-E255-4B33-8A07-81EE94002818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6027858-9960-403D-AE0F-888814A5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77F7A28-7243-4845-A89A-799C9A176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Times New Roman" panose="02020603050405020304" pitchFamily="18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E054E3-BDE4-474E-8DAD-53CA26009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4D6B4-E255-4B33-8A07-81EE94002818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4D6B4-E255-4B33-8A07-81EE94002818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467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Php</a:t>
            </a:r>
            <a:r>
              <a:rPr lang="de-DE" dirty="0"/>
              <a:t> braucht keine Extras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44D6B4-E255-4B33-8A07-81EE94002818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229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>
            <a:extLst>
              <a:ext uri="{FF2B5EF4-FFF2-40B4-BE49-F238E27FC236}">
                <a16:creationId xmlns:a16="http://schemas.microsoft.com/office/drawing/2014/main" id="{32A7452D-D0FA-4482-B713-EC61C2E8FA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izenplatzhalter 2">
            <a:extLst>
              <a:ext uri="{FF2B5EF4-FFF2-40B4-BE49-F238E27FC236}">
                <a16:creationId xmlns:a16="http://schemas.microsoft.com/office/drawing/2014/main" id="{F8815338-54E9-4D02-AB06-DF7AE5F2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Times New Roman" panose="02020603050405020304" pitchFamily="18" charset="0"/>
            </a:endParaRPr>
          </a:p>
        </p:txBody>
      </p:sp>
      <p:sp>
        <p:nvSpPr>
          <p:cNvPr id="14340" name="Foliennummernplatzhalter 3">
            <a:extLst>
              <a:ext uri="{FF2B5EF4-FFF2-40B4-BE49-F238E27FC236}">
                <a16:creationId xmlns:a16="http://schemas.microsoft.com/office/drawing/2014/main" id="{D07E8DF7-EE78-4CE7-9F2C-4BBEBBBD6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17575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FD74598-8EA0-401C-BA52-8A6862AA35FC}" type="slidenum">
              <a:rPr lang="de-DE" altLang="de-DE" sz="1200">
                <a:latin typeface="Times New Roman" panose="02020603050405020304" pitchFamily="18" charset="0"/>
              </a:rPr>
              <a:pPr algn="r"/>
              <a:t>16</a:t>
            </a:fld>
            <a:endParaRPr lang="de-DE" altLang="de-DE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Arbeit:UOS:UOS%20Rede%202%20fz:04%20UOS%20PowerPoint%20PPT:04%20PPT%20Allgemein%2011-12:02%20Pix:UOS_PPT_Allgm_01-B_Fuss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Arbeit:UOS:UOS%20Rede%202%20fz:04%20UOS%20PowerPoint%20PPT:04%20PPT%20Allgemein%2011-12:02%20Pix:UOS_PPT_Allgm_01-B_Kopf.jpg" TargetMode="Externa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Arbeit:UOS:UOS Rede 2 fz:04 UOS PowerPoint PPT:04 PPT Allgemein 11-12:02 Pix:UOS_PPT_Allgm_01-B_Fuss.jpg">
            <a:extLst>
              <a:ext uri="{FF2B5EF4-FFF2-40B4-BE49-F238E27FC236}">
                <a16:creationId xmlns:a16="http://schemas.microsoft.com/office/drawing/2014/main" id="{BBBF6DC5-1AA4-43B6-BE53-6C8F27298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0500"/>
            <a:ext cx="121935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en 10">
            <a:extLst>
              <a:ext uri="{FF2B5EF4-FFF2-40B4-BE49-F238E27FC236}">
                <a16:creationId xmlns:a16="http://schemas.microsoft.com/office/drawing/2014/main" id="{B423B54C-50ED-4179-9E5D-7DBEB2150F5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635000"/>
            <a:chOff x="1589" y="-2"/>
            <a:chExt cx="9142411" cy="476252"/>
          </a:xfrm>
        </p:grpSpPr>
        <p:pic>
          <p:nvPicPr>
            <p:cNvPr id="6" name="Picture 24" descr="Arbeit:UOS:UOS Rede 2 fz:04 UOS PowerPoint PPT:04 PPT Allgemein 11-12:02 Pix:UOS_PPT_Allgm_01-B_Kopf.jpg">
              <a:extLst>
                <a:ext uri="{FF2B5EF4-FFF2-40B4-BE49-F238E27FC236}">
                  <a16:creationId xmlns:a16="http://schemas.microsoft.com/office/drawing/2014/main" id="{3B0F1CEC-EFCF-4B0E-B7D8-8B5CF642DD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-2"/>
              <a:ext cx="774035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4" descr="Arbeit:UOS:UOS Rede 2 fz:04 UOS PowerPoint PPT:04 PPT Allgemein 11-12:02 Pix:UOS_PPT_Allgm_01-B_Kopf.jpg">
              <a:extLst>
                <a:ext uri="{FF2B5EF4-FFF2-40B4-BE49-F238E27FC236}">
                  <a16:creationId xmlns:a16="http://schemas.microsoft.com/office/drawing/2014/main" id="{6C247F8E-E5F7-4E00-ABA9-1121AF6DA6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" y="0"/>
              <a:ext cx="6730651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3429000"/>
            <a:ext cx="8839200" cy="1295400"/>
          </a:xfrm>
        </p:spPr>
        <p:txBody>
          <a:bodyPr/>
          <a:lstStyle>
            <a:lvl1pPr marL="0" indent="0">
              <a:buFont typeface="Wingdings" pitchFamily="-32" charset="2"/>
              <a:buNone/>
              <a:defRPr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1320800" y="1905000"/>
            <a:ext cx="98552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034383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17000" y="1524000"/>
            <a:ext cx="2565400" cy="4419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20800" y="1524000"/>
            <a:ext cx="7493000" cy="4419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C6A1040-9483-4D88-AF24-1EC8712778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34753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5BA57E5F-E77A-4EDE-AB16-65D5B5CBDB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75473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1268760"/>
            <a:ext cx="10261600" cy="762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19536" y="2667000"/>
            <a:ext cx="9245600" cy="32766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484180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67352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36800" y="2667000"/>
            <a:ext cx="45212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61200" y="2667000"/>
            <a:ext cx="45212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764980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291203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50DCE17B-DD43-4DA5-9DB2-A4F3CBDF1D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99455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25217D6-5E77-40A6-8CB3-3F4B57F95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73169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8D97EA8-5679-4C9E-B006-944A9012DB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2286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E96AE8C-D6CC-4FA4-9018-3B59CCCE1D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02406" y="6667497"/>
            <a:ext cx="1178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368951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Arbeit:UOS:UOS%20Rede%202%20fz:04%20UOS%20PowerPoint%20PPT:04%20PPT%20Allgemein%2011-12:02%20Pix:UOS_PPT_Allgm_01-B_Kopf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Arbeit:UOS:UOS%20Rede%202%20fz:04%20UOS%20PowerPoint%20PPT:04%20PPT%20Allgemein%2011-12:02%20Pix:UOS_PPT_Allgm_01-B_Fuss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Arbeit:UOS:UOS Rede 2 fz:04 UOS PowerPoint PPT:04 PPT Allgemein 11-12:02 Pix:UOS_PPT_Allgm_01-B_Fuss.jpg">
            <a:extLst>
              <a:ext uri="{FF2B5EF4-FFF2-40B4-BE49-F238E27FC236}">
                <a16:creationId xmlns:a16="http://schemas.microsoft.com/office/drawing/2014/main" id="{689862CB-55F3-419D-A981-C6F664E67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540500"/>
            <a:ext cx="121935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884E2EDA-BF76-4F89-993C-7383F6D9F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36800" y="2667000"/>
            <a:ext cx="9245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73B3F1C8-8697-4CED-B75D-A0E2160A1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0"/>
            <a:ext cx="10261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grpSp>
        <p:nvGrpSpPr>
          <p:cNvPr id="1030" name="Gruppieren 6">
            <a:extLst>
              <a:ext uri="{FF2B5EF4-FFF2-40B4-BE49-F238E27FC236}">
                <a16:creationId xmlns:a16="http://schemas.microsoft.com/office/drawing/2014/main" id="{9DA09996-B4B8-4926-97D7-D468064A34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192000" cy="635000"/>
            <a:chOff x="1589" y="-2"/>
            <a:chExt cx="9142411" cy="476252"/>
          </a:xfrm>
        </p:grpSpPr>
        <p:pic>
          <p:nvPicPr>
            <p:cNvPr id="1031" name="Picture 24" descr="Arbeit:UOS:UOS Rede 2 fz:04 UOS PowerPoint PPT:04 PPT Allgemein 11-12:02 Pix:UOS_PPT_Allgm_01-B_Kopf.jpg">
              <a:extLst>
                <a:ext uri="{FF2B5EF4-FFF2-40B4-BE49-F238E27FC236}">
                  <a16:creationId xmlns:a16="http://schemas.microsoft.com/office/drawing/2014/main" id="{3346209D-FDB3-4E04-A3BF-2C71635C02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 r:link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-2"/>
              <a:ext cx="774035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24" descr="Arbeit:UOS:UOS Rede 2 fz:04 UOS PowerPoint PPT:04 PPT Allgemein 11-12:02 Pix:UOS_PPT_Allgm_01-B_Kopf.jpg">
              <a:extLst>
                <a:ext uri="{FF2B5EF4-FFF2-40B4-BE49-F238E27FC236}">
                  <a16:creationId xmlns:a16="http://schemas.microsoft.com/office/drawing/2014/main" id="{473BA724-F434-4A2D-A670-DCC93FDA1F9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 r:link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" y="0"/>
              <a:ext cx="6730651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3F2EFD9-1FC3-43EF-B65F-1C09EC89934B}"/>
              </a:ext>
            </a:extLst>
          </p:cNvPr>
          <p:cNvGrpSpPr/>
          <p:nvPr userDrawn="1"/>
        </p:nvGrpSpPr>
        <p:grpSpPr>
          <a:xfrm>
            <a:off x="8061" y="6596390"/>
            <a:ext cx="12424643" cy="261610"/>
            <a:chOff x="8061" y="6596390"/>
            <a:chExt cx="12424643" cy="26161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E28A6D4-63F9-4920-B3F1-87AC7B3AC6CB}"/>
                </a:ext>
              </a:extLst>
            </p:cNvPr>
            <p:cNvSpPr txBox="1"/>
            <p:nvPr/>
          </p:nvSpPr>
          <p:spPr>
            <a:xfrm>
              <a:off x="8061" y="6596390"/>
              <a:ext cx="360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Leon Richardt, Henrik Gerdes, Johannes B. </a:t>
              </a:r>
              <a:r>
                <a:rPr lang="de-DE" dirty="0" err="1"/>
                <a:t>Latzel</a:t>
              </a:r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C566889-54BD-409B-8CA0-2083D524FC25}"/>
                </a:ext>
              </a:extLst>
            </p:cNvPr>
            <p:cNvSpPr txBox="1"/>
            <p:nvPr/>
          </p:nvSpPr>
          <p:spPr>
            <a:xfrm>
              <a:off x="11208568" y="6596390"/>
              <a:ext cx="1224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LBR F.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svg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Grafik 2">
            <a:extLst>
              <a:ext uri="{FF2B5EF4-FFF2-40B4-BE49-F238E27FC236}">
                <a16:creationId xmlns:a16="http://schemas.microsoft.com/office/drawing/2014/main" id="{21F0D7A9-88F8-4C54-8C7F-BB3A5ADD2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20713"/>
            <a:ext cx="122078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7">
            <a:extLst>
              <a:ext uri="{FF2B5EF4-FFF2-40B4-BE49-F238E27FC236}">
                <a16:creationId xmlns:a16="http://schemas.microsoft.com/office/drawing/2014/main" id="{EAB2DDDF-9A1B-4DCA-BE41-8052974DC7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9760" y="4472697"/>
            <a:ext cx="7339012" cy="900519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z="2800" b="1" dirty="0">
                <a:solidFill>
                  <a:schemeClr val="accent2"/>
                </a:solidFill>
                <a:cs typeface="Arial" panose="020B0604020202020204" pitchFamily="34" charset="0"/>
              </a:rPr>
              <a:t>Vorstellung des Location-</a:t>
            </a:r>
            <a:r>
              <a:rPr lang="de-DE" altLang="de-DE" sz="2800" b="1" dirty="0" err="1">
                <a:solidFill>
                  <a:schemeClr val="accent2"/>
                </a:solidFill>
                <a:cs typeface="Arial" panose="020B0604020202020204" pitchFamily="34" charset="0"/>
              </a:rPr>
              <a:t>Based</a:t>
            </a:r>
            <a:r>
              <a:rPr lang="de-DE" altLang="de-DE" sz="2800" b="1" dirty="0">
                <a:solidFill>
                  <a:schemeClr val="accent2"/>
                </a:solidFill>
                <a:cs typeface="Arial" panose="020B0604020202020204" pitchFamily="34" charset="0"/>
              </a:rPr>
              <a:t>-</a:t>
            </a:r>
            <a:r>
              <a:rPr lang="de-DE" altLang="de-DE" sz="2800" b="1" dirty="0" err="1">
                <a:solidFill>
                  <a:schemeClr val="accent2"/>
                </a:solidFill>
                <a:cs typeface="Arial" panose="020B0604020202020204" pitchFamily="34" charset="0"/>
              </a:rPr>
              <a:t>Recommendations</a:t>
            </a:r>
            <a:r>
              <a:rPr lang="de-DE" altLang="de-DE" sz="2800" b="1" dirty="0">
                <a:solidFill>
                  <a:schemeClr val="accent2"/>
                </a:solidFill>
                <a:cs typeface="Arial" panose="020B0604020202020204" pitchFamily="34" charset="0"/>
              </a:rPr>
              <a:t> System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de-DE" altLang="de-D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de-DE" altLang="de-DE" sz="2000" dirty="0"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de-DE" altLang="de-DE" sz="1200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de-DE" altLang="de-DE" sz="1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57F97D-B337-4B9E-9586-DDB09FFC7EE8}"/>
              </a:ext>
            </a:extLst>
          </p:cNvPr>
          <p:cNvSpPr txBox="1"/>
          <p:nvPr/>
        </p:nvSpPr>
        <p:spPr>
          <a:xfrm>
            <a:off x="3407740" y="5410219"/>
            <a:ext cx="600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de-DE" altLang="de-DE" sz="1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Im Rahmen des Android App Entwicklungsseminar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8C04CD7-6B41-4DE0-8F6D-4E8B323EC99F}"/>
              </a:ext>
            </a:extLst>
          </p:cNvPr>
          <p:cNvGrpSpPr/>
          <p:nvPr/>
        </p:nvGrpSpPr>
        <p:grpSpPr>
          <a:xfrm>
            <a:off x="8061" y="6596390"/>
            <a:ext cx="12424643" cy="261610"/>
            <a:chOff x="8061" y="6596390"/>
            <a:chExt cx="12424643" cy="261610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617DF11-0AB4-4755-8F21-A2D87B5E0CBC}"/>
                </a:ext>
              </a:extLst>
            </p:cNvPr>
            <p:cNvSpPr txBox="1"/>
            <p:nvPr/>
          </p:nvSpPr>
          <p:spPr>
            <a:xfrm>
              <a:off x="8061" y="6596390"/>
              <a:ext cx="360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Leon Richardt, Henrik Gerdes, Johannes B. </a:t>
              </a:r>
              <a:r>
                <a:rPr lang="de-DE" dirty="0" err="1"/>
                <a:t>Latzel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DB913B3-6F2D-4753-8545-A494C34D4F2A}"/>
                </a:ext>
              </a:extLst>
            </p:cNvPr>
            <p:cNvSpPr txBox="1"/>
            <p:nvPr/>
          </p:nvSpPr>
          <p:spPr>
            <a:xfrm>
              <a:off x="11208568" y="6596390"/>
              <a:ext cx="1224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LBR F. 1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BDB3-EB1F-4D56-88AA-389A74F6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96752"/>
            <a:ext cx="10261600" cy="762000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dirty="0"/>
              <a:t>Arbeiten mit der Koordinaten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797AEA79-C893-4CB2-B518-61AAE065D7D8}"/>
              </a:ext>
            </a:extLst>
          </p:cNvPr>
          <p:cNvSpPr/>
          <p:nvPr/>
        </p:nvSpPr>
        <p:spPr bwMode="auto">
          <a:xfrm>
            <a:off x="7159394" y="2492896"/>
            <a:ext cx="4697246" cy="3606290"/>
          </a:xfrm>
          <a:prstGeom prst="roundRect">
            <a:avLst>
              <a:gd name="adj" fmla="val 6691"/>
            </a:avLst>
          </a:prstGeom>
          <a:solidFill>
            <a:srgbClr val="C6C7CB">
              <a:alpha val="90000"/>
            </a:srgb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0D73EE-249C-4972-8DA8-A1B1F4D45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0214" y="2089317"/>
            <a:ext cx="4521200" cy="3276600"/>
          </a:xfrm>
        </p:spPr>
        <p:txBody>
          <a:bodyPr/>
          <a:lstStyle/>
          <a:p>
            <a:r>
              <a:rPr lang="de-DE" dirty="0"/>
              <a:t>Verschiedene Darstellungen von Koordinaten</a:t>
            </a:r>
          </a:p>
          <a:p>
            <a:r>
              <a:rPr lang="de-DE" dirty="0"/>
              <a:t>Am verbreiteten ist: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B5C37-EF4D-45EA-BC58-2EC98C8CE386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Einzelne Systembestandteile - Datenbank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39CCA539-79B7-4FF7-96B0-1B36956C4C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318859" y="2089317"/>
                <a:ext cx="4521200" cy="3879304"/>
              </a:xfrm>
            </p:spPr>
            <p:txBody>
              <a:bodyPr/>
              <a:lstStyle/>
              <a:p>
                <a:r>
                  <a:rPr lang="de-DE" dirty="0"/>
                  <a:t>Entfernungsberechnung: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6371 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acos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𝑟𝑎𝑑𝑖𝑎𝑛𝑠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52.2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𝑟𝑎𝑑𝑖𝑎𝑛𝑠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𝑙𝑎𝑡𝑖𝑡𝑢𝑑𝑒</m:t>
                                  </m:r>
                                </m:e>
                              </m:d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func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𝑟𝑎𝑑𝑖𝑎𝑛𝑠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𝑙𝑜𝑛𝑔𝑖𝑡𝑢𝑑𝑒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𝑟𝑎𝑑𝑖𝑎𝑛𝑠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8.04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𝑟𝑎𝑑𝑖𝑎𝑛𝑠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52.2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𝑟𝑎𝑑𝑖𝑎𝑛𝑠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𝑙𝑎𝑡𝑖𝑡𝑢𝑑𝑒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39CCA539-79B7-4FF7-96B0-1B36956C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18859" y="2089317"/>
                <a:ext cx="4521200" cy="3879304"/>
              </a:xfrm>
              <a:blipFill>
                <a:blip r:embed="rId2"/>
                <a:stretch>
                  <a:fillRect l="-4453" t="-2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FC5A4D10-67AD-447C-9C1B-A374FA4BC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3" y="4086918"/>
            <a:ext cx="4541936" cy="16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19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BDB3-EB1F-4D56-88AA-389A74F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dirty="0"/>
              <a:t>Java-Datenbank Verbindung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0D73EE-249C-4972-8DA8-A1B1F4D4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392" y="2132856"/>
            <a:ext cx="9245600" cy="2304256"/>
          </a:xfrm>
        </p:spPr>
        <p:txBody>
          <a:bodyPr/>
          <a:lstStyle/>
          <a:p>
            <a:r>
              <a:rPr lang="de-DE" dirty="0"/>
              <a:t>Für jede Datenbank gibt es eine API zur Verbindung</a:t>
            </a:r>
          </a:p>
          <a:p>
            <a:r>
              <a:rPr lang="de-DE" dirty="0"/>
              <a:t>Bei Java spricht man diese mit JDBC an.</a:t>
            </a:r>
          </a:p>
          <a:p>
            <a:r>
              <a:rPr lang="de-DE" dirty="0"/>
              <a:t>Aber für jede DB (MS-SQL/MySQL/Oracle) gibt es unterschiedliche JDBC-Versionien für je andere Java-Version die alle unterschiedlich eingerichtet werden müssen (</a:t>
            </a:r>
            <a:r>
              <a:rPr lang="de-DE" dirty="0" err="1"/>
              <a:t>Classpath</a:t>
            </a:r>
            <a:r>
              <a:rPr lang="de-DE" dirty="0"/>
              <a:t>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B5C37-EF4D-45EA-BC58-2EC98C8CE386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Einzelne Systembestandteile - Datenbank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446798CE-DDE8-48A2-881F-4B02FC72CF03}"/>
              </a:ext>
            </a:extLst>
          </p:cNvPr>
          <p:cNvSpPr txBox="1">
            <a:spLocks/>
          </p:cNvSpPr>
          <p:nvPr/>
        </p:nvSpPr>
        <p:spPr bwMode="auto">
          <a:xfrm>
            <a:off x="2351584" y="4437112"/>
            <a:ext cx="92456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Nutzung von Maven/</a:t>
            </a:r>
            <a:r>
              <a:rPr lang="de-DE" kern="0" dirty="0" err="1"/>
              <a:t>Gradle</a:t>
            </a:r>
            <a:endParaRPr lang="de-DE" kern="0" dirty="0"/>
          </a:p>
          <a:p>
            <a:r>
              <a:rPr lang="de-DE" kern="0" dirty="0"/>
              <a:t>JDBC liefert dann ein Set mit allen Tabellenzeilen für die Query zurück 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FD69CCE-F4EA-4102-AD61-D9CF28807BC6}"/>
              </a:ext>
            </a:extLst>
          </p:cNvPr>
          <p:cNvSpPr/>
          <p:nvPr/>
        </p:nvSpPr>
        <p:spPr bwMode="auto">
          <a:xfrm>
            <a:off x="839416" y="4725144"/>
            <a:ext cx="1008112" cy="576064"/>
          </a:xfrm>
          <a:prstGeom prst="rightArrow">
            <a:avLst>
              <a:gd name="adj1" fmla="val 42194"/>
              <a:gd name="adj2" fmla="val 44052"/>
            </a:avLst>
          </a:prstGeom>
          <a:solidFill>
            <a:srgbClr val="980528"/>
          </a:solidFill>
          <a:ln>
            <a:solidFill>
              <a:srgbClr val="800000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762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BDB3-EB1F-4D56-88AA-389A74F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98355-1BBB-4856-9C60-4FCF17E4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B5C37-EF4D-45EA-BC58-2EC98C8CE386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Einzelne Systembestandteile – LBR Server</a:t>
            </a:r>
          </a:p>
        </p:txBody>
      </p:sp>
    </p:spTree>
    <p:extLst>
      <p:ext uri="{BB962C8B-B14F-4D97-AF65-F5344CB8AC3E}">
        <p14:creationId xmlns:p14="http://schemas.microsoft.com/office/powerpoint/2010/main" val="21299022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BDB3-EB1F-4D56-88AA-389A74F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98355-1BBB-4856-9C60-4FCF17E4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B5C37-EF4D-45EA-BC58-2EC98C8CE386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Einzelne Systembestandteile - CSI</a:t>
            </a:r>
          </a:p>
        </p:txBody>
      </p:sp>
    </p:spTree>
    <p:extLst>
      <p:ext uri="{BB962C8B-B14F-4D97-AF65-F5344CB8AC3E}">
        <p14:creationId xmlns:p14="http://schemas.microsoft.com/office/powerpoint/2010/main" val="825123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BDB3-EB1F-4D56-88AA-389A74F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98355-1BBB-4856-9C60-4FCF17E4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B5C37-EF4D-45EA-BC58-2EC98C8CE386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Einzelne Systembestandteile - APP</a:t>
            </a:r>
          </a:p>
        </p:txBody>
      </p:sp>
    </p:spTree>
    <p:extLst>
      <p:ext uri="{BB962C8B-B14F-4D97-AF65-F5344CB8AC3E}">
        <p14:creationId xmlns:p14="http://schemas.microsoft.com/office/powerpoint/2010/main" val="26794311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BDB3-EB1F-4D56-88AA-389A74F6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052736"/>
            <a:ext cx="10261600" cy="762000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dirty="0"/>
              <a:t>Probleme bei der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98355-1BBB-4856-9C60-4FCF17E4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DNS für Erreichbarkeit aus dem Netz und Hardware für Dauerbetrieb.</a:t>
            </a:r>
          </a:p>
          <a:p>
            <a:r>
              <a:rPr lang="de-DE" dirty="0"/>
              <a:t>Kostenpflichtige </a:t>
            </a:r>
            <a:r>
              <a:rPr lang="de-DE" dirty="0" err="1"/>
              <a:t>API‘s</a:t>
            </a:r>
            <a:r>
              <a:rPr lang="de-DE" dirty="0"/>
              <a:t> (Google Maps).</a:t>
            </a:r>
          </a:p>
          <a:p>
            <a:r>
              <a:rPr lang="de-DE" dirty="0"/>
              <a:t>Zu Umfangreiche und zu viele Frameworks mit lange Dokus. Erschwert Überblick und beansprucht Zeit zum einlesen.</a:t>
            </a:r>
          </a:p>
          <a:p>
            <a:r>
              <a:rPr lang="de-DE" dirty="0"/>
              <a:t>Unbekannte Tools/IDE‘s</a:t>
            </a:r>
          </a:p>
          <a:p>
            <a:r>
              <a:rPr lang="de-DE" dirty="0"/>
              <a:t>Inkompatible Datentypen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B5C37-EF4D-45EA-BC58-2EC98C8CE386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Probleme und 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13602833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5731D2-4F8F-4A32-8006-9EE329AF7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1271588"/>
            <a:ext cx="10261600" cy="544512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</a:pPr>
            <a:r>
              <a:rPr lang="de-DE" altLang="de-DE" sz="2400" dirty="0"/>
              <a:t>Muster »Grafik«</a:t>
            </a:r>
            <a:endParaRPr lang="de-DE" altLang="de-DE" sz="1400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EF792B1-CE38-4D4B-8E01-FAA863DA01EE}"/>
              </a:ext>
            </a:extLst>
          </p:cNvPr>
          <p:cNvGraphicFramePr/>
          <p:nvPr/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316" name="Textfeld 6">
            <a:extLst>
              <a:ext uri="{FF2B5EF4-FFF2-40B4-BE49-F238E27FC236}">
                <a16:creationId xmlns:a16="http://schemas.microsoft.com/office/drawing/2014/main" id="{4DD937A8-9CD8-41FB-917A-7D2CB19E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2133600"/>
            <a:ext cx="144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Mustertext</a:t>
            </a:r>
          </a:p>
        </p:txBody>
      </p:sp>
      <p:sp>
        <p:nvSpPr>
          <p:cNvPr id="13317" name="Textfeld 9">
            <a:extLst>
              <a:ext uri="{FF2B5EF4-FFF2-40B4-BE49-F238E27FC236}">
                <a16:creationId xmlns:a16="http://schemas.microsoft.com/office/drawing/2014/main" id="{DA83DA27-F594-4AB0-BAA5-63D698BE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373688"/>
            <a:ext cx="2160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Mustertext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D07FF14-F0AD-41F1-98B4-A2C42752D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200" y="908720"/>
            <a:ext cx="10261600" cy="762000"/>
          </a:xfrm>
        </p:spPr>
        <p:txBody>
          <a:bodyPr/>
          <a:lstStyle/>
          <a:p>
            <a:pPr eaLnBrk="1" hangingPunct="1">
              <a:defRPr/>
            </a:pPr>
            <a:r>
              <a:rPr lang="de-DE" sz="2350" dirty="0"/>
              <a:t>Überblick der Inhalte</a:t>
            </a:r>
            <a:endParaRPr lang="de-DE" altLang="de-DE" sz="2350" dirty="0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80A0B84B-894E-4B71-B390-B1AA08CFCB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0000" y="1412776"/>
            <a:ext cx="9245600" cy="4464496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dirty="0"/>
              <a:t>Vorüberlegungen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zur Umsetzung der gesetzten Ziele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zur möglichen Arbeitsweise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Plan zur Umsetzung</a:t>
            </a:r>
          </a:p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dirty="0"/>
              <a:t>Einzelne Systembestandteile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Datenbank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LBR-Server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Client-Server-Schnittstelle (CSI)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1600" dirty="0"/>
              <a:t>APP</a:t>
            </a:r>
          </a:p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dirty="0"/>
              <a:t>Probleme und Herausforderungen</a:t>
            </a:r>
          </a:p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dirty="0"/>
              <a:t>Demo der App</a:t>
            </a:r>
          </a:p>
          <a:p>
            <a:pPr marL="285750" indent="-285750" eaLnBrk="1" hangingPunct="1">
              <a:defRPr/>
            </a:pPr>
            <a:endParaRPr lang="de-DE" sz="1600" dirty="0"/>
          </a:p>
          <a:p>
            <a:pPr eaLnBrk="1" hangingPunct="1">
              <a:defRPr/>
            </a:pPr>
            <a:endParaRPr lang="de-DE" altLang="de-DE" sz="28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7923B40-5552-496D-AB85-3CD18E37EBEF}"/>
              </a:ext>
            </a:extLst>
          </p:cNvPr>
          <p:cNvSpPr txBox="1"/>
          <p:nvPr/>
        </p:nvSpPr>
        <p:spPr>
          <a:xfrm>
            <a:off x="2009776" y="27296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Vorüberlegungen zur Umsetzung der gesetzten Ziele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3DEEF22-9A13-484E-B8EA-970973C5E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Was brauchen wir?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ABC0B8-1B4D-4A16-868B-CF4DA500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Eine Android App  	-&gt; zum Abrufen der Events</a:t>
            </a:r>
          </a:p>
          <a:p>
            <a:pPr>
              <a:lnSpc>
                <a:spcPct val="150000"/>
              </a:lnSpc>
            </a:pPr>
            <a:r>
              <a:rPr lang="de-DE" dirty="0"/>
              <a:t>Eine Datenbank 		-&gt; zum effizienten speichern der Events</a:t>
            </a:r>
          </a:p>
          <a:p>
            <a:pPr>
              <a:lnSpc>
                <a:spcPct val="150000"/>
              </a:lnSpc>
            </a:pPr>
            <a:r>
              <a:rPr lang="de-DE" dirty="0"/>
              <a:t>Einen Server		-&gt; für der zentrale Erreichbarkeit der DB</a:t>
            </a:r>
          </a:p>
          <a:p>
            <a:pPr>
              <a:lnSpc>
                <a:spcPct val="150000"/>
              </a:lnSpc>
            </a:pPr>
            <a:r>
              <a:rPr lang="de-DE" dirty="0"/>
              <a:t>Eine Schnittstelle zwischen App und Server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39592A-E68A-4704-B63B-8018D0D38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Arbeitsteilung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3167F95-4244-4E6E-80E5-5C2EF5714E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Schaffe einer gemeinsamen Zielvorstellung</a:t>
            </a:r>
          </a:p>
          <a:p>
            <a:r>
              <a:rPr lang="de-DE" dirty="0"/>
              <a:t>Gemeinsames entwerfen einem Muster-Designs</a:t>
            </a:r>
          </a:p>
          <a:p>
            <a:r>
              <a:rPr lang="de-DE" dirty="0"/>
              <a:t>Aufgabenverteilung der einzelnen Module an unterschiedliche Personen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D5EC24-DE4B-4D21-93C0-21C2A7CA9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Technische Umsetzung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5649541-72B6-4446-98B4-CD41E581C6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Arbeiten mit gemeinsamen und zentralem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GitHub</a:t>
            </a:r>
          </a:p>
          <a:p>
            <a:r>
              <a:rPr lang="de-DE" dirty="0"/>
              <a:t>Kommunikation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WhatsApp und Treffen</a:t>
            </a:r>
          </a:p>
          <a:p>
            <a:r>
              <a:rPr lang="de-DE" dirty="0"/>
              <a:t>Tools: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Android-Studio, phpMyAdmin/RazorSQL und unterschiedliche IDE‘s nach Präferenz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474757-7046-435C-B178-417C5B602A24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Vorüberlegungen zur möglichen Arbeitsweise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3159BE1-C507-4337-A888-8C6EE9522029}"/>
              </a:ext>
            </a:extLst>
          </p:cNvPr>
          <p:cNvCxnSpPr>
            <a:cxnSpLocks/>
          </p:cNvCxnSpPr>
          <p:nvPr/>
        </p:nvCxnSpPr>
        <p:spPr bwMode="auto">
          <a:xfrm>
            <a:off x="5951984" y="1412776"/>
            <a:ext cx="0" cy="4392488"/>
          </a:xfrm>
          <a:prstGeom prst="line">
            <a:avLst/>
          </a:prstGeom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405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FF99C-0F06-484B-848B-B5A4B762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124744"/>
            <a:ext cx="10261600" cy="762000"/>
          </a:xfrm>
        </p:spPr>
        <p:txBody>
          <a:bodyPr/>
          <a:lstStyle/>
          <a:p>
            <a:r>
              <a:rPr lang="de-DE" dirty="0"/>
              <a:t>Arbeitsweisen</a:t>
            </a:r>
          </a:p>
        </p:txBody>
      </p:sp>
      <p:pic>
        <p:nvPicPr>
          <p:cNvPr id="1026" name="Picture 2" descr="Bildergebnis fÃ¼r razorsql">
            <a:extLst>
              <a:ext uri="{FF2B5EF4-FFF2-40B4-BE49-F238E27FC236}">
                <a16:creationId xmlns:a16="http://schemas.microsoft.com/office/drawing/2014/main" id="{ADD1D01E-D302-479A-AFE1-879D3D009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0" y="2250895"/>
            <a:ext cx="4945787" cy="37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86C4CC0-E489-478D-ACAA-F6363EB118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06"/>
          <a:stretch/>
        </p:blipFill>
        <p:spPr>
          <a:xfrm>
            <a:off x="3982718" y="946668"/>
            <a:ext cx="4226564" cy="4048057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5799DC3-242F-4654-BA2F-50C1A3BBF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511"/>
          <a:stretch/>
        </p:blipFill>
        <p:spPr>
          <a:xfrm>
            <a:off x="5663952" y="3295684"/>
            <a:ext cx="6221784" cy="325303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5F8F69C-F729-4507-A522-26E0C18983E0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Vorüberlegungen zur möglichen Arbeitsweise</a:t>
            </a:r>
          </a:p>
        </p:txBody>
      </p:sp>
    </p:spTree>
    <p:extLst>
      <p:ext uri="{BB962C8B-B14F-4D97-AF65-F5344CB8AC3E}">
        <p14:creationId xmlns:p14="http://schemas.microsoft.com/office/powerpoint/2010/main" val="34931149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1CA22F7-862C-445F-BC0B-7104E6E25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384" y="1010816"/>
            <a:ext cx="10261600" cy="762000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</a:pPr>
            <a:r>
              <a:rPr lang="de-DE" altLang="de-DE" sz="2400" dirty="0"/>
              <a:t>Gesetzte Zielvorstellung und Verteilung der Aufgaben</a:t>
            </a:r>
            <a:endParaRPr lang="de-DE" altLang="de-DE" sz="1200" dirty="0"/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99E8DFA9-2E75-437E-B5BF-243663E7C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7448" y="1772816"/>
            <a:ext cx="9245600" cy="447905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600" dirty="0"/>
              <a:t>Design der Datentypen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1600" dirty="0"/>
              <a:t>Berechnung der Entfernung zwischen Koordinaten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1600" dirty="0"/>
              <a:t>Finden einer Datenbank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1600" dirty="0"/>
              <a:t>Verbindung der DB mit Java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1600" dirty="0"/>
              <a:t>Server:</a:t>
            </a:r>
          </a:p>
          <a:p>
            <a:pPr lvl="1" eaLnBrk="1" hangingPunct="1">
              <a:lnSpc>
                <a:spcPct val="150000"/>
              </a:lnSpc>
            </a:pPr>
            <a:r>
              <a:rPr lang="de-DE" altLang="de-DE" sz="1200" dirty="0"/>
              <a:t>Erreichbar aus dem Internet</a:t>
            </a:r>
          </a:p>
          <a:p>
            <a:pPr lvl="1" eaLnBrk="1" hangingPunct="1">
              <a:lnSpc>
                <a:spcPct val="150000"/>
              </a:lnSpc>
            </a:pPr>
            <a:r>
              <a:rPr lang="de-DE" altLang="de-DE" sz="1200" dirty="0"/>
              <a:t>Verarbeiten und aufbereiten der DB Ergebnisse</a:t>
            </a:r>
          </a:p>
          <a:p>
            <a:pPr lvl="1" eaLnBrk="1" hangingPunct="1">
              <a:lnSpc>
                <a:spcPct val="150000"/>
              </a:lnSpc>
            </a:pPr>
            <a:r>
              <a:rPr lang="de-DE" altLang="de-DE" sz="1200" dirty="0"/>
              <a:t>Herstellung eines Client – Server – Interface (CSI)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1600" dirty="0"/>
              <a:t>Android App:</a:t>
            </a:r>
          </a:p>
          <a:p>
            <a:pPr lvl="1" eaLnBrk="1" hangingPunct="1">
              <a:lnSpc>
                <a:spcPct val="150000"/>
              </a:lnSpc>
            </a:pPr>
            <a:r>
              <a:rPr lang="de-DE" altLang="de-DE" sz="1200" dirty="0"/>
              <a:t>Gestalten einer GUI</a:t>
            </a:r>
          </a:p>
          <a:p>
            <a:pPr lvl="1" eaLnBrk="1" hangingPunct="1">
              <a:lnSpc>
                <a:spcPct val="150000"/>
              </a:lnSpc>
            </a:pPr>
            <a:r>
              <a:rPr lang="de-DE" altLang="de-DE" sz="1200" dirty="0"/>
              <a:t>Umgang mit </a:t>
            </a:r>
            <a:r>
              <a:rPr lang="en-US" altLang="de-DE" sz="1200" dirty="0"/>
              <a:t>Permissions</a:t>
            </a:r>
            <a:r>
              <a:rPr lang="de-DE" altLang="de-DE" sz="1200" dirty="0"/>
              <a:t>, </a:t>
            </a:r>
            <a:r>
              <a:rPr lang="en-US" altLang="de-DE" sz="1200" dirty="0"/>
              <a:t>Notifications</a:t>
            </a:r>
            <a:r>
              <a:rPr lang="de-DE" altLang="de-DE" sz="1200" dirty="0"/>
              <a:t>, Internet, GPS</a:t>
            </a:r>
          </a:p>
          <a:p>
            <a:pPr lvl="1" eaLnBrk="1" hangingPunct="1">
              <a:lnSpc>
                <a:spcPct val="150000"/>
              </a:lnSpc>
            </a:pPr>
            <a:r>
              <a:rPr lang="de-DE" altLang="de-DE" sz="1200" dirty="0"/>
              <a:t>Implementation der Google-Maps-View</a:t>
            </a:r>
          </a:p>
          <a:p>
            <a:pPr lvl="1" eaLnBrk="1" hangingPunct="1">
              <a:lnSpc>
                <a:spcPct val="150000"/>
              </a:lnSpc>
            </a:pPr>
            <a:endParaRPr lang="de-DE" altLang="de-DE" sz="1200" dirty="0"/>
          </a:p>
        </p:txBody>
      </p:sp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47FD096D-CDBE-4636-9186-D39E7A8DA971}"/>
              </a:ext>
            </a:extLst>
          </p:cNvPr>
          <p:cNvSpPr/>
          <p:nvPr/>
        </p:nvSpPr>
        <p:spPr bwMode="auto">
          <a:xfrm>
            <a:off x="2566988" y="4437063"/>
            <a:ext cx="1728787" cy="360362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de-DE" dirty="0"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4040FA-1B01-448B-AF92-1C9FAE2ED8A0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Plan zur Umsetzung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E301011-2622-426A-84DE-278A65E876B6}"/>
              </a:ext>
            </a:extLst>
          </p:cNvPr>
          <p:cNvGrpSpPr/>
          <p:nvPr/>
        </p:nvGrpSpPr>
        <p:grpSpPr>
          <a:xfrm>
            <a:off x="6456040" y="1913007"/>
            <a:ext cx="821292" cy="1512168"/>
            <a:chOff x="6456040" y="1913007"/>
            <a:chExt cx="821292" cy="1512168"/>
          </a:xfrm>
        </p:grpSpPr>
        <p:sp>
          <p:nvSpPr>
            <p:cNvPr id="3" name="Eckige Klammer rechts 2">
              <a:extLst>
                <a:ext uri="{FF2B5EF4-FFF2-40B4-BE49-F238E27FC236}">
                  <a16:creationId xmlns:a16="http://schemas.microsoft.com/office/drawing/2014/main" id="{C9B77E34-DF4C-40C8-9F2B-F4634463D418}"/>
                </a:ext>
              </a:extLst>
            </p:cNvPr>
            <p:cNvSpPr/>
            <p:nvPr/>
          </p:nvSpPr>
          <p:spPr bwMode="auto">
            <a:xfrm>
              <a:off x="6456040" y="1913007"/>
              <a:ext cx="432048" cy="1512168"/>
            </a:xfrm>
            <a:prstGeom prst="rightBracket">
              <a:avLst/>
            </a:prstGeom>
            <a:noFill/>
            <a:ln w="38100" cap="flat" cmpd="sng" algn="ctr">
              <a:solidFill>
                <a:srgbClr val="9805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1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B013591-1175-4EF7-AFD4-C536ECF21026}"/>
                </a:ext>
              </a:extLst>
            </p:cNvPr>
            <p:cNvSpPr txBox="1"/>
            <p:nvPr/>
          </p:nvSpPr>
          <p:spPr>
            <a:xfrm rot="5400000">
              <a:off x="6712011" y="2503639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rgbClr val="980528"/>
                  </a:solidFill>
                </a:rPr>
                <a:t>DB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00AC34D-B109-44D3-91B1-96EC276DCB1E}"/>
              </a:ext>
            </a:extLst>
          </p:cNvPr>
          <p:cNvGrpSpPr/>
          <p:nvPr/>
        </p:nvGrpSpPr>
        <p:grpSpPr>
          <a:xfrm>
            <a:off x="6456040" y="3644975"/>
            <a:ext cx="805904" cy="1152449"/>
            <a:chOff x="6537274" y="1804921"/>
            <a:chExt cx="805904" cy="1152449"/>
          </a:xfrm>
        </p:grpSpPr>
        <p:sp>
          <p:nvSpPr>
            <p:cNvPr id="11" name="Eckige Klammer rechts 10">
              <a:extLst>
                <a:ext uri="{FF2B5EF4-FFF2-40B4-BE49-F238E27FC236}">
                  <a16:creationId xmlns:a16="http://schemas.microsoft.com/office/drawing/2014/main" id="{62010873-17F5-44D5-95D0-8F8EAB67141B}"/>
                </a:ext>
              </a:extLst>
            </p:cNvPr>
            <p:cNvSpPr/>
            <p:nvPr/>
          </p:nvSpPr>
          <p:spPr bwMode="auto">
            <a:xfrm>
              <a:off x="6537274" y="1861079"/>
              <a:ext cx="432048" cy="972083"/>
            </a:xfrm>
            <a:prstGeom prst="rightBracket">
              <a:avLst/>
            </a:prstGeom>
            <a:noFill/>
            <a:ln w="38100" cap="flat" cmpd="sng" algn="ctr">
              <a:solidFill>
                <a:srgbClr val="9805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1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B19384D-9622-4826-B1A3-3566F0FEEE99}"/>
                </a:ext>
              </a:extLst>
            </p:cNvPr>
            <p:cNvSpPr txBox="1"/>
            <p:nvPr/>
          </p:nvSpPr>
          <p:spPr>
            <a:xfrm rot="5400000">
              <a:off x="6613065" y="2227257"/>
              <a:ext cx="115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>
                  <a:solidFill>
                    <a:srgbClr val="980528"/>
                  </a:solidFill>
                </a:rPr>
                <a:t>Server/CSI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83A92F1-84B5-4AAE-AAA0-EF8D3D730367}"/>
              </a:ext>
            </a:extLst>
          </p:cNvPr>
          <p:cNvGrpSpPr/>
          <p:nvPr/>
        </p:nvGrpSpPr>
        <p:grpSpPr>
          <a:xfrm>
            <a:off x="6456040" y="4948423"/>
            <a:ext cx="805904" cy="1152449"/>
            <a:chOff x="6537274" y="1804921"/>
            <a:chExt cx="805904" cy="1152449"/>
          </a:xfrm>
        </p:grpSpPr>
        <p:sp>
          <p:nvSpPr>
            <p:cNvPr id="14" name="Eckige Klammer rechts 13">
              <a:extLst>
                <a:ext uri="{FF2B5EF4-FFF2-40B4-BE49-F238E27FC236}">
                  <a16:creationId xmlns:a16="http://schemas.microsoft.com/office/drawing/2014/main" id="{91ADA73F-A038-4022-8440-15925D690878}"/>
                </a:ext>
              </a:extLst>
            </p:cNvPr>
            <p:cNvSpPr/>
            <p:nvPr/>
          </p:nvSpPr>
          <p:spPr bwMode="auto">
            <a:xfrm>
              <a:off x="6537274" y="1861079"/>
              <a:ext cx="432048" cy="972083"/>
            </a:xfrm>
            <a:prstGeom prst="rightBracket">
              <a:avLst/>
            </a:prstGeom>
            <a:noFill/>
            <a:ln w="38100" cap="flat" cmpd="sng" algn="ctr">
              <a:solidFill>
                <a:srgbClr val="98052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1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5A60D42-D041-4BD0-84B8-495F98EF3B28}"/>
                </a:ext>
              </a:extLst>
            </p:cNvPr>
            <p:cNvSpPr txBox="1"/>
            <p:nvPr/>
          </p:nvSpPr>
          <p:spPr>
            <a:xfrm rot="5400000">
              <a:off x="6613065" y="2227257"/>
              <a:ext cx="1152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rgbClr val="980528"/>
                  </a:solidFill>
                </a:rPr>
                <a:t>APP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2200-3072-4391-AE8B-2D1FBD59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00" y="1080391"/>
            <a:ext cx="10261600" cy="762000"/>
          </a:xfrm>
        </p:spPr>
        <p:txBody>
          <a:bodyPr/>
          <a:lstStyle/>
          <a:p>
            <a:r>
              <a:rPr lang="de-DE" sz="3200" dirty="0"/>
              <a:t>Schematischer Aufbau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CCDA4CFA-E5E6-4C55-89B4-98274DA3F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64328" y="1814736"/>
            <a:ext cx="914400" cy="914400"/>
          </a:xfr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39D305-C508-4E88-9BBD-3CFA79591DFE}"/>
              </a:ext>
            </a:extLst>
          </p:cNvPr>
          <p:cNvGrpSpPr/>
          <p:nvPr/>
        </p:nvGrpSpPr>
        <p:grpSpPr>
          <a:xfrm>
            <a:off x="517394" y="2171020"/>
            <a:ext cx="10763182" cy="2914164"/>
            <a:chOff x="517394" y="2171020"/>
            <a:chExt cx="10763182" cy="291416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61F559B3-495A-4A18-83E1-B085C28FFD49}"/>
                </a:ext>
              </a:extLst>
            </p:cNvPr>
            <p:cNvGrpSpPr/>
            <p:nvPr/>
          </p:nvGrpSpPr>
          <p:grpSpPr>
            <a:xfrm>
              <a:off x="517394" y="2296550"/>
              <a:ext cx="1224136" cy="2767185"/>
              <a:chOff x="517394" y="2296550"/>
              <a:chExt cx="1224136" cy="2767185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D3FFF5A6-0A01-4818-946F-557FEB299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94" y="2296550"/>
                <a:ext cx="1224136" cy="2247286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DF0991-E48A-41D6-A9D3-11D7125364C8}"/>
                  </a:ext>
                </a:extLst>
              </p:cNvPr>
              <p:cNvSpPr txBox="1"/>
              <p:nvPr/>
            </p:nvSpPr>
            <p:spPr>
              <a:xfrm>
                <a:off x="793157" y="4694403"/>
                <a:ext cx="622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/>
                  <a:t>App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92EA8B8-FBA9-4A85-A169-BC876030168B}"/>
                </a:ext>
              </a:extLst>
            </p:cNvPr>
            <p:cNvGrpSpPr/>
            <p:nvPr/>
          </p:nvGrpSpPr>
          <p:grpSpPr>
            <a:xfrm>
              <a:off x="7680176" y="2171020"/>
              <a:ext cx="3600400" cy="2914164"/>
              <a:chOff x="6240016" y="2211845"/>
              <a:chExt cx="3600400" cy="2914164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CC4D840B-4BAC-4364-BBC7-E1431F4E1AFF}"/>
                  </a:ext>
                </a:extLst>
              </p:cNvPr>
              <p:cNvSpPr/>
              <p:nvPr/>
            </p:nvSpPr>
            <p:spPr bwMode="auto">
              <a:xfrm>
                <a:off x="7321116" y="2852936"/>
                <a:ext cx="2519300" cy="1841467"/>
              </a:xfrm>
              <a:prstGeom prst="rect">
                <a:avLst/>
              </a:prstGeom>
              <a:noFill/>
              <a:ln w="38100" cap="flat" cmpd="sng" algn="ctr">
                <a:solidFill>
                  <a:srgbClr val="4672C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2BE50664-0640-42BF-9BF6-A32F8B899562}"/>
                  </a:ext>
                </a:extLst>
              </p:cNvPr>
              <p:cNvGrpSpPr/>
              <p:nvPr/>
            </p:nvGrpSpPr>
            <p:grpSpPr>
              <a:xfrm>
                <a:off x="6240016" y="2211845"/>
                <a:ext cx="1418455" cy="2914164"/>
                <a:chOff x="6240016" y="2211845"/>
                <a:chExt cx="1418455" cy="2914164"/>
              </a:xfrm>
            </p:grpSpPr>
            <p:pic>
              <p:nvPicPr>
                <p:cNvPr id="7" name="Grafik 6">
                  <a:extLst>
                    <a:ext uri="{FF2B5EF4-FFF2-40B4-BE49-F238E27FC236}">
                      <a16:creationId xmlns:a16="http://schemas.microsoft.com/office/drawing/2014/main" id="{BAFFDBC2-24A3-497F-9137-8D3426CE9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0016" y="2211845"/>
                  <a:ext cx="1418455" cy="2185038"/>
                </a:xfrm>
                <a:prstGeom prst="rect">
                  <a:avLst/>
                </a:prstGeom>
              </p:spPr>
            </p:pic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6FA5E5B3-C899-4940-BC27-590C4CB2A21D}"/>
                    </a:ext>
                  </a:extLst>
                </p:cNvPr>
                <p:cNvSpPr txBox="1"/>
                <p:nvPr/>
              </p:nvSpPr>
              <p:spPr>
                <a:xfrm>
                  <a:off x="6240016" y="4756677"/>
                  <a:ext cx="1418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800" dirty="0"/>
                    <a:t>LBR-Server</a:t>
                  </a:r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702B665F-AF52-4E9A-82FF-85D2DBD42052}"/>
                  </a:ext>
                </a:extLst>
              </p:cNvPr>
              <p:cNvGrpSpPr/>
              <p:nvPr/>
            </p:nvGrpSpPr>
            <p:grpSpPr>
              <a:xfrm>
                <a:off x="8023807" y="3079214"/>
                <a:ext cx="1649929" cy="1485969"/>
                <a:chOff x="8023807" y="3079214"/>
                <a:chExt cx="1649929" cy="1485969"/>
              </a:xfrm>
            </p:grpSpPr>
            <p:pic>
              <p:nvPicPr>
                <p:cNvPr id="6" name="Grafik 5">
                  <a:extLst>
                    <a:ext uri="{FF2B5EF4-FFF2-40B4-BE49-F238E27FC236}">
                      <a16:creationId xmlns:a16="http://schemas.microsoft.com/office/drawing/2014/main" id="{B75B199B-5271-4B37-997B-40117A723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3807" y="3079214"/>
                  <a:ext cx="1113917" cy="1464622"/>
                </a:xfrm>
                <a:prstGeom prst="rect">
                  <a:avLst/>
                </a:prstGeom>
              </p:spPr>
            </p:pic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CB0A5AEE-042A-4B9A-B745-E7485BF3A7D9}"/>
                    </a:ext>
                  </a:extLst>
                </p:cNvPr>
                <p:cNvSpPr txBox="1"/>
                <p:nvPr/>
              </p:nvSpPr>
              <p:spPr>
                <a:xfrm rot="5400000">
                  <a:off x="8779842" y="3671290"/>
                  <a:ext cx="1418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800" dirty="0"/>
                    <a:t>Datenbank</a:t>
                  </a:r>
                </a:p>
              </p:txBody>
            </p:sp>
          </p:grp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38CB5B36-C17B-4250-B048-F8A85D707273}"/>
                </a:ext>
              </a:extLst>
            </p:cNvPr>
            <p:cNvGrpSpPr/>
            <p:nvPr/>
          </p:nvGrpSpPr>
          <p:grpSpPr>
            <a:xfrm>
              <a:off x="3546237" y="2773042"/>
              <a:ext cx="2265463" cy="2249426"/>
              <a:chOff x="3546237" y="2773042"/>
              <a:chExt cx="2265463" cy="2249426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7AB8F84A-68A8-443B-8DF5-E21305937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6237" y="2773042"/>
                <a:ext cx="2265463" cy="1311916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3CD9BD6-ECCE-4B53-A817-68C340A98C6B}"/>
                  </a:ext>
                </a:extLst>
              </p:cNvPr>
              <p:cNvSpPr txBox="1"/>
              <p:nvPr/>
            </p:nvSpPr>
            <p:spPr>
              <a:xfrm>
                <a:off x="4367808" y="4653136"/>
                <a:ext cx="622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/>
                  <a:t>CSI</a:t>
                </a: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0699DD7-5927-4B1A-889C-AEAD3D5FB088}"/>
                </a:ext>
              </a:extLst>
            </p:cNvPr>
            <p:cNvGrpSpPr/>
            <p:nvPr/>
          </p:nvGrpSpPr>
          <p:grpSpPr>
            <a:xfrm>
              <a:off x="2063552" y="2897678"/>
              <a:ext cx="1368152" cy="909821"/>
              <a:chOff x="2063552" y="2897678"/>
              <a:chExt cx="1368152" cy="909821"/>
            </a:xfrm>
          </p:grpSpPr>
          <p:sp>
            <p:nvSpPr>
              <p:cNvPr id="20" name="Pfeil: nach rechts 19">
                <a:extLst>
                  <a:ext uri="{FF2B5EF4-FFF2-40B4-BE49-F238E27FC236}">
                    <a16:creationId xmlns:a16="http://schemas.microsoft.com/office/drawing/2014/main" id="{2C6DABBA-A95A-41BC-AC7B-95FC2C61D60F}"/>
                  </a:ext>
                </a:extLst>
              </p:cNvPr>
              <p:cNvSpPr/>
              <p:nvPr/>
            </p:nvSpPr>
            <p:spPr bwMode="auto">
              <a:xfrm>
                <a:off x="2063552" y="2897678"/>
                <a:ext cx="1368152" cy="387306"/>
              </a:xfrm>
              <a:prstGeom prst="rightArrow">
                <a:avLst>
                  <a:gd name="adj1" fmla="val 53820"/>
                  <a:gd name="adj2" fmla="val 73118"/>
                </a:avLst>
              </a:prstGeom>
              <a:solidFill>
                <a:srgbClr val="4672C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Pfeil: nach rechts 20">
                <a:extLst>
                  <a:ext uri="{FF2B5EF4-FFF2-40B4-BE49-F238E27FC236}">
                    <a16:creationId xmlns:a16="http://schemas.microsoft.com/office/drawing/2014/main" id="{E00E77BD-2B8D-4BA5-AE61-12FADCEB8533}"/>
                  </a:ext>
                </a:extLst>
              </p:cNvPr>
              <p:cNvSpPr/>
              <p:nvPr/>
            </p:nvSpPr>
            <p:spPr bwMode="auto">
              <a:xfrm rot="10800000">
                <a:off x="2063552" y="3420193"/>
                <a:ext cx="1368152" cy="387306"/>
              </a:xfrm>
              <a:prstGeom prst="rightArrow">
                <a:avLst>
                  <a:gd name="adj1" fmla="val 53820"/>
                  <a:gd name="adj2" fmla="val 73118"/>
                </a:avLst>
              </a:prstGeom>
              <a:solidFill>
                <a:srgbClr val="4672C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B47753-CD73-41B9-9BD8-2D11BDA5F417}"/>
                </a:ext>
              </a:extLst>
            </p:cNvPr>
            <p:cNvGrpSpPr/>
            <p:nvPr/>
          </p:nvGrpSpPr>
          <p:grpSpPr>
            <a:xfrm>
              <a:off x="6023992" y="2897679"/>
              <a:ext cx="1368152" cy="909821"/>
              <a:chOff x="2063552" y="2897678"/>
              <a:chExt cx="1368152" cy="909821"/>
            </a:xfrm>
          </p:grpSpPr>
          <p:sp>
            <p:nvSpPr>
              <p:cNvPr id="24" name="Pfeil: nach rechts 23">
                <a:extLst>
                  <a:ext uri="{FF2B5EF4-FFF2-40B4-BE49-F238E27FC236}">
                    <a16:creationId xmlns:a16="http://schemas.microsoft.com/office/drawing/2014/main" id="{489AB8C2-9581-47AA-BF93-7FADA2F93B2D}"/>
                  </a:ext>
                </a:extLst>
              </p:cNvPr>
              <p:cNvSpPr/>
              <p:nvPr/>
            </p:nvSpPr>
            <p:spPr bwMode="auto">
              <a:xfrm>
                <a:off x="2063552" y="2897678"/>
                <a:ext cx="1368152" cy="387306"/>
              </a:xfrm>
              <a:prstGeom prst="rightArrow">
                <a:avLst>
                  <a:gd name="adj1" fmla="val 53820"/>
                  <a:gd name="adj2" fmla="val 73118"/>
                </a:avLst>
              </a:prstGeom>
              <a:solidFill>
                <a:srgbClr val="4672C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Pfeil: nach rechts 24">
                <a:extLst>
                  <a:ext uri="{FF2B5EF4-FFF2-40B4-BE49-F238E27FC236}">
                    <a16:creationId xmlns:a16="http://schemas.microsoft.com/office/drawing/2014/main" id="{E82A6050-1608-4CD5-8861-28E2DE58D431}"/>
                  </a:ext>
                </a:extLst>
              </p:cNvPr>
              <p:cNvSpPr/>
              <p:nvPr/>
            </p:nvSpPr>
            <p:spPr bwMode="auto">
              <a:xfrm rot="10800000">
                <a:off x="2063552" y="3420193"/>
                <a:ext cx="1368152" cy="387306"/>
              </a:xfrm>
              <a:prstGeom prst="rightArrow">
                <a:avLst>
                  <a:gd name="adj1" fmla="val 53820"/>
                  <a:gd name="adj2" fmla="val 73118"/>
                </a:avLst>
              </a:prstGeom>
              <a:solidFill>
                <a:srgbClr val="4672C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D740789D-B61E-4853-8FFE-B97FBC46B4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44515" y="3366453"/>
            <a:ext cx="788732" cy="88209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315D9F1-E361-4BC6-A23E-177B63095687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Plan zur Umsetzung</a:t>
            </a:r>
          </a:p>
        </p:txBody>
      </p:sp>
    </p:spTree>
    <p:extLst>
      <p:ext uri="{BB962C8B-B14F-4D97-AF65-F5344CB8AC3E}">
        <p14:creationId xmlns:p14="http://schemas.microsoft.com/office/powerpoint/2010/main" val="12922639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BDB3-EB1F-4D56-88AA-389A74F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dirty="0"/>
              <a:t>Bestandteile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98355-1BBB-4856-9C60-4FCF17E4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49" y="2312640"/>
            <a:ext cx="9245600" cy="3276600"/>
          </a:xfrm>
        </p:spPr>
        <p:txBody>
          <a:bodyPr/>
          <a:lstStyle/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2800" dirty="0"/>
              <a:t>Datenbank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2800" dirty="0"/>
              <a:t>LBR-Server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2800" dirty="0"/>
              <a:t>Client-Server-Schnittstelle (CSI)</a:t>
            </a:r>
          </a:p>
          <a:p>
            <a:pPr marL="685800" lvl="1" eaLnBrk="1" hangingPunct="1">
              <a:lnSpc>
                <a:spcPct val="150000"/>
              </a:lnSpc>
              <a:defRPr/>
            </a:pPr>
            <a:r>
              <a:rPr lang="de-DE" sz="2800" dirty="0"/>
              <a:t>APP</a:t>
            </a:r>
          </a:p>
          <a:p>
            <a:endParaRPr lang="de-DE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B5C37-EF4D-45EA-BC58-2EC98C8CE386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Einzelne Systembestandteile</a:t>
            </a:r>
          </a:p>
        </p:txBody>
      </p:sp>
    </p:spTree>
    <p:extLst>
      <p:ext uri="{BB962C8B-B14F-4D97-AF65-F5344CB8AC3E}">
        <p14:creationId xmlns:p14="http://schemas.microsoft.com/office/powerpoint/2010/main" val="1793875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DBDB3-EB1F-4D56-88AA-389A74F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dirty="0"/>
              <a:t>Auswahl und Design der DB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F9BA47C-BC54-4800-8AE5-9017CBA79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1124744"/>
            <a:ext cx="7290612" cy="481191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92A4EC9-7615-4718-8D98-161E49C7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1618257"/>
            <a:ext cx="4011084" cy="42590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Datenbanken mit einem SQL ähnlichem Syntax.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Möglichkeiten:</a:t>
            </a:r>
          </a:p>
          <a:p>
            <a:pPr marL="742950" lvl="1" indent="-28575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de-DE" sz="1800" dirty="0"/>
              <a:t>MS SQL in Azure (Bildungsversion)</a:t>
            </a:r>
          </a:p>
          <a:p>
            <a:pPr marL="742950" lvl="1" indent="-28575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de-DE" sz="1800" dirty="0" err="1"/>
              <a:t>MariaDB</a:t>
            </a:r>
            <a:r>
              <a:rPr lang="de-DE" sz="1800" dirty="0"/>
              <a:t> (Frei)</a:t>
            </a:r>
          </a:p>
          <a:p>
            <a:pPr lvl="1"/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Entschieden für </a:t>
            </a:r>
            <a:r>
              <a:rPr lang="de-DE" sz="2000" dirty="0" err="1"/>
              <a:t>MariaDB</a:t>
            </a: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Anlegen von Benutzern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Anlegen von Schemata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Einfügen von Beispielen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FB5C37-EF4D-45EA-BC58-2EC98C8CE386}"/>
              </a:ext>
            </a:extLst>
          </p:cNvPr>
          <p:cNvSpPr txBox="1"/>
          <p:nvPr/>
        </p:nvSpPr>
        <p:spPr>
          <a:xfrm>
            <a:off x="2135560" y="51684"/>
            <a:ext cx="74888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defRPr/>
            </a:pPr>
            <a:r>
              <a:rPr lang="de-DE" sz="2000" b="1" dirty="0">
                <a:solidFill>
                  <a:srgbClr val="980528"/>
                </a:solidFill>
              </a:rPr>
              <a:t>Einzelne Systembestandteile - Datenbank</a:t>
            </a:r>
          </a:p>
        </p:txBody>
      </p:sp>
    </p:spTree>
    <p:extLst>
      <p:ext uri="{BB962C8B-B14F-4D97-AF65-F5344CB8AC3E}">
        <p14:creationId xmlns:p14="http://schemas.microsoft.com/office/powerpoint/2010/main" val="40336918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arissa">
  <a:themeElements>
    <a:clrScheme name="Larissa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1D2"/>
      </a:accent1>
      <a:accent2>
        <a:srgbClr val="980528"/>
      </a:accent2>
      <a:accent3>
        <a:srgbClr val="FFFFFF"/>
      </a:accent3>
      <a:accent4>
        <a:srgbClr val="000000"/>
      </a:accent4>
      <a:accent5>
        <a:srgbClr val="E4E5E5"/>
      </a:accent5>
      <a:accent6>
        <a:srgbClr val="890423"/>
      </a:accent6>
      <a:hlink>
        <a:srgbClr val="000000"/>
      </a:hlink>
      <a:folHlink>
        <a:srgbClr val="00000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1D2"/>
        </a:accent1>
        <a:accent2>
          <a:srgbClr val="980528"/>
        </a:accent2>
        <a:accent3>
          <a:srgbClr val="FFFFFF"/>
        </a:accent3>
        <a:accent4>
          <a:srgbClr val="000000"/>
        </a:accent4>
        <a:accent5>
          <a:srgbClr val="E4E5E5"/>
        </a:accent5>
        <a:accent6>
          <a:srgbClr val="890423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Office PowerPoint</Application>
  <PresentationFormat>Breitbild</PresentationFormat>
  <Paragraphs>118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Cambria Math</vt:lpstr>
      <vt:lpstr>Times New Roman</vt:lpstr>
      <vt:lpstr>Wingdings</vt:lpstr>
      <vt:lpstr>Larissa</vt:lpstr>
      <vt:lpstr>PowerPoint-Präsentation</vt:lpstr>
      <vt:lpstr>Überblick der Inhalte</vt:lpstr>
      <vt:lpstr>Was brauchen wir?</vt:lpstr>
      <vt:lpstr>PowerPoint-Präsentation</vt:lpstr>
      <vt:lpstr>Arbeitsweisen</vt:lpstr>
      <vt:lpstr>Gesetzte Zielvorstellung und Verteilung der Aufgaben</vt:lpstr>
      <vt:lpstr>Schematischer Aufbau</vt:lpstr>
      <vt:lpstr>Bestandteile des Projekts</vt:lpstr>
      <vt:lpstr>Auswahl und Design der DB</vt:lpstr>
      <vt:lpstr>Arbeiten mit der Koordinaten</vt:lpstr>
      <vt:lpstr>Java-Datenbank Verbindung</vt:lpstr>
      <vt:lpstr>PowerPoint-Präsentation</vt:lpstr>
      <vt:lpstr>PowerPoint-Präsentation</vt:lpstr>
      <vt:lpstr>PowerPoint-Präsentation</vt:lpstr>
      <vt:lpstr>Probleme bei der Entwicklung</vt:lpstr>
      <vt:lpstr>Muster »Grafik«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Universitaet Osnabrueck</dc:title>
  <dc:creator>Universitaet Osnabrueck</dc:creator>
  <cp:lastModifiedBy>Henrik Gerdes</cp:lastModifiedBy>
  <cp:revision>507</cp:revision>
  <cp:lastPrinted>2014-02-18T15:25:09Z</cp:lastPrinted>
  <dcterms:created xsi:type="dcterms:W3CDTF">2002-10-06T13:24:06Z</dcterms:created>
  <dcterms:modified xsi:type="dcterms:W3CDTF">2018-10-06T18:50:51Z</dcterms:modified>
</cp:coreProperties>
</file>