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33" r:id="rId4"/>
    <p:sldId id="313" r:id="rId5"/>
    <p:sldId id="314" r:id="rId6"/>
    <p:sldId id="317" r:id="rId7"/>
    <p:sldId id="330" r:id="rId8"/>
    <p:sldId id="315" r:id="rId9"/>
    <p:sldId id="325" r:id="rId10"/>
    <p:sldId id="326" r:id="rId11"/>
    <p:sldId id="319" r:id="rId12"/>
    <p:sldId id="328" r:id="rId13"/>
    <p:sldId id="270" r:id="rId14"/>
    <p:sldId id="316" r:id="rId15"/>
    <p:sldId id="318" r:id="rId16"/>
    <p:sldId id="327" r:id="rId17"/>
    <p:sldId id="320" r:id="rId18"/>
    <p:sldId id="321" r:id="rId19"/>
    <p:sldId id="322" r:id="rId20"/>
    <p:sldId id="323" r:id="rId21"/>
    <p:sldId id="329" r:id="rId22"/>
    <p:sldId id="332" r:id="rId23"/>
    <p:sldId id="312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C83B"/>
    <a:srgbClr val="007481"/>
    <a:srgbClr val="7AF4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9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54E1-5FD0-4D63-91DB-BECCA66CA0F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1" dirty="0">
                <a:solidFill>
                  <a:schemeClr val="bg1"/>
                </a:solidFill>
                <a:latin typeface="Corbel" panose="020B0503020204020204" pitchFamily="34" charset="0"/>
              </a:rPr>
              <a:t>Understanding Innovation Indices: Statistical Properties and Macroeconomic Linkages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Scott W. Hegerty, Ph.D.</a:t>
            </a:r>
          </a:p>
          <a:p>
            <a:r>
              <a:rPr lang="en-US" dirty="0">
                <a:solidFill>
                  <a:schemeClr val="bg1"/>
                </a:solidFill>
              </a:rPr>
              <a:t>Distinguished Professor of Economics, NEIU</a:t>
            </a:r>
          </a:p>
          <a:p>
            <a:r>
              <a:rPr lang="en-US" dirty="0">
                <a:solidFill>
                  <a:schemeClr val="bg1"/>
                </a:solidFill>
              </a:rPr>
              <a:t>World Economy Research Institute</a:t>
            </a:r>
          </a:p>
          <a:p>
            <a:r>
              <a:rPr lang="en-US" dirty="0">
                <a:solidFill>
                  <a:schemeClr val="bg1"/>
                </a:solidFill>
              </a:rPr>
              <a:t>October 24, 2025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braz 10">
            <a:extLst>
              <a:ext uri="{FF2B5EF4-FFF2-40B4-BE49-F238E27FC236}">
                <a16:creationId xmlns:a16="http://schemas.microsoft.com/office/drawing/2014/main" id="{0D4C0B76-C715-C379-7773-8F734AD1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8" y="5349875"/>
            <a:ext cx="4682098" cy="11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E247EA-FCC8-4F14-8C51-A98CBF7A7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3"/>
          <a:stretch/>
        </p:blipFill>
        <p:spPr>
          <a:xfrm>
            <a:off x="10198569" y="1300899"/>
            <a:ext cx="1452961" cy="2598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9B326-0C6F-4248-A98B-485FE9DD781D}"/>
              </a:ext>
            </a:extLst>
          </p:cNvPr>
          <p:cNvSpPr txBox="1"/>
          <p:nvPr/>
        </p:nvSpPr>
        <p:spPr>
          <a:xfrm>
            <a:off x="9726891" y="680136"/>
            <a:ext cx="172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Correlations:</a:t>
            </a:r>
            <a:br>
              <a:rPr lang="en-US"/>
            </a:br>
            <a:r>
              <a:rPr lang="en-US"/>
              <a:t> GII and PCA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368BF-6885-4329-9B98-DFE28E9D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48" y="4992855"/>
            <a:ext cx="2976548" cy="1007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530639-39B6-4CCA-907C-6A9632DAB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84" y="1390932"/>
            <a:ext cx="7076880" cy="4278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9637BD-CB4F-4F6C-B83F-6DC04CBE9C89}"/>
              </a:ext>
            </a:extLst>
          </p:cNvPr>
          <p:cNvSpPr txBox="1">
            <a:spLocks/>
          </p:cNvSpPr>
          <p:nvPr/>
        </p:nvSpPr>
        <p:spPr>
          <a:xfrm>
            <a:off x="574250" y="47454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Results: PCA vs. GII, CEE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268FF-A885-4191-91B6-1FA31D86E147}"/>
              </a:ext>
            </a:extLst>
          </p:cNvPr>
          <p:cNvSpPr txBox="1"/>
          <p:nvPr/>
        </p:nvSpPr>
        <p:spPr>
          <a:xfrm>
            <a:off x="8473464" y="4196047"/>
            <a:ext cx="26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Poland’s eigenvalues/loadings</a:t>
            </a:r>
          </a:p>
        </p:txBody>
      </p:sp>
    </p:spTree>
    <p:extLst>
      <p:ext uri="{BB962C8B-B14F-4D97-AF65-F5344CB8AC3E}">
        <p14:creationId xmlns:p14="http://schemas.microsoft.com/office/powerpoint/2010/main" val="200892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127.0.0.1:39717/graphics/plot.png?width=418&amp;height=253&amp;randomizer=1547163424">
            <a:extLst>
              <a:ext uri="{FF2B5EF4-FFF2-40B4-BE49-F238E27FC236}">
                <a16:creationId xmlns:a16="http://schemas.microsoft.com/office/drawing/2014/main" id="{BD715A3B-861B-4E9A-AAC6-E6C915023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302CA5-7442-4986-827B-F128873F2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49" r="14583"/>
          <a:stretch/>
        </p:blipFill>
        <p:spPr>
          <a:xfrm>
            <a:off x="1354906" y="2113696"/>
            <a:ext cx="5988574" cy="3338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952CEF-C788-4056-8847-64E8C6CC5ACD}"/>
              </a:ext>
            </a:extLst>
          </p:cNvPr>
          <p:cNvSpPr txBox="1"/>
          <p:nvPr/>
        </p:nvSpPr>
        <p:spPr>
          <a:xfrm>
            <a:off x="1508289" y="5855665"/>
            <a:ext cx="4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CC83B"/>
                </a:solidFill>
              </a:rPr>
              <a:t>Green</a:t>
            </a:r>
            <a:r>
              <a:rPr lang="en-US" dirty="0"/>
              <a:t> = CEE 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Poland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869EB5-00F8-4152-A99E-847D6E0A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80" y="1799399"/>
            <a:ext cx="2572109" cy="4051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3C1A0B1-4880-4C6E-B552-94D7F7052F10}"/>
              </a:ext>
            </a:extLst>
          </p:cNvPr>
          <p:cNvSpPr txBox="1">
            <a:spLocks/>
          </p:cNvSpPr>
          <p:nvPr/>
        </p:nvSpPr>
        <p:spPr>
          <a:xfrm>
            <a:off x="574250" y="47454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Results: Principal Components vs. GII</a:t>
            </a:r>
          </a:p>
        </p:txBody>
      </p:sp>
    </p:spTree>
    <p:extLst>
      <p:ext uri="{BB962C8B-B14F-4D97-AF65-F5344CB8AC3E}">
        <p14:creationId xmlns:p14="http://schemas.microsoft.com/office/powerpoint/2010/main" val="284420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Mean vs. CV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Larger means -&gt; lower variation</a:t>
            </a:r>
          </a:p>
          <a:p>
            <a:r>
              <a:rPr lang="en-US" dirty="0">
                <a:latin typeface="Corbel" panose="020B0503020204020204" pitchFamily="34" charset="0"/>
              </a:rPr>
              <a:t>Innovation leads to stability?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Poland: Right in the middle (GII) but low mean/high variance for PCA</a:t>
            </a:r>
          </a:p>
        </p:txBody>
      </p:sp>
    </p:spTree>
    <p:extLst>
      <p:ext uri="{BB962C8B-B14F-4D97-AF65-F5344CB8AC3E}">
        <p14:creationId xmlns:p14="http://schemas.microsoft.com/office/powerpoint/2010/main" val="283614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Mean vs. CV (GII)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F5D2E-C706-48CB-875A-3CFFE0613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54" b="5065"/>
          <a:stretch/>
        </p:blipFill>
        <p:spPr>
          <a:xfrm>
            <a:off x="1279541" y="1357460"/>
            <a:ext cx="8105775" cy="4498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C7F46F-5EE8-4FB8-BEE2-C460CE463551}"/>
              </a:ext>
            </a:extLst>
          </p:cNvPr>
          <p:cNvSpPr txBox="1"/>
          <p:nvPr/>
        </p:nvSpPr>
        <p:spPr>
          <a:xfrm>
            <a:off x="1508289" y="5855665"/>
            <a:ext cx="4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CC83B"/>
                </a:solidFill>
              </a:rPr>
              <a:t>Green</a:t>
            </a:r>
            <a:r>
              <a:rPr lang="en-US" dirty="0"/>
              <a:t> = CEE 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Poland</a:t>
            </a:r>
          </a:p>
        </p:txBody>
      </p:sp>
    </p:spTree>
    <p:extLst>
      <p:ext uri="{BB962C8B-B14F-4D97-AF65-F5344CB8AC3E}">
        <p14:creationId xmlns:p14="http://schemas.microsoft.com/office/powerpoint/2010/main" val="342031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Mean vs. CV (Knowledge Creation)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DBC6E-A382-4F33-9EB6-185950D3A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2"/>
          <a:stretch/>
        </p:blipFill>
        <p:spPr>
          <a:xfrm>
            <a:off x="2043112" y="1489435"/>
            <a:ext cx="8105775" cy="4611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74FDF-34DB-4FD8-8B93-CB2F90D5ED5E}"/>
              </a:ext>
            </a:extLst>
          </p:cNvPr>
          <p:cNvSpPr txBox="1"/>
          <p:nvPr/>
        </p:nvSpPr>
        <p:spPr>
          <a:xfrm>
            <a:off x="1564850" y="6123543"/>
            <a:ext cx="4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CC83B"/>
                </a:solidFill>
              </a:rPr>
              <a:t>Green</a:t>
            </a:r>
            <a:r>
              <a:rPr lang="en-US" dirty="0"/>
              <a:t> = CEE 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Poland</a:t>
            </a:r>
          </a:p>
        </p:txBody>
      </p:sp>
    </p:spTree>
    <p:extLst>
      <p:ext uri="{BB962C8B-B14F-4D97-AF65-F5344CB8AC3E}">
        <p14:creationId xmlns:p14="http://schemas.microsoft.com/office/powerpoint/2010/main" val="136216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Mean vs. CV (PCA)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211D-ECFC-4094-9A0A-6D9CC78C7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21"/>
          <a:stretch/>
        </p:blipFill>
        <p:spPr>
          <a:xfrm>
            <a:off x="2043112" y="1442301"/>
            <a:ext cx="8105775" cy="4658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B965D-A660-45E3-8EAF-B4886CD40918}"/>
              </a:ext>
            </a:extLst>
          </p:cNvPr>
          <p:cNvSpPr txBox="1"/>
          <p:nvPr/>
        </p:nvSpPr>
        <p:spPr>
          <a:xfrm>
            <a:off x="1423448" y="6123543"/>
            <a:ext cx="4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CC83B"/>
                </a:solidFill>
              </a:rPr>
              <a:t>Green</a:t>
            </a:r>
            <a:r>
              <a:rPr lang="en-US" dirty="0"/>
              <a:t> = CEE 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Poland</a:t>
            </a:r>
          </a:p>
        </p:txBody>
      </p:sp>
    </p:spTree>
    <p:extLst>
      <p:ext uri="{BB962C8B-B14F-4D97-AF65-F5344CB8AC3E}">
        <p14:creationId xmlns:p14="http://schemas.microsoft.com/office/powerpoint/2010/main" val="402636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Stability in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Movement is not that large in the grand scheme of things</a:t>
            </a:r>
          </a:p>
          <a:p>
            <a:r>
              <a:rPr lang="en-US" dirty="0">
                <a:latin typeface="Corbel" panose="020B0503020204020204" pitchFamily="34" charset="0"/>
              </a:rPr>
              <a:t>But can still isolate some big drops or increases</a:t>
            </a:r>
          </a:p>
          <a:p>
            <a:r>
              <a:rPr lang="en-US" dirty="0">
                <a:latin typeface="Corbel" panose="020B0503020204020204" pitchFamily="34" charset="0"/>
              </a:rPr>
              <a:t>Using ranks also can help quantify this</a:t>
            </a:r>
          </a:p>
        </p:txBody>
      </p:sp>
    </p:spTree>
    <p:extLst>
      <p:ext uri="{BB962C8B-B14F-4D97-AF65-F5344CB8AC3E}">
        <p14:creationId xmlns:p14="http://schemas.microsoft.com/office/powerpoint/2010/main" val="95760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Values (zoomed 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C9D6A-AC32-4EAC-A37B-1F74BDA8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149350"/>
            <a:ext cx="8105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5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Values (zoomed out)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6F88C-FAA5-4379-9434-B055841F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149350"/>
            <a:ext cx="8105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Ranks (low = high innovation)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06555-C8C2-4881-A5AF-C47F68F8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027906"/>
            <a:ext cx="8105775" cy="5343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A3E431-94D3-4045-B279-C7A80B21FA0F}"/>
              </a:ext>
            </a:extLst>
          </p:cNvPr>
          <p:cNvSpPr txBox="1"/>
          <p:nvPr/>
        </p:nvSpPr>
        <p:spPr>
          <a:xfrm>
            <a:off x="2290714" y="3059668"/>
            <a:ext cx="13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 = 41</a:t>
            </a:r>
          </a:p>
        </p:txBody>
      </p:sp>
    </p:spTree>
    <p:extLst>
      <p:ext uri="{BB962C8B-B14F-4D97-AF65-F5344CB8AC3E}">
        <p14:creationId xmlns:p14="http://schemas.microsoft.com/office/powerpoint/2010/main" val="206441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Main idea: </a:t>
            </a:r>
            <a:b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</a:br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Examine the Global Innovation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Some questions: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How does the GII behave over time?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 in CEE/Poland?</a:t>
            </a: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Where is it most/least stable?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Which countries are ranked highest/lowest?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Is it different from merely knowledge? Related to other indices?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Is it related to growth?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8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Biggest changes in ranks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4A719-34D6-4EBB-9A5B-B1F524D05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"/>
          <a:stretch/>
        </p:blipFill>
        <p:spPr>
          <a:xfrm>
            <a:off x="1168924" y="1520099"/>
            <a:ext cx="3686573" cy="4117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517CB-BEE2-46EB-BD2B-4A79BFE64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1" t="1828"/>
          <a:stretch/>
        </p:blipFill>
        <p:spPr>
          <a:xfrm>
            <a:off x="5091561" y="1762812"/>
            <a:ext cx="3273266" cy="387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9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Relationship between rank change and average GDP growth </a:t>
            </a:r>
          </a:p>
        </p:txBody>
      </p:sp>
      <p:sp>
        <p:nvSpPr>
          <p:cNvPr id="2" name="AutoShape 2" descr="http://127.0.0.1:25149/graphics/plot.png?width=500&amp;height=253&amp;randomizer=25660656">
            <a:extLst>
              <a:ext uri="{FF2B5EF4-FFF2-40B4-BE49-F238E27FC236}">
                <a16:creationId xmlns:a16="http://schemas.microsoft.com/office/drawing/2014/main" id="{A94168C4-D45D-4DB4-AF97-A280A5CE0F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2D7B9-2F6E-448E-AB60-C0C5F7253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67" r="5019"/>
          <a:stretch/>
        </p:blipFill>
        <p:spPr>
          <a:xfrm>
            <a:off x="2894765" y="2412477"/>
            <a:ext cx="6097669" cy="2677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8E24E6-A924-47A4-ADCB-E5592CCEA70C}"/>
              </a:ext>
            </a:extLst>
          </p:cNvPr>
          <p:cNvSpPr txBox="1"/>
          <p:nvPr/>
        </p:nvSpPr>
        <p:spPr>
          <a:xfrm>
            <a:off x="1885361" y="5053012"/>
            <a:ext cx="30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correlation = -0.047</a:t>
            </a:r>
          </a:p>
        </p:txBody>
      </p:sp>
      <p:sp>
        <p:nvSpPr>
          <p:cNvPr id="6" name="AutoShape 4" descr="http://127.0.0.1:25149/graphics/plot.png?width=500&amp;height=253&amp;randomizer=1086543088">
            <a:extLst>
              <a:ext uri="{FF2B5EF4-FFF2-40B4-BE49-F238E27FC236}">
                <a16:creationId xmlns:a16="http://schemas.microsoft.com/office/drawing/2014/main" id="{2CD96965-02A1-4C62-8012-CCB92585B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4690" y="346592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8B515-F2A0-410D-AEE9-1242DFFDF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67" r="5019"/>
          <a:stretch/>
        </p:blipFill>
        <p:spPr>
          <a:xfrm>
            <a:off x="2886075" y="2375555"/>
            <a:ext cx="6097669" cy="26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Main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Interesting descriptive analysis: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Index components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Which countries have highest/lowest overall ranks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Changes over time</a:t>
            </a:r>
          </a:p>
          <a:p>
            <a:r>
              <a:rPr lang="en-US" dirty="0">
                <a:latin typeface="Corbel" panose="020B0503020204020204" pitchFamily="34" charset="0"/>
              </a:rPr>
              <a:t>Mean/variation relationship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Relative position of CEE and Poland</a:t>
            </a:r>
          </a:p>
          <a:p>
            <a:r>
              <a:rPr lang="en-US" dirty="0">
                <a:latin typeface="Corbel" panose="020B0503020204020204" pitchFamily="34" charset="0"/>
              </a:rPr>
              <a:t>Lack of Correlations: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GII and PCA (also GII and SII)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GII and growth</a:t>
            </a:r>
            <a:br>
              <a:rPr lang="en-US" dirty="0">
                <a:latin typeface="Corbel" panose="020B0503020204020204" pitchFamily="34" charset="0"/>
              </a:rPr>
            </a:br>
            <a:endParaRPr lang="en-US" dirty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90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481"/>
                </a:solidFill>
                <a:latin typeface="Corbel" panose="020B0503020204020204" pitchFamily="34" charset="0"/>
              </a:rPr>
              <a:t>Conclusion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Innovation and stability are related</a:t>
            </a:r>
          </a:p>
          <a:p>
            <a:pPr fontAlgn="base"/>
            <a:r>
              <a:rPr lang="en-US" dirty="0"/>
              <a:t>The GII is a unique measure that is difficult to replicate</a:t>
            </a:r>
          </a:p>
          <a:p>
            <a:pPr fontAlgn="base"/>
            <a:r>
              <a:rPr lang="en-US" dirty="0"/>
              <a:t>Poland and CEE are in the “middle” for various criteria</a:t>
            </a:r>
          </a:p>
          <a:p>
            <a:pPr fontAlgn="base"/>
            <a:r>
              <a:rPr lang="en-US" dirty="0"/>
              <a:t>Little connections between innovation growth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Next steps:</a:t>
            </a:r>
            <a:br>
              <a:rPr lang="en-US" dirty="0"/>
            </a:br>
            <a:r>
              <a:rPr lang="en-US" b="1" dirty="0"/>
              <a:t>Case studies:</a:t>
            </a:r>
            <a:r>
              <a:rPr lang="en-US" dirty="0"/>
              <a:t> Leaders/laggards (worldwide), CEE</a:t>
            </a:r>
          </a:p>
          <a:p>
            <a:r>
              <a:rPr lang="en-US" b="1" dirty="0"/>
              <a:t>Formal analysis</a:t>
            </a:r>
            <a:r>
              <a:rPr lang="en-US" dirty="0"/>
              <a:t> of macro linkages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83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S-Hegerty@neiu.edu</a:t>
            </a:r>
          </a:p>
        </p:txBody>
      </p:sp>
    </p:spTree>
    <p:extLst>
      <p:ext uri="{BB962C8B-B14F-4D97-AF65-F5344CB8AC3E}">
        <p14:creationId xmlns:p14="http://schemas.microsoft.com/office/powerpoint/2010/main" val="192751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Main idea: </a:t>
            </a:r>
            <a:b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</a:br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Construct annual time series for as many countries as possible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Examine stability in levels and ranks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Look at relevant subcomponents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 Comparisons to GII?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Compare to other measures (such as SII)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Growth correlations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9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Global Innovation Index</a:t>
            </a:r>
            <a:r>
              <a:rPr lang="en-US" b="1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: </a:t>
            </a:r>
            <a:br>
              <a:rPr lang="en-US" b="1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b="1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	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From WIPO website 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(separate spreadsheets)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Files combined; only ones with all years used</a:t>
            </a:r>
          </a:p>
          <a:p>
            <a:r>
              <a:rPr lang="en-US" dirty="0" err="1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Subindices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: Examine and compare 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Correlations: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Macro variables (growth)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Summary Innovation  Index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9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GII Index: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217 countries (2013-2022), some blanks 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116 with all years (2013-2024)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Subcomponents: 154 total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(Not all complete)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(An example: "Global Innovation Index: Madrid system trademark applications by country of origin" )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Focus on Knowledge Creation, Knowledge Diffusion, Knowledge Absorption</a:t>
            </a:r>
          </a:p>
          <a:p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6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Subcomponents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Some examples:</a:t>
            </a:r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36285-36AF-4CB4-A4B2-5E9FE512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82" y="1429412"/>
            <a:ext cx="7048862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Subcomponents as an alternative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rbel" panose="020B0503020204020204" pitchFamily="34" charset="0"/>
              </a:rPr>
              <a:t>Knowledge Creation 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by itself (is this similar to the index?)</a:t>
            </a: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Three Knowledge variables combined as new index</a:t>
            </a: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Principal Components Analysis: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 New index from three components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 Linear combination that maximizes variance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(Basic results: eigenvalues  &gt;1, factor loadings)</a:t>
            </a:r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4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Statistical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Ranks, levels (scores), variation, stability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Mean, SD: Summary statistics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Coefficient of Variation (SD/mean)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Focus on </a:t>
            </a:r>
            <a:r>
              <a:rPr lang="en-US" b="1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CEE and Poland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Correlations with </a:t>
            </a:r>
            <a:r>
              <a:rPr lang="en-US" b="1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GDP growth</a:t>
            </a:r>
            <a:endParaRPr lang="en-US" b="1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8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Results: Principal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Indices generally not correlated with GII</a:t>
            </a:r>
          </a:p>
          <a:p>
            <a:r>
              <a:rPr lang="en-US" dirty="0">
                <a:latin typeface="Corbel" panose="020B0503020204020204" pitchFamily="34" charset="0"/>
              </a:rPr>
              <a:t>CEE evaluated specifically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2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624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Wingdings</vt:lpstr>
      <vt:lpstr>Office Theme</vt:lpstr>
      <vt:lpstr>Understanding Innovation Indices: Statistical Properties and Macroeconomic Linkages</vt:lpstr>
      <vt:lpstr>Main idea:  Examine the Global Innovation Index</vt:lpstr>
      <vt:lpstr>Main idea:  Methods</vt:lpstr>
      <vt:lpstr>Data</vt:lpstr>
      <vt:lpstr>GII Index:</vt:lpstr>
      <vt:lpstr>Subcomponents</vt:lpstr>
      <vt:lpstr>Subcomponents as an alternative measure</vt:lpstr>
      <vt:lpstr>Statistical Measures</vt:lpstr>
      <vt:lpstr>Results: Principal Components</vt:lpstr>
      <vt:lpstr>PowerPoint Presentation</vt:lpstr>
      <vt:lpstr>PowerPoint Presentation</vt:lpstr>
      <vt:lpstr>Mean vs. CV </vt:lpstr>
      <vt:lpstr>PowerPoint Presentation</vt:lpstr>
      <vt:lpstr>PowerPoint Presentation</vt:lpstr>
      <vt:lpstr>PowerPoint Presentation</vt:lpstr>
      <vt:lpstr>Stability in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findings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“Entrepreneurship, Innovation, and Public Policy: Evidence from Major U.S. Cities”</dc:title>
  <dc:creator>Hegerty, Scott</dc:creator>
  <cp:lastModifiedBy>Hegerty, Scott</cp:lastModifiedBy>
  <cp:revision>148</cp:revision>
  <dcterms:created xsi:type="dcterms:W3CDTF">2023-10-09T15:43:19Z</dcterms:created>
  <dcterms:modified xsi:type="dcterms:W3CDTF">2025-10-21T20:44:53Z</dcterms:modified>
</cp:coreProperties>
</file>