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rbel" panose="020B0503020204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kI7QOMrnl2/iZ8ix+8tnpJrZh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po.int/en/web/global-innovation-inde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8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orbel"/>
              <a:buNone/>
            </a:pPr>
            <a:r>
              <a:rPr lang="en-US" sz="52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Understanding Innovation Indices: Statistical Properties and Macroeconomic Linkages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>
                <a:solidFill>
                  <a:schemeClr val="lt1"/>
                </a:solidFill>
              </a:rPr>
              <a:t>Scott W. Hegerty, Ph.D.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>
                <a:solidFill>
                  <a:schemeClr val="lt1"/>
                </a:solidFill>
              </a:rPr>
              <a:t>Distinguished Professor of Economics, NEIU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>
                <a:solidFill>
                  <a:schemeClr val="lt1"/>
                </a:solidFill>
              </a:rPr>
              <a:t>World Economy Research Institute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>
                <a:solidFill>
                  <a:schemeClr val="lt1"/>
                </a:solidFill>
              </a:rPr>
              <a:t>October 23-24, 2025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978" y="5349875"/>
            <a:ext cx="4682098" cy="1173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481"/>
              </a:buClr>
              <a:buSzPts val="4400"/>
              <a:buFont typeface="Corbel"/>
              <a:buNone/>
            </a:pPr>
            <a:r>
              <a:rPr lang="en-US" b="1">
                <a:solidFill>
                  <a:srgbClr val="007481"/>
                </a:solidFill>
                <a:latin typeface="Corbel"/>
                <a:ea typeface="Corbel"/>
                <a:cs typeface="Corbel"/>
                <a:sym typeface="Corbel"/>
              </a:rPr>
              <a:t>Results: Principal Components</a:t>
            </a:r>
            <a:endParaRPr/>
          </a:p>
        </p:txBody>
      </p:sp>
      <p:sp>
        <p:nvSpPr>
          <p:cNvPr id="141" name="Google Shape;14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Indices generally not correlated with GII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CEE countries evaluated specifically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1"/>
          <p:cNvPicPr preferRelativeResize="0"/>
          <p:nvPr/>
        </p:nvPicPr>
        <p:blipFill rotWithShape="1">
          <a:blip r:embed="rId3">
            <a:alphaModFix/>
          </a:blip>
          <a:srcRect t="2512"/>
          <a:stretch/>
        </p:blipFill>
        <p:spPr>
          <a:xfrm>
            <a:off x="10198569" y="1300899"/>
            <a:ext cx="1452961" cy="259859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1"/>
          <p:cNvSpPr txBox="1"/>
          <p:nvPr/>
        </p:nvSpPr>
        <p:spPr>
          <a:xfrm>
            <a:off x="9726891" y="680136"/>
            <a:ext cx="1725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Correlations:</a:t>
            </a:r>
            <a:b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GII and PCA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15448" y="5089780"/>
            <a:ext cx="2976548" cy="1007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2750" y="1390925"/>
            <a:ext cx="8522700" cy="515287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1"/>
          <p:cNvSpPr txBox="1"/>
          <p:nvPr/>
        </p:nvSpPr>
        <p:spPr>
          <a:xfrm>
            <a:off x="574250" y="474549"/>
            <a:ext cx="85227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481"/>
              </a:buClr>
              <a:buSzPts val="4400"/>
              <a:buFont typeface="Corbel"/>
              <a:buNone/>
            </a:pPr>
            <a:r>
              <a:rPr lang="en-US" sz="4400" b="1" u="none">
                <a:solidFill>
                  <a:srgbClr val="007481"/>
                </a:solidFill>
                <a:latin typeface="Corbel"/>
                <a:ea typeface="Corbel"/>
                <a:cs typeface="Corbel"/>
                <a:sym typeface="Corbel"/>
              </a:rPr>
              <a:t>Results: PCA vs. GII, CEE</a:t>
            </a:r>
            <a:endParaRPr/>
          </a:p>
        </p:txBody>
      </p:sp>
      <p:sp>
        <p:nvSpPr>
          <p:cNvPr id="151" name="Google Shape;151;p11"/>
          <p:cNvSpPr txBox="1"/>
          <p:nvPr/>
        </p:nvSpPr>
        <p:spPr>
          <a:xfrm>
            <a:off x="9213464" y="4292972"/>
            <a:ext cx="2616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Poland’s eigenvalues/loadings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 descr="http://127.0.0.1:39717/graphics/plot.png?width=418&amp;height=253&amp;randomizer=1547163424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2"/>
          <p:cNvPicPr preferRelativeResize="0"/>
          <p:nvPr/>
        </p:nvPicPr>
        <p:blipFill rotWithShape="1">
          <a:blip r:embed="rId3">
            <a:alphaModFix/>
          </a:blip>
          <a:srcRect t="21248" r="14582"/>
          <a:stretch/>
        </p:blipFill>
        <p:spPr>
          <a:xfrm>
            <a:off x="1354906" y="2113696"/>
            <a:ext cx="5988574" cy="333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2"/>
          <p:cNvSpPr txBox="1"/>
          <p:nvPr/>
        </p:nvSpPr>
        <p:spPr>
          <a:xfrm>
            <a:off x="1508303" y="5855674"/>
            <a:ext cx="506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CC83B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CEE  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Poland; means over all years</a:t>
            </a:r>
            <a:endParaRPr/>
          </a:p>
        </p:txBody>
      </p:sp>
      <p:pic>
        <p:nvPicPr>
          <p:cNvPr id="159" name="Google Shape;15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3480" y="1799399"/>
            <a:ext cx="2572109" cy="40518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2"/>
          <p:cNvSpPr txBox="1"/>
          <p:nvPr/>
        </p:nvSpPr>
        <p:spPr>
          <a:xfrm>
            <a:off x="574250" y="47454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481"/>
              </a:buClr>
              <a:buSzPts val="4400"/>
              <a:buFont typeface="Corbel"/>
              <a:buNone/>
            </a:pPr>
            <a:r>
              <a:rPr lang="en-US" sz="4400" b="1">
                <a:solidFill>
                  <a:srgbClr val="007481"/>
                </a:solidFill>
                <a:latin typeface="Corbel"/>
                <a:ea typeface="Corbel"/>
                <a:cs typeface="Corbel"/>
                <a:sym typeface="Corbel"/>
              </a:rPr>
              <a:t>Results: Principal Components vs. GII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481"/>
              </a:buClr>
              <a:buSzPts val="4400"/>
              <a:buFont typeface="Corbel"/>
              <a:buNone/>
            </a:pPr>
            <a:r>
              <a:rPr lang="en-US" b="1">
                <a:solidFill>
                  <a:srgbClr val="007481"/>
                </a:solidFill>
                <a:latin typeface="Corbel"/>
                <a:ea typeface="Corbel"/>
                <a:cs typeface="Corbel"/>
                <a:sym typeface="Corbel"/>
              </a:rPr>
              <a:t>Mean vs. CV </a:t>
            </a:r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Larger means -&gt; lower variation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>
                <a:latin typeface="Corbel"/>
                <a:ea typeface="Corbel"/>
                <a:cs typeface="Corbel"/>
                <a:sym typeface="Corbel"/>
              </a:rPr>
              <a:t>Innovation leads to stability?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Poland: Right in the middle (GII) but low mean/high variance for PCA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/>
        </p:nvSpPr>
        <p:spPr>
          <a:xfrm>
            <a:off x="1508289" y="5855665"/>
            <a:ext cx="4128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CC83B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CEE  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Poland</a:t>
            </a:r>
            <a:endParaRPr/>
          </a:p>
        </p:txBody>
      </p:sp>
      <p:pic>
        <p:nvPicPr>
          <p:cNvPr id="172" name="Google Shape;172;p14"/>
          <p:cNvPicPr preferRelativeResize="0"/>
          <p:nvPr/>
        </p:nvPicPr>
        <p:blipFill rotWithShape="1">
          <a:blip r:embed="rId3">
            <a:alphaModFix/>
          </a:blip>
          <a:srcRect t="13644" r="4003"/>
          <a:stretch/>
        </p:blipFill>
        <p:spPr>
          <a:xfrm>
            <a:off x="1307000" y="491473"/>
            <a:ext cx="9578000" cy="53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4"/>
          <p:cNvSpPr txBox="1"/>
          <p:nvPr/>
        </p:nvSpPr>
        <p:spPr>
          <a:xfrm>
            <a:off x="7303800" y="1255400"/>
            <a:ext cx="32229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Y = 23.04 -0.379X, R2 = 0.591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481"/>
              </a:buClr>
              <a:buSzPts val="4400"/>
              <a:buFont typeface="Corbel"/>
              <a:buNone/>
            </a:pPr>
            <a:r>
              <a:rPr lang="en-US" sz="4400" b="1">
                <a:solidFill>
                  <a:srgbClr val="007481"/>
                </a:solidFill>
                <a:latin typeface="Corbel"/>
                <a:ea typeface="Corbel"/>
                <a:cs typeface="Corbel"/>
                <a:sym typeface="Corbel"/>
              </a:rPr>
              <a:t>Mean vs. CV (Knowledge Creation)</a:t>
            </a:r>
            <a:endParaRPr/>
          </a:p>
        </p:txBody>
      </p:sp>
      <p:pic>
        <p:nvPicPr>
          <p:cNvPr id="179" name="Google Shape;179;p15"/>
          <p:cNvPicPr preferRelativeResize="0"/>
          <p:nvPr/>
        </p:nvPicPr>
        <p:blipFill rotWithShape="1">
          <a:blip r:embed="rId3">
            <a:alphaModFix/>
          </a:blip>
          <a:srcRect t="13701"/>
          <a:stretch/>
        </p:blipFill>
        <p:spPr>
          <a:xfrm>
            <a:off x="2043112" y="1489435"/>
            <a:ext cx="8105775" cy="461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5"/>
          <p:cNvSpPr txBox="1"/>
          <p:nvPr/>
        </p:nvSpPr>
        <p:spPr>
          <a:xfrm>
            <a:off x="1564850" y="6123543"/>
            <a:ext cx="4128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CC83B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CEE  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Poland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481"/>
              </a:buClr>
              <a:buSzPts val="4400"/>
              <a:buFont typeface="Corbel"/>
              <a:buNone/>
            </a:pPr>
            <a:r>
              <a:rPr lang="en-US" sz="4400" b="1">
                <a:solidFill>
                  <a:srgbClr val="007481"/>
                </a:solidFill>
                <a:latin typeface="Corbel"/>
                <a:ea typeface="Corbel"/>
                <a:cs typeface="Corbel"/>
                <a:sym typeface="Corbel"/>
              </a:rPr>
              <a:t>Mean vs. CV (PCA)</a:t>
            </a:r>
            <a:endParaRPr/>
          </a:p>
        </p:txBody>
      </p:sp>
      <p:pic>
        <p:nvPicPr>
          <p:cNvPr id="186" name="Google Shape;186;p16"/>
          <p:cNvPicPr preferRelativeResize="0"/>
          <p:nvPr/>
        </p:nvPicPr>
        <p:blipFill rotWithShape="1">
          <a:blip r:embed="rId3">
            <a:alphaModFix/>
          </a:blip>
          <a:srcRect t="12820"/>
          <a:stretch/>
        </p:blipFill>
        <p:spPr>
          <a:xfrm>
            <a:off x="2043112" y="1442301"/>
            <a:ext cx="8105775" cy="465846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6"/>
          <p:cNvSpPr txBox="1"/>
          <p:nvPr/>
        </p:nvSpPr>
        <p:spPr>
          <a:xfrm>
            <a:off x="1423448" y="6123543"/>
            <a:ext cx="4128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CC83B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CEE  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Poland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481"/>
              </a:buClr>
              <a:buSzPts val="4400"/>
              <a:buFont typeface="Corbel"/>
              <a:buNone/>
            </a:pPr>
            <a:r>
              <a:rPr lang="en-US" b="1">
                <a:solidFill>
                  <a:srgbClr val="007481"/>
                </a:solidFill>
                <a:latin typeface="Corbel"/>
                <a:ea typeface="Corbel"/>
                <a:cs typeface="Corbel"/>
                <a:sym typeface="Corbel"/>
              </a:rPr>
              <a:t>Stability in Scores</a:t>
            </a:r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Movement is not that large in the grand scheme of things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But can still isolate some big drops or increases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Using ranks also can help quantify this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481"/>
              </a:buClr>
              <a:buSzPts val="4400"/>
              <a:buFont typeface="Corbel"/>
              <a:buNone/>
            </a:pPr>
            <a:r>
              <a:rPr lang="en-US" sz="4400" b="1">
                <a:solidFill>
                  <a:srgbClr val="007481"/>
                </a:solidFill>
                <a:latin typeface="Corbel"/>
                <a:ea typeface="Corbel"/>
                <a:cs typeface="Corbel"/>
                <a:sym typeface="Corbel"/>
              </a:rPr>
              <a:t>Values (zoomed in)</a:t>
            </a:r>
            <a:endParaRPr/>
          </a:p>
        </p:txBody>
      </p:sp>
      <p:pic>
        <p:nvPicPr>
          <p:cNvPr id="199" name="Google Shape;1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3112" y="1149350"/>
            <a:ext cx="8105775" cy="53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481"/>
              </a:buClr>
              <a:buSzPts val="4400"/>
              <a:buFont typeface="Corbel"/>
              <a:buNone/>
            </a:pPr>
            <a:r>
              <a:rPr lang="en-US" sz="4400" b="1">
                <a:solidFill>
                  <a:srgbClr val="007481"/>
                </a:solidFill>
                <a:latin typeface="Corbel"/>
                <a:ea typeface="Corbel"/>
                <a:cs typeface="Corbel"/>
                <a:sym typeface="Corbel"/>
              </a:rPr>
              <a:t>Values (zoomed out)</a:t>
            </a:r>
            <a:endParaRPr/>
          </a:p>
        </p:txBody>
      </p:sp>
      <p:pic>
        <p:nvPicPr>
          <p:cNvPr id="205" name="Google Shape;20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3112" y="1149350"/>
            <a:ext cx="8105775" cy="53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481"/>
              </a:buClr>
              <a:buSzPts val="4400"/>
              <a:buFont typeface="Corbel"/>
              <a:buNone/>
            </a:pPr>
            <a:r>
              <a:rPr lang="en-US" b="1">
                <a:solidFill>
                  <a:srgbClr val="007481"/>
                </a:solidFill>
                <a:latin typeface="Corbel"/>
                <a:ea typeface="Corbel"/>
                <a:cs typeface="Corbel"/>
                <a:sym typeface="Corbel"/>
              </a:rPr>
              <a:t>Main idea: </a:t>
            </a:r>
            <a:br>
              <a:rPr lang="en-US" b="1">
                <a:solidFill>
                  <a:srgbClr val="00748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b="1">
                <a:solidFill>
                  <a:srgbClr val="007481"/>
                </a:solidFill>
                <a:latin typeface="Corbel"/>
                <a:ea typeface="Corbel"/>
                <a:cs typeface="Corbel"/>
                <a:sym typeface="Corbel"/>
              </a:rPr>
              <a:t>Examine the Global Innovation Index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31340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35"/>
              <a:buChar char="•"/>
            </a:pPr>
            <a:r>
              <a:rPr lang="en-US" sz="4135" b="1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Some questions:</a:t>
            </a:r>
            <a:endParaRPr sz="4135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How does the GII behave over time?</a:t>
            </a:r>
            <a:br>
              <a:rPr lang="en-US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in CEE/Poland?</a:t>
            </a:r>
            <a:endParaRPr dirty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Where is it most/least stable?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Which countries are ranked highest/lowest?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Is it different from merely knowledge? Related to other indices?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Is it related to growth?</a:t>
            </a:r>
            <a:endParaRPr dirty="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481"/>
              </a:buClr>
              <a:buSzPts val="4400"/>
              <a:buFont typeface="Corbel"/>
              <a:buNone/>
            </a:pPr>
            <a:r>
              <a:rPr lang="en-US" sz="4400" b="1">
                <a:solidFill>
                  <a:srgbClr val="007481"/>
                </a:solidFill>
                <a:latin typeface="Corbel"/>
                <a:ea typeface="Corbel"/>
                <a:cs typeface="Corbel"/>
                <a:sym typeface="Corbel"/>
              </a:rPr>
              <a:t>Ranks (low = high innovation)</a:t>
            </a:r>
            <a:endParaRPr/>
          </a:p>
        </p:txBody>
      </p:sp>
      <p:pic>
        <p:nvPicPr>
          <p:cNvPr id="211" name="Google Shape;21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3112" y="1027906"/>
            <a:ext cx="8105775" cy="53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 txBox="1"/>
          <p:nvPr/>
        </p:nvSpPr>
        <p:spPr>
          <a:xfrm>
            <a:off x="2290714" y="3059668"/>
            <a:ext cx="13386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Mean = 41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481"/>
              </a:buClr>
              <a:buSzPts val="4400"/>
              <a:buFont typeface="Corbel"/>
              <a:buNone/>
            </a:pPr>
            <a:r>
              <a:rPr lang="en-US" sz="4400" b="1">
                <a:solidFill>
                  <a:srgbClr val="007481"/>
                </a:solidFill>
                <a:latin typeface="Corbel"/>
                <a:ea typeface="Corbel"/>
                <a:cs typeface="Corbel"/>
                <a:sym typeface="Corbel"/>
              </a:rPr>
              <a:t>Biggest changes in ranks</a:t>
            </a:r>
            <a:endParaRPr/>
          </a:p>
        </p:txBody>
      </p:sp>
      <p:pic>
        <p:nvPicPr>
          <p:cNvPr id="218" name="Google Shape;218;p21"/>
          <p:cNvPicPr preferRelativeResize="0"/>
          <p:nvPr/>
        </p:nvPicPr>
        <p:blipFill rotWithShape="1">
          <a:blip r:embed="rId3">
            <a:alphaModFix/>
          </a:blip>
          <a:srcRect l="2504"/>
          <a:stretch/>
        </p:blipFill>
        <p:spPr>
          <a:xfrm>
            <a:off x="1168924" y="1520099"/>
            <a:ext cx="3686573" cy="4117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1"/>
          <p:cNvPicPr preferRelativeResize="0"/>
          <p:nvPr/>
        </p:nvPicPr>
        <p:blipFill rotWithShape="1">
          <a:blip r:embed="rId4">
            <a:alphaModFix/>
          </a:blip>
          <a:srcRect l="7951" t="1828"/>
          <a:stretch/>
        </p:blipFill>
        <p:spPr>
          <a:xfrm>
            <a:off x="5091561" y="1762812"/>
            <a:ext cx="3273266" cy="387441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1"/>
          <p:cNvSpPr txBox="1"/>
          <p:nvPr/>
        </p:nvSpPr>
        <p:spPr>
          <a:xfrm>
            <a:off x="1100100" y="5859700"/>
            <a:ext cx="73185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Deteriorations vs. improvements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481"/>
              </a:buClr>
              <a:buSzPts val="4400"/>
              <a:buFont typeface="Corbel"/>
              <a:buNone/>
            </a:pPr>
            <a:r>
              <a:rPr lang="en-US" sz="4400" b="1">
                <a:solidFill>
                  <a:srgbClr val="007481"/>
                </a:solidFill>
                <a:latin typeface="Corbel"/>
                <a:ea typeface="Corbel"/>
                <a:cs typeface="Corbel"/>
                <a:sym typeface="Corbel"/>
              </a:rPr>
              <a:t>(no) Relationship between rank change and average GDP growth </a:t>
            </a:r>
            <a:endParaRPr/>
          </a:p>
        </p:txBody>
      </p:sp>
      <p:sp>
        <p:nvSpPr>
          <p:cNvPr id="226" name="Google Shape;226;p22" descr="http://127.0.0.1:25149/graphics/plot.png?width=500&amp;height=253&amp;randomizer=25660656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22"/>
          <p:cNvPicPr preferRelativeResize="0"/>
          <p:nvPr/>
        </p:nvPicPr>
        <p:blipFill rotWithShape="1">
          <a:blip r:embed="rId3">
            <a:alphaModFix/>
          </a:blip>
          <a:srcRect t="17567" r="5018"/>
          <a:stretch/>
        </p:blipFill>
        <p:spPr>
          <a:xfrm>
            <a:off x="2894765" y="2412477"/>
            <a:ext cx="6097669" cy="267745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2"/>
          <p:cNvSpPr txBox="1"/>
          <p:nvPr/>
        </p:nvSpPr>
        <p:spPr>
          <a:xfrm>
            <a:off x="1618786" y="6288912"/>
            <a:ext cx="307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Spearman correlation = -0.047</a:t>
            </a:r>
            <a:endParaRPr/>
          </a:p>
        </p:txBody>
      </p:sp>
      <p:sp>
        <p:nvSpPr>
          <p:cNvPr id="229" name="Google Shape;229;p22" descr="http://127.0.0.1:25149/graphics/plot.png?width=500&amp;height=253&amp;randomizer=1086543088"/>
          <p:cNvSpPr/>
          <p:nvPr/>
        </p:nvSpPr>
        <p:spPr>
          <a:xfrm>
            <a:off x="6104690" y="346592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22"/>
          <p:cNvPicPr preferRelativeResize="0"/>
          <p:nvPr/>
        </p:nvPicPr>
        <p:blipFill rotWithShape="1">
          <a:blip r:embed="rId4">
            <a:alphaModFix/>
          </a:blip>
          <a:srcRect t="17567" r="5018"/>
          <a:stretch/>
        </p:blipFill>
        <p:spPr>
          <a:xfrm>
            <a:off x="1210401" y="1746059"/>
            <a:ext cx="9987351" cy="4385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481"/>
              </a:buClr>
              <a:buSzPts val="4400"/>
              <a:buFont typeface="Corbel"/>
              <a:buNone/>
            </a:pPr>
            <a:r>
              <a:rPr lang="en-US" b="1">
                <a:solidFill>
                  <a:srgbClr val="007481"/>
                </a:solidFill>
                <a:latin typeface="Corbel"/>
                <a:ea typeface="Corbel"/>
                <a:cs typeface="Corbel"/>
                <a:sym typeface="Corbel"/>
              </a:rPr>
              <a:t>Main findings</a:t>
            </a:r>
            <a:endParaRPr/>
          </a:p>
        </p:txBody>
      </p:sp>
      <p:sp>
        <p:nvSpPr>
          <p:cNvPr id="236" name="Google Shape;236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i="1">
                <a:latin typeface="Corbel"/>
                <a:ea typeface="Corbel"/>
                <a:cs typeface="Corbel"/>
                <a:sym typeface="Corbel"/>
              </a:rPr>
              <a:t>Interesting descriptive analysis:</a:t>
            </a:r>
            <a:br>
              <a:rPr lang="en-US" b="1" i="1">
                <a:latin typeface="Corbel"/>
                <a:ea typeface="Corbel"/>
                <a:cs typeface="Corbel"/>
                <a:sym typeface="Corbel"/>
              </a:rPr>
            </a:br>
            <a:r>
              <a:rPr lang="en-US">
                <a:latin typeface="Corbel"/>
                <a:ea typeface="Corbel"/>
                <a:cs typeface="Corbel"/>
                <a:sym typeface="Corbel"/>
              </a:rPr>
              <a:t>Index components</a:t>
            </a:r>
            <a:br>
              <a:rPr lang="en-US">
                <a:latin typeface="Corbel"/>
                <a:ea typeface="Corbel"/>
                <a:cs typeface="Corbel"/>
                <a:sym typeface="Corbel"/>
              </a:rPr>
            </a:br>
            <a:r>
              <a:rPr lang="en-US">
                <a:latin typeface="Corbel"/>
                <a:ea typeface="Corbel"/>
                <a:cs typeface="Corbel"/>
                <a:sym typeface="Corbel"/>
              </a:rPr>
              <a:t>Which countries have highest/lowest overall ranks</a:t>
            </a:r>
            <a:br>
              <a:rPr lang="en-US">
                <a:latin typeface="Corbel"/>
                <a:ea typeface="Corbel"/>
                <a:cs typeface="Corbel"/>
                <a:sym typeface="Corbel"/>
              </a:rPr>
            </a:br>
            <a:r>
              <a:rPr lang="en-US">
                <a:latin typeface="Corbel"/>
                <a:ea typeface="Corbel"/>
                <a:cs typeface="Corbel"/>
                <a:sym typeface="Corbel"/>
              </a:rPr>
              <a:t>Changes over time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Mean/variation relationship (innovation -&gt; Stability)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Relative position of CEE and Poland  (in the middle of the pack_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Lack of Correlations:</a:t>
            </a:r>
            <a:br>
              <a:rPr lang="en-US">
                <a:latin typeface="Corbel"/>
                <a:ea typeface="Corbel"/>
                <a:cs typeface="Corbel"/>
                <a:sym typeface="Corbel"/>
              </a:rPr>
            </a:br>
            <a:r>
              <a:rPr lang="en-US" i="1">
                <a:latin typeface="Corbel"/>
                <a:ea typeface="Corbel"/>
                <a:cs typeface="Corbel"/>
                <a:sym typeface="Corbel"/>
              </a:rPr>
              <a:t>Among</a:t>
            </a:r>
            <a:r>
              <a:rPr lang="en-US">
                <a:latin typeface="Corbel"/>
                <a:ea typeface="Corbel"/>
                <a:cs typeface="Corbel"/>
                <a:sym typeface="Corbel"/>
              </a:rPr>
              <a:t> GII, PCA, SII</a:t>
            </a:r>
            <a:br>
              <a:rPr lang="en-US">
                <a:latin typeface="Corbel"/>
                <a:ea typeface="Corbel"/>
                <a:cs typeface="Corbel"/>
                <a:sym typeface="Corbel"/>
              </a:rPr>
            </a:br>
            <a:r>
              <a:rPr lang="en-US" i="1">
                <a:latin typeface="Corbel"/>
                <a:ea typeface="Corbel"/>
                <a:cs typeface="Corbel"/>
                <a:sym typeface="Corbel"/>
              </a:rPr>
              <a:t>Between </a:t>
            </a:r>
            <a:r>
              <a:rPr lang="en-US">
                <a:latin typeface="Corbel"/>
                <a:ea typeface="Corbel"/>
                <a:cs typeface="Corbel"/>
                <a:sym typeface="Corbel"/>
              </a:rPr>
              <a:t>GII and growth</a:t>
            </a:r>
            <a:br>
              <a:rPr lang="en-US">
                <a:latin typeface="Corbel"/>
                <a:ea typeface="Corbel"/>
                <a:cs typeface="Corbel"/>
                <a:sym typeface="Corbel"/>
              </a:rPr>
            </a:br>
            <a:endParaRPr>
              <a:latin typeface="Corbel"/>
              <a:ea typeface="Corbel"/>
              <a:cs typeface="Corbel"/>
              <a:sym typeface="Corbe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481"/>
              </a:buClr>
              <a:buSzPts val="4400"/>
              <a:buFont typeface="Corbel"/>
              <a:buNone/>
            </a:pPr>
            <a:r>
              <a:rPr lang="en-US" b="1">
                <a:solidFill>
                  <a:srgbClr val="007481"/>
                </a:solidFill>
                <a:latin typeface="Corbel"/>
                <a:ea typeface="Corbel"/>
                <a:cs typeface="Corbel"/>
                <a:sym typeface="Corbel"/>
              </a:rPr>
              <a:t>Conclusions</a:t>
            </a:r>
            <a:endParaRPr b="1">
              <a:solidFill>
                <a:srgbClr val="00748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2" name="Google Shape;242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Innovation and stability are related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The GII is a unique measure that is difficult to replicate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Poland and CEE are in the “middle” for various criteria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Little connections between innovation growth</a:t>
            </a:r>
            <a:br>
              <a:rPr lang="en-US">
                <a:latin typeface="Corbel"/>
                <a:ea typeface="Corbel"/>
                <a:cs typeface="Corbel"/>
                <a:sym typeface="Corbel"/>
              </a:rPr>
            </a:br>
            <a:endParaRPr>
              <a:latin typeface="Corbel"/>
              <a:ea typeface="Corbel"/>
              <a:cs typeface="Corbel"/>
              <a:sym typeface="Corbe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Next steps:</a:t>
            </a:r>
            <a:br>
              <a:rPr lang="en-US">
                <a:latin typeface="Corbel"/>
                <a:ea typeface="Corbel"/>
                <a:cs typeface="Corbel"/>
                <a:sym typeface="Corbel"/>
              </a:rPr>
            </a:br>
            <a:r>
              <a:rPr lang="en-US" b="1">
                <a:latin typeface="Corbel"/>
                <a:ea typeface="Corbel"/>
                <a:cs typeface="Corbel"/>
                <a:sym typeface="Corbel"/>
              </a:rPr>
              <a:t>Case studies:</a:t>
            </a:r>
            <a:r>
              <a:rPr lang="en-US">
                <a:latin typeface="Corbel"/>
                <a:ea typeface="Corbel"/>
                <a:cs typeface="Corbel"/>
                <a:sym typeface="Corbel"/>
              </a:rPr>
              <a:t> Leaders/laggards (worldwide), CEE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rbel"/>
                <a:ea typeface="Corbel"/>
                <a:cs typeface="Corbel"/>
                <a:sym typeface="Corbel"/>
              </a:rPr>
              <a:t>Formal analysis</a:t>
            </a:r>
            <a:r>
              <a:rPr lang="en-US">
                <a:latin typeface="Corbel"/>
                <a:ea typeface="Corbel"/>
                <a:cs typeface="Corbel"/>
                <a:sym typeface="Corbel"/>
              </a:rPr>
              <a:t> of macro linkages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8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n-US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Thank you!</a:t>
            </a:r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S-Hegerty@neiu.edu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481"/>
              </a:buClr>
              <a:buSzPts val="4400"/>
              <a:buFont typeface="Corbel"/>
              <a:buNone/>
            </a:pPr>
            <a:r>
              <a:rPr lang="en-US" b="1">
                <a:solidFill>
                  <a:srgbClr val="007481"/>
                </a:solidFill>
                <a:latin typeface="Corbel"/>
                <a:ea typeface="Corbel"/>
                <a:cs typeface="Corbel"/>
                <a:sym typeface="Corbel"/>
              </a:rPr>
              <a:t>Main idea: </a:t>
            </a:r>
            <a:br>
              <a:rPr lang="en-US" b="1">
                <a:solidFill>
                  <a:srgbClr val="00748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b="1">
                <a:solidFill>
                  <a:srgbClr val="007481"/>
                </a:solidFill>
                <a:latin typeface="Corbel"/>
                <a:ea typeface="Corbel"/>
                <a:cs typeface="Corbel"/>
                <a:sym typeface="Corbel"/>
              </a:rPr>
              <a:t>Methods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Construct annual time series for as many countries as possible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Examine stability in levels and ranks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Look at relevant subcomponents</a:t>
            </a:r>
            <a:br>
              <a:rPr lang="en-US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Comparisons to GII?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Compare to other measures (such as SII)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Growth correlations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481"/>
              </a:buClr>
              <a:buSzPts val="4400"/>
              <a:buFont typeface="Corbel"/>
              <a:buNone/>
            </a:pPr>
            <a:r>
              <a:rPr lang="en-US" b="1">
                <a:solidFill>
                  <a:srgbClr val="00748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b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Global Innovation Index: </a:t>
            </a:r>
            <a: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From WIPO </a:t>
            </a:r>
            <a:r>
              <a:rPr lang="en-US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website </a:t>
            </a:r>
            <a:b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(separate spreadsheets)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Files combined; only ones with all years used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Subindices: Examine and compare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b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Correlations: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Macro variables (growth)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Summary Innovation  Index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481"/>
              </a:buClr>
              <a:buSzPts val="4400"/>
              <a:buFont typeface="Corbel"/>
              <a:buNone/>
            </a:pPr>
            <a:r>
              <a:rPr lang="en-US" b="1">
                <a:solidFill>
                  <a:srgbClr val="007481"/>
                </a:solidFill>
                <a:latin typeface="Corbel"/>
                <a:ea typeface="Corbel"/>
                <a:cs typeface="Corbel"/>
                <a:sym typeface="Corbel"/>
              </a:rPr>
              <a:t>GII Index:</a:t>
            </a:r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217 countries (2013-2022), some blanks🡪 </a:t>
            </a:r>
            <a:b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		</a:t>
            </a:r>
            <a:r>
              <a:rPr lang="en-US" i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	116 with all years (2013-2024)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b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Subcomponents</a:t>
            </a:r>
            <a: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: 154 total</a:t>
            </a:r>
            <a:b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(Not all complete)</a:t>
            </a:r>
            <a:b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(An example: "Global Innovation Index: Madrid system trademark applications by country of origin" 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Focus on </a:t>
            </a:r>
            <a:r>
              <a:rPr lang="en-US" b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Knowledge Creation, Knowledge Diffusion, Knowledge Absorption</a:t>
            </a:r>
            <a:endParaRPr b="1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481"/>
              </a:buClr>
              <a:buSzPts val="4400"/>
              <a:buFont typeface="Corbel"/>
              <a:buNone/>
            </a:pPr>
            <a:r>
              <a:rPr lang="en-US" b="1">
                <a:solidFill>
                  <a:srgbClr val="007481"/>
                </a:solidFill>
                <a:latin typeface="Corbel"/>
                <a:ea typeface="Corbel"/>
                <a:cs typeface="Corbel"/>
                <a:sym typeface="Corbel"/>
              </a:rPr>
              <a:t>Subcomponents</a:t>
            </a: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Some examples: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 r="11480"/>
          <a:stretch/>
        </p:blipFill>
        <p:spPr>
          <a:xfrm>
            <a:off x="5050100" y="1084625"/>
            <a:ext cx="7003401" cy="577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481"/>
              </a:buClr>
              <a:buSzPts val="4400"/>
              <a:buFont typeface="Corbel"/>
              <a:buNone/>
            </a:pPr>
            <a:r>
              <a:rPr lang="en-US" b="1">
                <a:solidFill>
                  <a:srgbClr val="007481"/>
                </a:solidFill>
                <a:latin typeface="Corbel"/>
                <a:ea typeface="Corbel"/>
                <a:cs typeface="Corbel"/>
                <a:sym typeface="Corbel"/>
              </a:rPr>
              <a:t>Subcomponents as an alternative measure</a:t>
            </a: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b="1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Knowledge Creation </a:t>
            </a:r>
            <a:r>
              <a:rPr lang="en-US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by itself (is this similar to the index?)</a:t>
            </a:r>
            <a:endParaRPr dirty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Three Knowledge variables combined as new index</a:t>
            </a:r>
            <a:endParaRPr dirty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b="1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Principal Components Analysis:</a:t>
            </a:r>
            <a:br>
              <a:rPr lang="en-US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New index from three components</a:t>
            </a:r>
            <a:br>
              <a:rPr lang="en-US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Linear combination that maximizes variance</a:t>
            </a:r>
            <a:br>
              <a:rPr lang="en-US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(Basic results: Eigenvalues  &gt; 1   , factor loadings)</a:t>
            </a:r>
            <a:endParaRPr dirty="0"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481"/>
              </a:buClr>
              <a:buSzPts val="4400"/>
              <a:buFont typeface="Corbel"/>
              <a:buNone/>
            </a:pPr>
            <a:r>
              <a:rPr lang="en-US" b="1">
                <a:solidFill>
                  <a:srgbClr val="007481"/>
                </a:solidFill>
                <a:latin typeface="Corbel"/>
                <a:ea typeface="Corbel"/>
                <a:cs typeface="Corbel"/>
                <a:sym typeface="Corbel"/>
              </a:rPr>
              <a:t>Statistical Measures</a:t>
            </a:r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Ranks, levels (scores), variation, stability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Mean, SD: Summary statistics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Coefficient of Variation (SD/mean)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Focus on CEE and Poland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481"/>
              </a:buClr>
              <a:buSzPts val="4400"/>
              <a:buFont typeface="Corbel"/>
              <a:buNone/>
            </a:pPr>
            <a:r>
              <a:rPr lang="en-US" b="1">
                <a:solidFill>
                  <a:srgbClr val="007481"/>
                </a:solidFill>
                <a:latin typeface="Corbel"/>
                <a:ea typeface="Corbel"/>
                <a:cs typeface="Corbel"/>
                <a:sym typeface="Corbel"/>
              </a:rPr>
              <a:t>Correlations</a:t>
            </a:r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Summary Innovation Index (SII), 46 countries</a:t>
            </a:r>
            <a:b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	European Innovation Scoreboard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GDP growth, all 116 countries</a:t>
            </a:r>
            <a:b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	World Bank data 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Microsoft Office PowerPoint</Application>
  <PresentationFormat>Widescreen</PresentationFormat>
  <Paragraphs>96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Wingdings</vt:lpstr>
      <vt:lpstr>Corbel</vt:lpstr>
      <vt:lpstr>Arial</vt:lpstr>
      <vt:lpstr>Calibri</vt:lpstr>
      <vt:lpstr>Office Theme</vt:lpstr>
      <vt:lpstr>Understanding Innovation Indices: Statistical Properties and Macroeconomic Linkages</vt:lpstr>
      <vt:lpstr>Main idea:  Examine the Global Innovation Index</vt:lpstr>
      <vt:lpstr>Main idea:  Methods</vt:lpstr>
      <vt:lpstr>Data</vt:lpstr>
      <vt:lpstr>GII Index:</vt:lpstr>
      <vt:lpstr>Subcomponents</vt:lpstr>
      <vt:lpstr>Subcomponents as an alternative measure</vt:lpstr>
      <vt:lpstr>Statistical Measures</vt:lpstr>
      <vt:lpstr>Correlations</vt:lpstr>
      <vt:lpstr>Results: Principal Components</vt:lpstr>
      <vt:lpstr>PowerPoint Presentation</vt:lpstr>
      <vt:lpstr>PowerPoint Presentation</vt:lpstr>
      <vt:lpstr>Mean vs. CV </vt:lpstr>
      <vt:lpstr>PowerPoint Presentation</vt:lpstr>
      <vt:lpstr>PowerPoint Presentation</vt:lpstr>
      <vt:lpstr>PowerPoint Presentation</vt:lpstr>
      <vt:lpstr>Stability in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findings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Innovation Indices: Statistical Properties and Macroeconomic Linkages</dc:title>
  <dc:creator>Hegerty, Scott</dc:creator>
  <cp:lastModifiedBy>Hegerty, Scott</cp:lastModifiedBy>
  <cp:revision>1</cp:revision>
  <dcterms:created xsi:type="dcterms:W3CDTF">2023-10-09T15:43:19Z</dcterms:created>
  <dcterms:modified xsi:type="dcterms:W3CDTF">2025-10-13T16:05:41Z</dcterms:modified>
</cp:coreProperties>
</file>