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16" r:id="rId6"/>
    <p:sldId id="266" r:id="rId7"/>
    <p:sldId id="260" r:id="rId8"/>
    <p:sldId id="317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64" r:id="rId17"/>
    <p:sldId id="276" r:id="rId18"/>
    <p:sldId id="277" r:id="rId19"/>
    <p:sldId id="278" r:id="rId20"/>
    <p:sldId id="311" r:id="rId21"/>
    <p:sldId id="273" r:id="rId22"/>
    <p:sldId id="279" r:id="rId23"/>
    <p:sldId id="280" r:id="rId24"/>
    <p:sldId id="274" r:id="rId25"/>
    <p:sldId id="312" r:id="rId26"/>
    <p:sldId id="313" r:id="rId27"/>
    <p:sldId id="265" r:id="rId28"/>
    <p:sldId id="261" r:id="rId29"/>
    <p:sldId id="314" r:id="rId30"/>
    <p:sldId id="315" r:id="rId31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DEA68-7253-524B-B7ED-D84A80ED135C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819C5-210B-4442-9E66-7227A66DCD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493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9C27-A09B-3E44-9DB8-8913E8D55002}" type="datetimeFigureOut">
              <a:rPr lang="pl-PL" smtClean="0"/>
              <a:t>10.05.2022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93B1A-C82D-994E-B408-6CCFE3DECAF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3731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 descr="logoSGH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6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foto-ogoln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pic>
        <p:nvPicPr>
          <p:cNvPr id="6" name="Obraz 5" descr="SGH_piramida-ogolna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044000" y="4486735"/>
            <a:ext cx="2895600" cy="273844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10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pl-PL" dirty="0"/>
              <a:t>1 lutego 2019, Warszawa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1" y="473241"/>
            <a:ext cx="900363" cy="900363"/>
          </a:xfrm>
          <a:prstGeom prst="rect">
            <a:avLst/>
          </a:prstGeom>
        </p:spPr>
      </p:pic>
      <p:sp>
        <p:nvSpPr>
          <p:cNvPr id="10" name="Tytuł 1"/>
          <p:cNvSpPr>
            <a:spLocks noGrp="1"/>
          </p:cNvSpPr>
          <p:nvPr>
            <p:ph type="ctrTitle"/>
          </p:nvPr>
        </p:nvSpPr>
        <p:spPr>
          <a:xfrm>
            <a:off x="1044000" y="2687772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11" name="Podtytuł 2"/>
          <p:cNvSpPr>
            <a:spLocks noGrp="1"/>
          </p:cNvSpPr>
          <p:nvPr>
            <p:ph type="subTitle" idx="1"/>
          </p:nvPr>
        </p:nvSpPr>
        <p:spPr>
          <a:xfrm>
            <a:off x="1044000" y="3892070"/>
            <a:ext cx="6400800" cy="58840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Kliknij, aby edytować styl wzorca podtytułu</a:t>
            </a:r>
          </a:p>
        </p:txBody>
      </p:sp>
    </p:spTree>
    <p:extLst>
      <p:ext uri="{BB962C8B-B14F-4D97-AF65-F5344CB8AC3E}">
        <p14:creationId xmlns:p14="http://schemas.microsoft.com/office/powerpoint/2010/main" val="34931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tytułow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ctrTitle"/>
          </p:nvPr>
        </p:nvSpPr>
        <p:spPr>
          <a:xfrm>
            <a:off x="1044000" y="3181996"/>
            <a:ext cx="7541112" cy="1102519"/>
          </a:xfrm>
        </p:spPr>
        <p:txBody>
          <a:bodyPr lIns="0" tIns="0" rIns="0" bIns="0" anchor="b" anchorCtr="0">
            <a:normAutofit/>
          </a:bodyPr>
          <a:lstStyle>
            <a:lvl1pPr algn="l">
              <a:defRPr sz="3200" b="1">
                <a:solidFill>
                  <a:srgbClr val="FFFFFF"/>
                </a:solidFill>
                <a:latin typeface="Open Sans Regular"/>
                <a:cs typeface="Open Sans Regular"/>
              </a:defRPr>
            </a:lvl1pPr>
          </a:lstStyle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</p:spTree>
    <p:extLst>
      <p:ext uri="{BB962C8B-B14F-4D97-AF65-F5344CB8AC3E}">
        <p14:creationId xmlns:p14="http://schemas.microsoft.com/office/powerpoint/2010/main" val="108760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8000" y="1187302"/>
            <a:ext cx="3577800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920624" y="1187302"/>
            <a:ext cx="3766176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77005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917999" y="1187302"/>
            <a:ext cx="7773417" cy="3145745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9" name="Symbol zastępczy obrazu 8"/>
          <p:cNvSpPr>
            <a:spLocks noGrp="1"/>
          </p:cNvSpPr>
          <p:nvPr>
            <p:ph type="pic" sz="quarter" idx="11"/>
          </p:nvPr>
        </p:nvSpPr>
        <p:spPr>
          <a:xfrm>
            <a:off x="917575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12"/>
          </p:nvPr>
        </p:nvSpPr>
        <p:spPr>
          <a:xfrm>
            <a:off x="917575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3" hasCustomPrompt="1"/>
          </p:nvPr>
        </p:nvSpPr>
        <p:spPr>
          <a:xfrm>
            <a:off x="3661120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3" name="Symbol zastępczy obrazu 8"/>
          <p:cNvSpPr>
            <a:spLocks noGrp="1"/>
          </p:cNvSpPr>
          <p:nvPr>
            <p:ph type="pic" sz="quarter" idx="14"/>
          </p:nvPr>
        </p:nvSpPr>
        <p:spPr>
          <a:xfrm>
            <a:off x="3661120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4" name="Symbol zastępczy zawartości 10"/>
          <p:cNvSpPr>
            <a:spLocks noGrp="1"/>
          </p:cNvSpPr>
          <p:nvPr>
            <p:ph sz="quarter" idx="15"/>
          </p:nvPr>
        </p:nvSpPr>
        <p:spPr>
          <a:xfrm>
            <a:off x="3661120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404391" y="1238250"/>
            <a:ext cx="2273300" cy="300038"/>
          </a:xfrm>
        </p:spPr>
        <p:txBody>
          <a:bodyPr anchor="t" anchorCtr="0">
            <a:noAutofit/>
          </a:bodyPr>
          <a:lstStyle>
            <a:lvl1pPr marL="0" indent="0">
              <a:buNone/>
              <a:defRPr sz="1100">
                <a:solidFill>
                  <a:srgbClr val="00748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TYTUŁ ZDJĘCIA</a:t>
            </a:r>
          </a:p>
        </p:txBody>
      </p:sp>
      <p:sp>
        <p:nvSpPr>
          <p:cNvPr id="16" name="Symbol zastępczy obrazu 8"/>
          <p:cNvSpPr>
            <a:spLocks noGrp="1"/>
          </p:cNvSpPr>
          <p:nvPr>
            <p:ph type="pic" sz="quarter" idx="17"/>
          </p:nvPr>
        </p:nvSpPr>
        <p:spPr>
          <a:xfrm>
            <a:off x="6404391" y="1538288"/>
            <a:ext cx="2273300" cy="2066925"/>
          </a:xfrm>
        </p:spPr>
        <p:txBody>
          <a:bodyPr/>
          <a:lstStyle/>
          <a:p>
            <a:endParaRPr lang="pl-PL"/>
          </a:p>
        </p:txBody>
      </p:sp>
      <p:sp>
        <p:nvSpPr>
          <p:cNvPr id="17" name="Symbol zastępczy zawartości 10"/>
          <p:cNvSpPr>
            <a:spLocks noGrp="1"/>
          </p:cNvSpPr>
          <p:nvPr>
            <p:ph sz="quarter" idx="18"/>
          </p:nvPr>
        </p:nvSpPr>
        <p:spPr>
          <a:xfrm>
            <a:off x="6404391" y="3682872"/>
            <a:ext cx="2273300" cy="611188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107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/>
          </p:nvPr>
        </p:nvSpPr>
        <p:spPr>
          <a:xfrm>
            <a:off x="0" y="1270000"/>
            <a:ext cx="4135438" cy="284003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1"/>
          </p:nvPr>
        </p:nvSpPr>
        <p:spPr>
          <a:xfrm>
            <a:off x="4562475" y="1270000"/>
            <a:ext cx="4129088" cy="284003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305683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B8C9-6EE6-4CB8-9164-FA68C3658538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3B44-72AE-4950-9B48-2690C77E0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918000" y="387895"/>
            <a:ext cx="7773417" cy="6753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 dirty="0"/>
              <a:t>Kliknij, aby </a:t>
            </a:r>
            <a:r>
              <a:rPr lang="pl-PL" dirty="0" err="1"/>
              <a:t>edyt</a:t>
            </a:r>
            <a:r>
              <a:rPr lang="pl-PL" dirty="0"/>
              <a:t>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18000" y="1043751"/>
            <a:ext cx="77688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8" name="PoleTekstowe 7"/>
          <p:cNvSpPr txBox="1"/>
          <p:nvPr userDrawn="1"/>
        </p:nvSpPr>
        <p:spPr>
          <a:xfrm>
            <a:off x="7896328" y="4586443"/>
            <a:ext cx="7950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800" dirty="0" err="1">
                <a:solidFill>
                  <a:srgbClr val="007481"/>
                </a:solidFill>
                <a:latin typeface="Open Sans Regular"/>
                <a:cs typeface="Open Sans Regular"/>
              </a:rPr>
              <a:t>www.sgh.waw.pl</a:t>
            </a:r>
            <a:endParaRPr lang="pl-PL" sz="800" dirty="0">
              <a:solidFill>
                <a:srgbClr val="007481"/>
              </a:solidFill>
              <a:latin typeface="Open Sans Regular"/>
              <a:cs typeface="Open Sans Regular"/>
            </a:endParaRPr>
          </a:p>
        </p:txBody>
      </p:sp>
      <p:pic>
        <p:nvPicPr>
          <p:cNvPr id="9" name="Obraz 8" descr="SGH_male-logo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3" y="4601068"/>
            <a:ext cx="395520" cy="1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2" r:id="rId4"/>
    <p:sldLayoutId id="2147483662" r:id="rId5"/>
    <p:sldLayoutId id="2147483663" r:id="rId6"/>
    <p:sldLayoutId id="2147483654" r:id="rId7"/>
    <p:sldLayoutId id="2147483664" r:id="rId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Open Sans Regular"/>
          <a:ea typeface="+mj-ea"/>
          <a:cs typeface="Open Sans Regular"/>
        </a:defRPr>
      </a:lvl1pPr>
    </p:titleStyle>
    <p:bodyStyle>
      <a:lvl1pPr marL="216000" indent="-216000" algn="l" defTabSz="457200" rtl="0" eaLnBrk="1" latinLnBrk="0" hangingPunct="1">
        <a:lnSpc>
          <a:spcPct val="112000"/>
        </a:lnSpc>
        <a:spcBef>
          <a:spcPts val="0"/>
        </a:spcBef>
        <a:buClr>
          <a:schemeClr val="tx2"/>
        </a:buClr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•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–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lnSpc>
          <a:spcPct val="112000"/>
        </a:lnSpc>
        <a:spcBef>
          <a:spcPts val="0"/>
        </a:spcBef>
        <a:buFont typeface="Arial"/>
        <a:buChar char="»"/>
        <a:defRPr sz="17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Are Rents Excessive in the Central City?: A Geospatial Analysis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Scott W. Hegerty</a:t>
            </a:r>
          </a:p>
          <a:p>
            <a:r>
              <a:rPr lang="en-US" dirty="0"/>
              <a:t>Department of Economics</a:t>
            </a:r>
          </a:p>
          <a:p>
            <a:r>
              <a:rPr lang="en-US" dirty="0"/>
              <a:t>Northeastern Illinois University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1</a:t>
            </a:r>
            <a:r>
              <a:rPr lang="en-US" dirty="0"/>
              <a:t>9 May 2022</a:t>
            </a:r>
            <a:r>
              <a:rPr lang="pl-PL" dirty="0"/>
              <a:t>, Warsaw, Poland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7163A5D8-1630-4999-AA79-49D57685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2" y="0"/>
            <a:ext cx="1616529" cy="1616529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658" y="474889"/>
            <a:ext cx="2796454" cy="348934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5992" y="-2989740"/>
            <a:ext cx="23310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the presentation is financed by NAWA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999701" y="925602"/>
            <a:ext cx="23743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000" dirty="0">
                <a:solidFill>
                  <a:schemeClr val="bg1"/>
                </a:solidFill>
                <a:latin typeface="Open Sans Regular"/>
              </a:rPr>
              <a:t>T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he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presentation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is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 </a:t>
            </a:r>
            <a:r>
              <a:rPr kumimoji="0" lang="pl-PL" altLang="pl-PL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financed</a:t>
            </a:r>
            <a:r>
              <a:rPr kumimoji="0" lang="pl-PL" altLang="pl-PL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 Regular"/>
              </a:rPr>
              <a:t> by NAWA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77F77-A83B-473F-8D10-CBBF058F2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30" y="4449907"/>
            <a:ext cx="2294481" cy="3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7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of Variables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Quantiles for RPV values are calculated for all cities (and their MSAs)</a:t>
            </a:r>
          </a:p>
          <a:p>
            <a:r>
              <a:rPr lang="en-US" dirty="0"/>
              <a:t>Cities are ranked by median RPV value, as well as the corresponding 50%, 75%, 90%, and 95% quantiles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Ranking: cities such as Detroit, Cleveland, and Milwaukee on one end, and Seattle and San Francisco on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7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Lag </a:t>
            </a:r>
            <a:r>
              <a:rPr lang="fr-FR" dirty="0" err="1"/>
              <a:t>Regressions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 = RPV 	z-Scores (ZRPV)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= (log) median income (</a:t>
            </a:r>
            <a:r>
              <a:rPr lang="en-US" b="1" dirty="0" err="1"/>
              <a:t>lnMedY</a:t>
            </a:r>
            <a:r>
              <a:rPr lang="en-US" dirty="0"/>
              <a:t>), the areawide (city or MSA) median property value (</a:t>
            </a:r>
            <a:r>
              <a:rPr lang="en-US" b="1" dirty="0" err="1"/>
              <a:t>lnMedVal</a:t>
            </a:r>
            <a:r>
              <a:rPr lang="en-US" dirty="0"/>
              <a:t>), the vacancy rate (</a:t>
            </a:r>
            <a:r>
              <a:rPr lang="en-US" b="1" dirty="0"/>
              <a:t>PERCVAC</a:t>
            </a:r>
            <a:r>
              <a:rPr lang="en-US" dirty="0"/>
              <a:t>), the rental rate (</a:t>
            </a:r>
            <a:r>
              <a:rPr lang="en-US" b="1" dirty="0"/>
              <a:t>PERCRENT</a:t>
            </a:r>
            <a:r>
              <a:rPr lang="en-US" dirty="0"/>
              <a:t>), and one measure of racial characteristics (separately)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02795-8AA2-49AD-835A-2A44004F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82" y="1569010"/>
            <a:ext cx="5350831" cy="690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A7B38-AF62-4CB8-886F-29B3F1F4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96" y="1723698"/>
            <a:ext cx="2025188" cy="4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Lag </a:t>
            </a:r>
            <a:r>
              <a:rPr lang="fr-FR" dirty="0" err="1"/>
              <a:t>Regressions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lang="en-US" sz="18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lang="en-US" sz="18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ρ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measures spatial autocorrelation</a:t>
            </a:r>
            <a:endParaRPr lang="en-US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is an identity matrix, and 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is a spatial weights matrix 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LeSage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(2014):  this is kept as simple as possible:  </a:t>
            </a:r>
            <a:b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 = Queen contiguity matrix of order one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42511-17B8-47FC-959A-B944B79E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76" y="1378483"/>
            <a:ext cx="5350831" cy="690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CA887-66A4-4C86-BD04-705E134A5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590" y="1533171"/>
            <a:ext cx="2025188" cy="4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Four Test Cases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Milwaukee, Chicago, Atlanta, San Francisco</a:t>
            </a:r>
          </a:p>
          <a:p>
            <a:r>
              <a:rPr lang="en-US" dirty="0"/>
              <a:t>Differences among cities</a:t>
            </a:r>
          </a:p>
          <a:p>
            <a:r>
              <a:rPr lang="en-US" dirty="0"/>
              <a:t>Relationships among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3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E3784D-D146-4B5F-95B0-17D9F324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3" y="0"/>
            <a:ext cx="4333113" cy="510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EEFB5-5B23-4A4A-9372-3D4750253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80" y="0"/>
            <a:ext cx="6093838" cy="504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3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6039B3-C97E-44E4-B5E9-C3B92F06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48" y="-109679"/>
            <a:ext cx="6038453" cy="49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5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0" y="89604"/>
            <a:ext cx="682202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2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City-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Correlations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Across 30 cities; also 30 MSAs</a:t>
            </a:r>
          </a:p>
          <a:p>
            <a:r>
              <a:rPr lang="en-US" dirty="0"/>
              <a:t>Bivariate relationships between RPV and socioeconomic variables</a:t>
            </a:r>
          </a:p>
          <a:p>
            <a:r>
              <a:rPr lang="en-US" dirty="0"/>
              <a:t>Scatterplots and (nonparametric) regressions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5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9CEF3-F033-44E9-BF97-BDCCB763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39" y="114854"/>
            <a:ext cx="7623672" cy="438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U.S. “Central Cities”</a:t>
            </a:r>
          </a:p>
          <a:p>
            <a:r>
              <a:rPr lang="en-US" dirty="0"/>
              <a:t>Rent, housing stock, income, demographics</a:t>
            </a:r>
          </a:p>
          <a:p>
            <a:r>
              <a:rPr lang="en-US" dirty="0"/>
              <a:t>High rents, low property values</a:t>
            </a:r>
          </a:p>
          <a:p>
            <a:r>
              <a:rPr lang="en-US" dirty="0"/>
              <a:t>Outside owners find opportunity</a:t>
            </a:r>
          </a:p>
          <a:p>
            <a:r>
              <a:rPr lang="en-US" dirty="0"/>
              <a:t>Desmond (2016) book “Evicted”; + other papers = exploitation?</a:t>
            </a:r>
          </a:p>
          <a:p>
            <a:endParaRPr lang="en-US" b="1" dirty="0"/>
          </a:p>
          <a:p>
            <a:r>
              <a:rPr lang="en-US" b="1" dirty="0"/>
              <a:t>This study: Calculates and maps rent/property value ratio</a:t>
            </a:r>
          </a:p>
          <a:p>
            <a:r>
              <a:rPr lang="en-US" dirty="0"/>
              <a:t>Correlations with socioeconomic variables</a:t>
            </a:r>
          </a:p>
          <a:p>
            <a:r>
              <a:rPr lang="en-US" dirty="0"/>
              <a:t>Models using spatial regression methods </a:t>
            </a:r>
          </a:p>
        </p:txBody>
      </p:sp>
    </p:spTree>
    <p:extLst>
      <p:ext uri="{BB962C8B-B14F-4D97-AF65-F5344CB8AC3E}">
        <p14:creationId xmlns:p14="http://schemas.microsoft.com/office/powerpoint/2010/main" val="119328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00B9EA-F014-4989-A8A0-C135DCB3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0"/>
            <a:ext cx="7491470" cy="438330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2703E2-3B99-4160-92E5-F90F8776604C}"/>
              </a:ext>
            </a:extLst>
          </p:cNvPr>
          <p:cNvCxnSpPr/>
          <p:nvPr/>
        </p:nvCxnSpPr>
        <p:spPr>
          <a:xfrm flipH="1" flipV="1">
            <a:off x="3137137" y="1731094"/>
            <a:ext cx="387927" cy="54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F9069-2BEF-4428-BB75-E2D930C1CB48}"/>
              </a:ext>
            </a:extLst>
          </p:cNvPr>
          <p:cNvCxnSpPr/>
          <p:nvPr/>
        </p:nvCxnSpPr>
        <p:spPr>
          <a:xfrm>
            <a:off x="6507019" y="182418"/>
            <a:ext cx="549562" cy="789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45F1B5-CF3B-488D-8BE5-C0F2533A8136}"/>
              </a:ext>
            </a:extLst>
          </p:cNvPr>
          <p:cNvCxnSpPr/>
          <p:nvPr/>
        </p:nvCxnSpPr>
        <p:spPr>
          <a:xfrm>
            <a:off x="3621881" y="2492372"/>
            <a:ext cx="549562" cy="789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8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City-</a:t>
            </a:r>
            <a:r>
              <a:rPr lang="fr-FR" dirty="0" err="1"/>
              <a:t>Level</a:t>
            </a:r>
            <a:r>
              <a:rPr lang="fr-FR" dirty="0"/>
              <a:t> Quantile </a:t>
            </a:r>
            <a:r>
              <a:rPr lang="fr-FR" dirty="0" err="1"/>
              <a:t>Rankings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“Rust Belt” Cities (Detroit, Cleveland, Buffalo, Milwaukee) highest median (and other quantiles)</a:t>
            </a:r>
          </a:p>
          <a:p>
            <a:r>
              <a:rPr lang="en-US" dirty="0"/>
              <a:t>Slightly different for MSAs (Houston)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87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8B1AFE-E89A-4EA7-88D1-941F3CFD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1" y="907923"/>
            <a:ext cx="3670414" cy="3614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1B853-C455-4153-A798-6FD934CA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75" y="907923"/>
            <a:ext cx="3773018" cy="36870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C11212-CDCA-469D-9CBD-FB8D0AD2DE44}"/>
              </a:ext>
            </a:extLst>
          </p:cNvPr>
          <p:cNvCxnSpPr/>
          <p:nvPr/>
        </p:nvCxnSpPr>
        <p:spPr>
          <a:xfrm flipH="1" flipV="1">
            <a:off x="1773383" y="2894987"/>
            <a:ext cx="387927" cy="54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B45F98-D590-4CD0-9DC8-7F89B6A6DCC1}"/>
              </a:ext>
            </a:extLst>
          </p:cNvPr>
          <p:cNvCxnSpPr/>
          <p:nvPr/>
        </p:nvCxnSpPr>
        <p:spPr>
          <a:xfrm flipH="1" flipV="1">
            <a:off x="4476020" y="1736434"/>
            <a:ext cx="387927" cy="5449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9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Spatial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Median property values: significantly negative relationship with ZRPV for all 30 cities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high ratios driven by the denominator of (rent/</a:t>
            </a:r>
            <a:r>
              <a:rPr lang="en-US" dirty="0" err="1"/>
              <a:t>val</a:t>
            </a:r>
            <a:r>
              <a:rPr lang="en-US" dirty="0"/>
              <a:t>) while rents more stable</a:t>
            </a:r>
          </a:p>
          <a:p>
            <a:r>
              <a:rPr lang="en-US" dirty="0"/>
              <a:t>Median income significantly positively associated with extreme values of RPV</a:t>
            </a:r>
            <a:br>
              <a:rPr lang="en-US" dirty="0"/>
            </a:br>
            <a:r>
              <a:rPr lang="en-US" dirty="0"/>
              <a:t>Exception:  low values for Buffalo, Columbus, Pittsburgh, St. Louis</a:t>
            </a:r>
          </a:p>
          <a:p>
            <a:r>
              <a:rPr lang="en-US" dirty="0"/>
              <a:t>Percentage of renters has a significantly positive coefficient in the majority of cases</a:t>
            </a:r>
          </a:p>
          <a:p>
            <a:r>
              <a:rPr lang="en-US" dirty="0"/>
              <a:t>The vacancy rate (risk and neighborhood conditions</a:t>
            </a:r>
            <a:r>
              <a:rPr lang="en-US"/>
              <a:t>)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dirty="0"/>
              <a:t>significantly positive effect in only 18 of the 30 cities</a:t>
            </a:r>
            <a:br>
              <a:rPr lang="en-US" dirty="0"/>
            </a:br>
            <a:r>
              <a:rPr lang="en-US" dirty="0"/>
              <a:t>Coefficients are significant for Detroit, Milwaukee, and Pittsburgh–but also Phoenix, and not Atlanta or Cleveland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4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7754C6-53A7-484A-BCC5-413DD17A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2" y="0"/>
            <a:ext cx="7490134" cy="45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2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25606E-9062-45A2-9B03-B6974D65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72" y="158303"/>
            <a:ext cx="6359945" cy="383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4509C0-3969-448B-864E-B3E2C8A3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20" y="872314"/>
            <a:ext cx="6312900" cy="382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Conclusions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1) “Rust Belt”: median and “extreme” RPV values are much higher than elsewhere (versus the West Coast)</a:t>
            </a:r>
          </a:p>
          <a:p>
            <a:r>
              <a:rPr lang="en-US" dirty="0"/>
              <a:t>2) Whether high values of the ratio are the result of low property values rather than high rents depends on these classes of city</a:t>
            </a:r>
          </a:p>
          <a:p>
            <a:r>
              <a:rPr lang="en-US" dirty="0"/>
              <a:t>3) Once income, risk, and neighborhood characters are controlled for, tract-level racial makeup often has the “opposite” effect than what might be expected.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High proportions of White residents, for example, have lower RPV ratios, all else equal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2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  <a:p>
            <a:r>
              <a:rPr lang="en-US" dirty="0"/>
              <a:t>S-Hegerty@neiu.edu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4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8A44ED-0B15-46C3-A1CC-A698C45FA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85" b="51885"/>
          <a:stretch/>
        </p:blipFill>
        <p:spPr>
          <a:xfrm>
            <a:off x="232241" y="99150"/>
            <a:ext cx="8180580" cy="43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Studies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Haugen and </a:t>
            </a:r>
            <a:r>
              <a:rPr lang="en-US" b="1" dirty="0" err="1"/>
              <a:t>Heins</a:t>
            </a:r>
            <a:r>
              <a:rPr lang="en-US" b="1" dirty="0"/>
              <a:t> (1969): </a:t>
            </a:r>
            <a:r>
              <a:rPr lang="en-US" dirty="0"/>
              <a:t>Black residents paid higher rent than Whites, particularly where there was a large increase in the non-White % population</a:t>
            </a:r>
          </a:p>
          <a:p>
            <a:endParaRPr lang="en-US" dirty="0"/>
          </a:p>
          <a:p>
            <a:r>
              <a:rPr lang="en-US" b="1" dirty="0" err="1"/>
              <a:t>Grether</a:t>
            </a:r>
            <a:r>
              <a:rPr lang="en-US" b="1" dirty="0"/>
              <a:t> and </a:t>
            </a:r>
            <a:r>
              <a:rPr lang="en-US" b="1" dirty="0" err="1"/>
              <a:t>Mieszkowski</a:t>
            </a:r>
            <a:r>
              <a:rPr lang="en-US" b="1" dirty="0"/>
              <a:t> (1974): </a:t>
            </a:r>
            <a:r>
              <a:rPr lang="en-US" dirty="0"/>
              <a:t>Structural and neighborhood characteristics explain a large share of these differences</a:t>
            </a:r>
          </a:p>
          <a:p>
            <a:endParaRPr lang="en-US" dirty="0"/>
          </a:p>
          <a:p>
            <a:r>
              <a:rPr lang="en-US" b="1" dirty="0" err="1"/>
              <a:t>Ihlanfeldt</a:t>
            </a:r>
            <a:r>
              <a:rPr lang="en-US" b="1" dirty="0"/>
              <a:t> and </a:t>
            </a:r>
            <a:r>
              <a:rPr lang="en-US" b="1" dirty="0" err="1"/>
              <a:t>Mayock</a:t>
            </a:r>
            <a:r>
              <a:rPr lang="en-US" b="1" dirty="0"/>
              <a:t> (2009): </a:t>
            </a:r>
            <a:r>
              <a:rPr lang="en-US" dirty="0"/>
              <a:t>Evidence of discrimination against Black and Asian residents in Florida</a:t>
            </a:r>
          </a:p>
          <a:p>
            <a:endParaRPr lang="en-US" dirty="0"/>
          </a:p>
          <a:p>
            <a:r>
              <a:rPr lang="en-US" b="1" dirty="0"/>
              <a:t>Bayer et al. (2017): </a:t>
            </a:r>
            <a:r>
              <a:rPr lang="en-US" dirty="0"/>
              <a:t>&gt; 2m home sales, find that Black and Hispanic residents paid more for housing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3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Studies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Desmond and </a:t>
            </a:r>
            <a:r>
              <a:rPr lang="en-US" b="1" dirty="0" err="1"/>
              <a:t>Wilmers</a:t>
            </a:r>
            <a:r>
              <a:rPr lang="en-US" b="1" dirty="0"/>
              <a:t> (2019): </a:t>
            </a:r>
            <a:r>
              <a:rPr lang="en-US" dirty="0"/>
              <a:t>calculate the ratio of rents to property values</a:t>
            </a:r>
          </a:p>
          <a:p>
            <a:endParaRPr lang="en-US" dirty="0"/>
          </a:p>
          <a:p>
            <a:r>
              <a:rPr lang="en-US" dirty="0"/>
              <a:t>Maintenance costs and risk (both non-payment of rent and turnover among renters)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why rents do not fall proportionally with property values</a:t>
            </a:r>
          </a:p>
          <a:p>
            <a:endParaRPr lang="en-US" dirty="0"/>
          </a:p>
          <a:p>
            <a:r>
              <a:rPr lang="en-US" dirty="0"/>
              <a:t>Quantile regression estimation for Milwaukee shows that in the poorest neighborhoods, losses to landlords are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2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Study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Calculates RPV (Rent-to-Property Value) ratios for U.S. cities and Metropolitan Statistical Areas (MSAs)</a:t>
            </a:r>
          </a:p>
          <a:p>
            <a:r>
              <a:rPr lang="en-US" dirty="0"/>
              <a:t>Incorporates spatial characteristics (mapping census tracts for major U.S. cities, spatial regression analyses)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Poor neighborhoods and those with large Black populations tend to have high RPV ratios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Controlling for income, property values, and vacancy rates does not show that White neighborhoods suffer less exploitation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Evidence that “Rust Belt” cities tend to have the highest median and “extreme” values than other cities in this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Theory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Asset prices: Based on discounted future income flows</a:t>
            </a:r>
          </a:p>
          <a:p>
            <a:r>
              <a:rPr lang="en-US" dirty="0"/>
              <a:t>Housing as asset = rents as income flows</a:t>
            </a:r>
          </a:p>
          <a:p>
            <a:r>
              <a:rPr lang="en-US" dirty="0"/>
              <a:t>Risk: Missed payments, vacant unit after moveout or eviction </a:t>
            </a:r>
          </a:p>
          <a:p>
            <a:r>
              <a:rPr lang="en-US" dirty="0"/>
              <a:t>Other costs: Maintenance (especially for older housing)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4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Analysis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Tract-level data from the 2019 American Community Survey (ACS 5-year estimates) </a:t>
            </a:r>
          </a:p>
          <a:p>
            <a:r>
              <a:rPr lang="en-US" dirty="0"/>
              <a:t> 30 large U.S. cities and their metropolitan areas </a:t>
            </a:r>
          </a:p>
          <a:p>
            <a:r>
              <a:rPr lang="en-US" dirty="0"/>
              <a:t> RPV ratio: Median Gross Rent, 2 Bedrooms divided by Median Value (dollars), annualized by multiplying by 12: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32D59-C109-4CF2-9281-3B652B47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" y="2760174"/>
            <a:ext cx="9164659" cy="8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0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Variables</a:t>
            </a:r>
            <a:endParaRPr lang="pl-P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59FA-F556-4F69-A699-36A89FD4C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Tract-level </a:t>
            </a:r>
            <a:r>
              <a:rPr lang="en-US" b="1" dirty="0"/>
              <a:t>median income </a:t>
            </a:r>
          </a:p>
          <a:p>
            <a:r>
              <a:rPr lang="en-US" b="1" dirty="0"/>
              <a:t>Vacancy rate </a:t>
            </a:r>
            <a:r>
              <a:rPr lang="en-US" dirty="0"/>
              <a:t>(to proxy risk) </a:t>
            </a:r>
          </a:p>
          <a:p>
            <a:r>
              <a:rPr lang="en-US" b="1" dirty="0"/>
              <a:t>Rental rate</a:t>
            </a:r>
          </a:p>
          <a:p>
            <a:r>
              <a:rPr lang="en-US" b="1" dirty="0"/>
              <a:t>Rental vacancy rate</a:t>
            </a:r>
          </a:p>
          <a:p>
            <a:r>
              <a:rPr lang="en-US" dirty="0"/>
              <a:t>Percentages </a:t>
            </a:r>
            <a:r>
              <a:rPr lang="en-US" b="1" dirty="0"/>
              <a:t>White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 (Majority-Black tracts are highlighted)</a:t>
            </a:r>
          </a:p>
          <a:p>
            <a:r>
              <a:rPr lang="en-US" dirty="0"/>
              <a:t>Four “test case” cities of Milwaukee, Chicago, Atlanta, and San Francisco </a:t>
            </a:r>
          </a:p>
          <a:p>
            <a:r>
              <a:rPr lang="en-US" dirty="0"/>
              <a:t>Bivariate relationships, citywide correlations are then calculated between RPV and a number of socioeconomic variables </a:t>
            </a:r>
          </a:p>
          <a:p>
            <a:endParaRPr lang="en-US" dirty="0"/>
          </a:p>
          <a:p>
            <a:r>
              <a:rPr lang="en-US" dirty="0"/>
              <a:t>30 cities and their MSAs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0062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e 3">
      <a:dk1>
        <a:sysClr val="windowText" lastClr="000000"/>
      </a:dk1>
      <a:lt1>
        <a:sysClr val="window" lastClr="FFFFFF"/>
      </a:lt1>
      <a:dk2>
        <a:srgbClr val="007481"/>
      </a:dk2>
      <a:lt2>
        <a:srgbClr val="FFFFFF"/>
      </a:lt2>
      <a:accent1>
        <a:srgbClr val="007481"/>
      </a:accent1>
      <a:accent2>
        <a:srgbClr val="C7D42D"/>
      </a:accent2>
      <a:accent3>
        <a:srgbClr val="00B0E1"/>
      </a:accent3>
      <a:accent4>
        <a:srgbClr val="C6C6C6"/>
      </a:accent4>
      <a:accent5>
        <a:srgbClr val="7C7C7C"/>
      </a:accent5>
      <a:accent6>
        <a:srgbClr val="3C3C3C"/>
      </a:accent6>
      <a:hlink>
        <a:srgbClr val="009FE3"/>
      </a:hlink>
      <a:folHlink>
        <a:srgbClr val="BBE4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62BABBD2697940AC1DAF92327D3420" ma:contentTypeVersion="1" ma:contentTypeDescription="Utwórz nowy dokument." ma:contentTypeScope="" ma:versionID="b758795591d9adbbd5813f01d912e2c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5655aa40fd62c26d3cd695d3e5ffb0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owana data rozpoczęcia" ma:internalName="PublishingStartDate">
      <xsd:simpleType>
        <xsd:restriction base="dms:Unknown"/>
      </xsd:simpleType>
    </xsd:element>
    <xsd:element name="PublishingExpirationDate" ma:index="9" nillable="true" ma:displayName="Planowana data zakończenia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E1C0148-99C4-42AA-B8C4-1A8E1E924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688C9-20C9-46EE-9677-22575F27E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094CA-138E-4048-B66B-413810B8CC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949</Words>
  <Application>Microsoft Office PowerPoint</Application>
  <PresentationFormat>On-screen Show (16:9)</PresentationFormat>
  <Paragraphs>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 Unicode MS</vt:lpstr>
      <vt:lpstr>Arial</vt:lpstr>
      <vt:lpstr>Calibri</vt:lpstr>
      <vt:lpstr>Open Sans Light</vt:lpstr>
      <vt:lpstr>Open Sans Regular</vt:lpstr>
      <vt:lpstr>Motyw pakietu Office</vt:lpstr>
      <vt:lpstr>Are Rents Excessive in the Central City?: A Geospatial Analysis</vt:lpstr>
      <vt:lpstr>Introduction</vt:lpstr>
      <vt:lpstr>PowerPoint Presentation</vt:lpstr>
      <vt:lpstr>Previous Studies</vt:lpstr>
      <vt:lpstr>Previous Studies</vt:lpstr>
      <vt:lpstr>This Study</vt:lpstr>
      <vt:lpstr>Theory</vt:lpstr>
      <vt:lpstr>Analysis</vt:lpstr>
      <vt:lpstr>Other Variables</vt:lpstr>
      <vt:lpstr>Distributions of Variables</vt:lpstr>
      <vt:lpstr>Spatial Lag Regressions</vt:lpstr>
      <vt:lpstr>Spatial Lag Regressions</vt:lpstr>
      <vt:lpstr>Four Test Cases</vt:lpstr>
      <vt:lpstr>PowerPoint Presentation</vt:lpstr>
      <vt:lpstr>PowerPoint Presentation</vt:lpstr>
      <vt:lpstr>PowerPoint Presentation</vt:lpstr>
      <vt:lpstr>PowerPoint Presentation</vt:lpstr>
      <vt:lpstr>City-Level Correlations</vt:lpstr>
      <vt:lpstr>PowerPoint Presentation</vt:lpstr>
      <vt:lpstr>PowerPoint Presentation</vt:lpstr>
      <vt:lpstr>City-Level Quantile Rankings</vt:lpstr>
      <vt:lpstr>PowerPoint Presentation</vt:lpstr>
      <vt:lpstr>Spatial Regression Results</vt:lpstr>
      <vt:lpstr>PowerPoint Presentation</vt:lpstr>
      <vt:lpstr>PowerPoint Presentation</vt:lpstr>
      <vt:lpstr>Main 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kotbury</dc:creator>
  <cp:lastModifiedBy>Scott W. Hegerty</cp:lastModifiedBy>
  <cp:revision>53</cp:revision>
  <dcterms:created xsi:type="dcterms:W3CDTF">2019-01-31T15:24:43Z</dcterms:created>
  <dcterms:modified xsi:type="dcterms:W3CDTF">2022-05-10T17:00:30Z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0x010100C362BABBD2697940AC1DAF92327D3420</vt:lpwstr>
  </property>
</Properties>
</file>