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82" r:id="rId3"/>
    <p:sldId id="306" r:id="rId4"/>
    <p:sldId id="305" r:id="rId5"/>
    <p:sldId id="308" r:id="rId6"/>
    <p:sldId id="300" r:id="rId7"/>
    <p:sldId id="301" r:id="rId8"/>
    <p:sldId id="303" r:id="rId9"/>
    <p:sldId id="304" r:id="rId10"/>
    <p:sldId id="310" r:id="rId11"/>
    <p:sldId id="309" r:id="rId12"/>
    <p:sldId id="311" r:id="rId13"/>
    <p:sldId id="312" r:id="rId14"/>
    <p:sldId id="313" r:id="rId15"/>
    <p:sldId id="314" r:id="rId16"/>
    <p:sldId id="315" r:id="rId17"/>
    <p:sldId id="316" r:id="rId18"/>
    <p:sldId id="288" r:id="rId19"/>
    <p:sldId id="299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32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89DF0-D432-427C-BAA8-F08E6A02E600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7ED2B-7A11-464E-B188-1D85E2096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276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43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23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495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20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96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60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36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25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86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8273C-7461-46BA-B468-F66DBAD6B4E4}" type="datetimeFigureOut">
              <a:rPr lang="en-US" smtClean="0"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E348F-6C30-42F9-BB57-7D008DE3A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8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543050"/>
          </a:xfrm>
        </p:spPr>
        <p:txBody>
          <a:bodyPr>
            <a:noAutofit/>
          </a:bodyPr>
          <a:lstStyle/>
          <a:p>
            <a:r>
              <a:rPr lang="en-US" sz="2800" b="1" dirty="0"/>
              <a:t>“Banking Deserts," City Size, and Socioeconomic</a:t>
            </a:r>
            <a:br>
              <a:rPr lang="en-US" sz="2800" b="1" dirty="0"/>
            </a:br>
            <a:r>
              <a:rPr lang="en-US" sz="2800" b="1" dirty="0"/>
              <a:t>Characteristics in Medium and Large U.S. Cities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0055" y="2819400"/>
            <a:ext cx="6400800" cy="2057400"/>
          </a:xfrm>
        </p:spPr>
        <p:txBody>
          <a:bodyPr/>
          <a:lstStyle/>
          <a:p>
            <a:r>
              <a:rPr lang="en-US" dirty="0"/>
              <a:t>Scott W. </a:t>
            </a:r>
            <a:r>
              <a:rPr lang="en-US" dirty="0" err="1"/>
              <a:t>Hegerty</a:t>
            </a:r>
            <a:r>
              <a:rPr lang="en-US" dirty="0"/>
              <a:t>, Ph.D.</a:t>
            </a:r>
          </a:p>
          <a:p>
            <a:r>
              <a:rPr lang="en-US" sz="2000" dirty="0"/>
              <a:t>Professor of Economics</a:t>
            </a:r>
          </a:p>
          <a:p>
            <a:r>
              <a:rPr lang="en-US" sz="2000" dirty="0"/>
              <a:t>Northeastern Illinois University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Illinois Economic Association</a:t>
            </a:r>
          </a:p>
          <a:p>
            <a:r>
              <a:rPr lang="en-US" sz="2000" dirty="0">
                <a:solidFill>
                  <a:schemeClr val="tx1"/>
                </a:solidFill>
              </a:rPr>
              <a:t>November 4, 2022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591" y="5096509"/>
            <a:ext cx="4230864" cy="72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896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8600"/>
            <a:ext cx="8077200" cy="629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5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710151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01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8599"/>
            <a:ext cx="7924800" cy="6283417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43A698E-CC52-3829-42D9-58FCCAFDE039}"/>
              </a:ext>
            </a:extLst>
          </p:cNvPr>
          <p:cNvCxnSpPr>
            <a:cxnSpLocks/>
          </p:cNvCxnSpPr>
          <p:nvPr/>
        </p:nvCxnSpPr>
        <p:spPr>
          <a:xfrm flipH="1">
            <a:off x="3505200" y="2133600"/>
            <a:ext cx="1066800" cy="8382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974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28600"/>
            <a:ext cx="6781800" cy="66197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246316E-402B-F004-6E0C-0E16E1815477}"/>
              </a:ext>
            </a:extLst>
          </p:cNvPr>
          <p:cNvSpPr/>
          <p:nvPr/>
        </p:nvSpPr>
        <p:spPr>
          <a:xfrm>
            <a:off x="1638300" y="5867400"/>
            <a:ext cx="4724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Similar medians, distributions for %s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Higher values for concentrations</a:t>
            </a:r>
          </a:p>
        </p:txBody>
      </p:sp>
    </p:spTree>
    <p:extLst>
      <p:ext uri="{BB962C8B-B14F-4D97-AF65-F5344CB8AC3E}">
        <p14:creationId xmlns:p14="http://schemas.microsoft.com/office/powerpoint/2010/main" val="427569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33400"/>
            <a:ext cx="8073474" cy="47244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C9BAE84-72FC-25DF-A96A-B4C000E25287}"/>
              </a:ext>
            </a:extLst>
          </p:cNvPr>
          <p:cNvSpPr/>
          <p:nvPr/>
        </p:nvSpPr>
        <p:spPr>
          <a:xfrm>
            <a:off x="1981200" y="5486400"/>
            <a:ext cx="4724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Median poverty differential is negative</a:t>
            </a:r>
          </a:p>
        </p:txBody>
      </p:sp>
    </p:spTree>
    <p:extLst>
      <p:ext uri="{BB962C8B-B14F-4D97-AF65-F5344CB8AC3E}">
        <p14:creationId xmlns:p14="http://schemas.microsoft.com/office/powerpoint/2010/main" val="17947337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57200"/>
            <a:ext cx="8102405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09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4800"/>
            <a:ext cx="8298416" cy="5638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7EA6DE9-ADDB-DB87-32DE-7ABFB8A0D388}"/>
              </a:ext>
            </a:extLst>
          </p:cNvPr>
          <p:cNvSpPr/>
          <p:nvPr/>
        </p:nvSpPr>
        <p:spPr>
          <a:xfrm>
            <a:off x="2895600" y="5943600"/>
            <a:ext cx="4724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Median poverty differential positive in NE (slightly in MW); Neg. in S, W</a:t>
            </a:r>
          </a:p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660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28600"/>
            <a:ext cx="7756357" cy="27432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70" y="4495801"/>
            <a:ext cx="7583130" cy="1718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3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Overall Conclusions: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Larger study finds similar “desert” block groups as earlier studies of Chicago, etc.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Further extensions possible</a:t>
            </a:r>
            <a:endParaRPr lang="en-US" dirty="0"/>
          </a:p>
          <a:p>
            <a:r>
              <a:rPr lang="en-US" dirty="0"/>
              <a:t> Not much relationship between % desert and city size</a:t>
            </a:r>
          </a:p>
          <a:p>
            <a:r>
              <a:rPr lang="en-US" dirty="0"/>
              <a:t>Not much correlation with poverty, race (except in larger cities)</a:t>
            </a:r>
          </a:p>
          <a:p>
            <a:r>
              <a:rPr lang="en-US" dirty="0"/>
              <a:t>U.S. Northeast: Deserts poorer than </a:t>
            </a:r>
            <a:r>
              <a:rPr lang="en-US" dirty="0" err="1"/>
              <a:t>nondeserts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3307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Any 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  <a:p>
            <a:r>
              <a:rPr lang="en-US" dirty="0"/>
              <a:t>S-Hegerty@neiu.edu</a:t>
            </a:r>
          </a:p>
        </p:txBody>
      </p:sp>
    </p:spTree>
    <p:extLst>
      <p:ext uri="{BB962C8B-B14F-4D97-AF65-F5344CB8AC3E}">
        <p14:creationId xmlns:p14="http://schemas.microsoft.com/office/powerpoint/2010/main" val="732732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of large cities without </a:t>
            </a:r>
            <a:r>
              <a:rPr lang="en-US" b="1" dirty="0"/>
              <a:t>access to services</a:t>
            </a:r>
          </a:p>
          <a:p>
            <a:r>
              <a:rPr lang="en-US" dirty="0"/>
              <a:t>“Food deserts,” etc.</a:t>
            </a:r>
          </a:p>
          <a:p>
            <a:r>
              <a:rPr lang="en-US" dirty="0"/>
              <a:t>“Banking deserts” </a:t>
            </a:r>
            <a:r>
              <a:rPr lang="en-US" dirty="0">
                <a:sym typeface="Wingdings" panose="05000000000000000000" pitchFamily="2" charset="2"/>
              </a:rPr>
              <a:t> lack of financial access</a:t>
            </a:r>
          </a:p>
          <a:p>
            <a:r>
              <a:rPr lang="en-US" b="1" dirty="0">
                <a:sym typeface="Wingdings" panose="05000000000000000000" pitchFamily="2" charset="2"/>
              </a:rPr>
              <a:t>Related problems</a:t>
            </a:r>
            <a:r>
              <a:rPr lang="en-US" dirty="0">
                <a:sym typeface="Wingdings" panose="05000000000000000000" pitchFamily="2" charset="2"/>
              </a:rPr>
              <a:t>: Lack of financial knowledge, signal of disinvestment, higher interest rates, fewer loans</a:t>
            </a:r>
          </a:p>
          <a:p>
            <a:r>
              <a:rPr lang="en-US" dirty="0">
                <a:sym typeface="Wingdings" panose="05000000000000000000" pitchFamily="2" charset="2"/>
              </a:rPr>
              <a:t>But: Rural areas are deserts too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 Can be smaller cities as 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163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Related 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Ergungor</a:t>
            </a:r>
            <a:r>
              <a:rPr lang="en-US" dirty="0"/>
              <a:t> (2010), Nguyen (2019): Economic effects</a:t>
            </a:r>
          </a:p>
          <a:p>
            <a:r>
              <a:rPr lang="en-US" dirty="0"/>
              <a:t>Hegerty (2016, 2020, 2022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 err="1"/>
              <a:t>Kashian</a:t>
            </a:r>
            <a:r>
              <a:rPr lang="en-US" dirty="0"/>
              <a:t> (2018): Pop. Density; thresholds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1 bank per 1-mile radius?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(depends on city type)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1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Examines a larger sample: </a:t>
            </a:r>
            <a:r>
              <a:rPr lang="en-US" b="1" dirty="0"/>
              <a:t>319 U.S. cities </a:t>
            </a:r>
            <a:r>
              <a:rPr lang="en-US" dirty="0"/>
              <a:t>with populations greater than 100,000 </a:t>
            </a:r>
          </a:p>
          <a:p>
            <a:r>
              <a:rPr lang="en-US" dirty="0"/>
              <a:t>Isolates areas with fewer than </a:t>
            </a:r>
            <a:r>
              <a:rPr lang="en-US" b="1" dirty="0"/>
              <a:t>0.318 banks per square mile</a:t>
            </a:r>
            <a:r>
              <a:rPr lang="en-US" dirty="0"/>
              <a:t> based on distances from block-group centroids</a:t>
            </a:r>
            <a:r>
              <a:rPr lang="en-US" dirty="0">
                <a:sym typeface="Wingdings" panose="05000000000000000000" pitchFamily="2" charset="2"/>
              </a:rPr>
              <a:t> “Banking deserts”</a:t>
            </a:r>
          </a:p>
          <a:p>
            <a:r>
              <a:rPr lang="en-US" dirty="0">
                <a:sym typeface="Wingdings" panose="05000000000000000000" pitchFamily="2" charset="2"/>
              </a:rPr>
              <a:t>Can map, look at correlations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 Opening for further research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87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This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06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2-mile vs. 1-mile radii for calculation</a:t>
            </a:r>
          </a:p>
          <a:p>
            <a:r>
              <a:rPr lang="en-US" dirty="0"/>
              <a:t>Distributions: 	Bank densities </a:t>
            </a:r>
            <a:br>
              <a:rPr lang="en-US" dirty="0"/>
            </a:br>
            <a:r>
              <a:rPr lang="en-US" dirty="0"/>
              <a:t>			Deserts vs. Non-deserts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Associations with three variables: </a:t>
            </a:r>
          </a:p>
          <a:p>
            <a:pPr marL="0" indent="0">
              <a:buNone/>
            </a:pPr>
            <a:r>
              <a:rPr lang="en-US" b="1" dirty="0"/>
              <a:t>	Poverty, % White, % Black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Rates</a:t>
            </a:r>
            <a:r>
              <a:rPr lang="en-US" dirty="0"/>
              <a:t> vs. </a:t>
            </a:r>
            <a:r>
              <a:rPr lang="en-US" b="1" dirty="0"/>
              <a:t>concentrations</a:t>
            </a:r>
          </a:p>
          <a:p>
            <a:r>
              <a:rPr lang="en-US" sz="2000" dirty="0"/>
              <a:t>100 x (Desert population in poverty/Total desert population). </a:t>
            </a:r>
          </a:p>
          <a:p>
            <a:r>
              <a:rPr lang="en-US" sz="2000" dirty="0"/>
              <a:t>100 x (Desert population in poverty/City population)</a:t>
            </a:r>
          </a:p>
          <a:p>
            <a:endParaRPr lang="en-US" sz="2000" dirty="0"/>
          </a:p>
          <a:p>
            <a:r>
              <a:rPr lang="en-US" sz="3500" dirty="0"/>
              <a:t>City characteristics</a:t>
            </a:r>
            <a:br>
              <a:rPr lang="en-US" sz="3500" dirty="0"/>
            </a:br>
            <a:r>
              <a:rPr lang="en-US" sz="3500" dirty="0"/>
              <a:t>Large vs. small, specific areas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784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490" y="2139883"/>
            <a:ext cx="5239019" cy="25782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81000"/>
            <a:ext cx="8355123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060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66" y="381000"/>
            <a:ext cx="8587475" cy="59435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8ADA30-3A73-BCB2-6DAD-1AA16EDC4CE9}"/>
              </a:ext>
            </a:extLst>
          </p:cNvPr>
          <p:cNvSpPr/>
          <p:nvPr/>
        </p:nvSpPr>
        <p:spPr>
          <a:xfrm>
            <a:off x="4031241" y="6019799"/>
            <a:ext cx="4724400" cy="6857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Most BG &lt;4 banks /sq. mi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Weak negative correlation with poverty</a:t>
            </a:r>
          </a:p>
        </p:txBody>
      </p:sp>
    </p:spTree>
    <p:extLst>
      <p:ext uri="{BB962C8B-B14F-4D97-AF65-F5344CB8AC3E}">
        <p14:creationId xmlns:p14="http://schemas.microsoft.com/office/powerpoint/2010/main" val="3792835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001000" cy="52578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0E45F84-68E9-A68F-86C3-A4AAD0964C00}"/>
              </a:ext>
            </a:extLst>
          </p:cNvPr>
          <p:cNvSpPr/>
          <p:nvPr/>
        </p:nvSpPr>
        <p:spPr>
          <a:xfrm>
            <a:off x="1981200" y="5486400"/>
            <a:ext cx="4724400" cy="76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19% of BG # and pop., 27% of area</a:t>
            </a:r>
          </a:p>
        </p:txBody>
      </p:sp>
    </p:spTree>
    <p:extLst>
      <p:ext uri="{BB962C8B-B14F-4D97-AF65-F5344CB8AC3E}">
        <p14:creationId xmlns:p14="http://schemas.microsoft.com/office/powerpoint/2010/main" val="733525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28600"/>
            <a:ext cx="6324600" cy="6439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5406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</TotalTime>
  <Words>377</Words>
  <Application>Microsoft Office PowerPoint</Application>
  <PresentationFormat>On-screen Show (4:3)</PresentationFormat>
  <Paragraphs>51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“Banking Deserts," City Size, and Socioeconomic Characteristics in Medium and Large U.S. Cities</vt:lpstr>
      <vt:lpstr>Motivation</vt:lpstr>
      <vt:lpstr>Related Studies</vt:lpstr>
      <vt:lpstr>This study</vt:lpstr>
      <vt:lpstr>This study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Overall Conclusions: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SWHegerty</dc:creator>
  <cp:lastModifiedBy>Hegerty, Scott</cp:lastModifiedBy>
  <cp:revision>106</cp:revision>
  <dcterms:created xsi:type="dcterms:W3CDTF">2019-04-11T14:46:49Z</dcterms:created>
  <dcterms:modified xsi:type="dcterms:W3CDTF">2022-11-01T15:22:54Z</dcterms:modified>
</cp:coreProperties>
</file>