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8" r:id="rId5"/>
    <p:sldId id="289" r:id="rId6"/>
    <p:sldId id="258" r:id="rId7"/>
    <p:sldId id="280" r:id="rId8"/>
    <p:sldId id="281" r:id="rId9"/>
    <p:sldId id="287" r:id="rId10"/>
    <p:sldId id="259" r:id="rId11"/>
    <p:sldId id="268" r:id="rId12"/>
    <p:sldId id="269" r:id="rId13"/>
    <p:sldId id="272" r:id="rId14"/>
    <p:sldId id="270" r:id="rId15"/>
    <p:sldId id="285" r:id="rId16"/>
    <p:sldId id="265" r:id="rId17"/>
    <p:sldId id="266" r:id="rId18"/>
    <p:sldId id="267" r:id="rId19"/>
    <p:sldId id="277" r:id="rId20"/>
    <p:sldId id="284" r:id="rId21"/>
    <p:sldId id="282" r:id="rId22"/>
    <p:sldId id="286" r:id="rId23"/>
    <p:sldId id="271" r:id="rId24"/>
    <p:sldId id="273" r:id="rId25"/>
    <p:sldId id="275" r:id="rId26"/>
    <p:sldId id="274" r:id="rId27"/>
    <p:sldId id="276" r:id="rId28"/>
    <p:sldId id="288" r:id="rId29"/>
    <p:sldId id="260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0B66-3FDC-4E7D-A293-17C2B5F18A7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90D2-B067-491A-A76A-F201FB58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+mn-lt"/>
              </a:rPr>
              <a:t>Baltic-Nordic Trade Flows, Exchange-Rate Volatility, And Structural Breaks: </a:t>
            </a:r>
            <a:br>
              <a:rPr lang="en-US" sz="4400" b="1" dirty="0">
                <a:latin typeface="+mn-lt"/>
              </a:rPr>
            </a:br>
            <a:r>
              <a:rPr lang="en-US" sz="3400" b="1" dirty="0"/>
              <a:t>An Application of Nonlinear </a:t>
            </a:r>
            <a:r>
              <a:rPr lang="en-US" sz="3400" b="1" dirty="0" err="1"/>
              <a:t>Cointegration</a:t>
            </a:r>
            <a:r>
              <a:rPr lang="en-US" sz="3400" b="1" dirty="0"/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Scott W. Hegerty, Ph.D.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Northeastern Illinois University (USA)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Evolving Challenges in European Economies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Tallinn, Estonia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12-14 June 2022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9" y="5013261"/>
            <a:ext cx="4230864" cy="722376"/>
          </a:xfrm>
          <a:prstGeom prst="rect">
            <a:avLst/>
          </a:prstGeom>
        </p:spPr>
      </p:pic>
      <p:pic>
        <p:nvPicPr>
          <p:cNvPr id="1026" name="Picture 2" descr="https://haldus.taltech.ee/sites/default/files/styles/manual_crop/public/news-image/TalTech_logo.jpg?itok=yUsaBDM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309" y="4321137"/>
            <a:ext cx="2596212" cy="20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4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Exchange Rates and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Appreciations, depreciations vary</a:t>
            </a:r>
            <a:br>
              <a:rPr lang="en-US" dirty="0"/>
            </a:br>
            <a:r>
              <a:rPr lang="en-US" dirty="0"/>
              <a:t>Appreciations vs. Nordic, fluctuation vs. U.S. and Russia</a:t>
            </a:r>
          </a:p>
          <a:p>
            <a:r>
              <a:rPr lang="en-US" dirty="0"/>
              <a:t>Mix of stationarity orders</a:t>
            </a:r>
          </a:p>
          <a:p>
            <a:r>
              <a:rPr lang="en-US" dirty="0"/>
              <a:t>Volatility “spikes” in 2008; others vary by country pair</a:t>
            </a:r>
          </a:p>
        </p:txBody>
      </p:sp>
    </p:spTree>
    <p:extLst>
      <p:ext uri="{BB962C8B-B14F-4D97-AF65-F5344CB8AC3E}">
        <p14:creationId xmlns:p14="http://schemas.microsoft.com/office/powerpoint/2010/main" val="342382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Real Exchange Rates (EE, LV)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2" y="1173018"/>
            <a:ext cx="548640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1" y="117301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5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Real Exchange Rates (LT)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1" y="117301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Stationarity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(Real Exchange Rate, </a:t>
            </a:r>
            <a:r>
              <a:rPr lang="en-US" b="1" i="1" dirty="0">
                <a:latin typeface="+mn-lt"/>
              </a:rPr>
              <a:t>q</a:t>
            </a:r>
            <a:r>
              <a:rPr lang="en-US" b="1" dirty="0">
                <a:latin typeface="+mn-l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34" y="0"/>
            <a:ext cx="3911420" cy="67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Exchange-Rate Volatility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572491"/>
            <a:ext cx="36576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09" y="1631590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27" y="163159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Results: Structural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breaks differ between trade balances and real exchange rates</a:t>
            </a:r>
          </a:p>
          <a:p>
            <a:r>
              <a:rPr lang="en-US" dirty="0"/>
              <a:t>Similarities: 2004 EU accession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regime shifts in the trade balance and exchange-rate volatility for the Estonia-Finland</a:t>
            </a:r>
          </a:p>
          <a:p>
            <a:r>
              <a:rPr lang="en-US" dirty="0"/>
              <a:t>Additional common break for Estonia and Russia in mid-2016. </a:t>
            </a:r>
          </a:p>
          <a:p>
            <a:r>
              <a:rPr lang="en-US" dirty="0"/>
              <a:t>Common breaks across countries in 2008 </a:t>
            </a:r>
          </a:p>
        </p:txBody>
      </p:sp>
    </p:spTree>
    <p:extLst>
      <p:ext uri="{BB962C8B-B14F-4D97-AF65-F5344CB8AC3E}">
        <p14:creationId xmlns:p14="http://schemas.microsoft.com/office/powerpoint/2010/main" val="234148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Trade Balances and Structural Breaks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6" y="1463179"/>
            <a:ext cx="10124566" cy="48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8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Trade Balances and Structural Breaks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6" y="1463179"/>
            <a:ext cx="10124566" cy="4817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6" y="1463179"/>
            <a:ext cx="10124566" cy="48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Trade Balances and Structural Breaks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6" y="1463179"/>
            <a:ext cx="10124566" cy="4817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6" y="1463179"/>
            <a:ext cx="10180616" cy="48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Structural Break Dates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92" y="1320800"/>
            <a:ext cx="5747827" cy="50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 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Estonia, Latvia, and Lithuania: well-known cultural, historic, and linguistic ties with their Nordic neighbors </a:t>
            </a:r>
          </a:p>
          <a:p>
            <a:r>
              <a:rPr lang="en-US" dirty="0"/>
              <a:t>Going back centuries; continuing through EU membership to today</a:t>
            </a:r>
          </a:p>
          <a:p>
            <a:r>
              <a:rPr lang="en-US" dirty="0"/>
              <a:t>Many studies on </a:t>
            </a:r>
            <a:r>
              <a:rPr lang="en-US" b="1" dirty="0"/>
              <a:t>bilateral trade </a:t>
            </a:r>
            <a:r>
              <a:rPr lang="en-US" dirty="0"/>
              <a:t>(exports, imports, trade balances); few on Baltic; fewer on Baltic-Nordic trade</a:t>
            </a:r>
          </a:p>
          <a:p>
            <a:r>
              <a:rPr lang="en-US" dirty="0"/>
              <a:t>This study: Extends work on trade balances and structural breaks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Cointegration models (linear and nonlinear)</a:t>
            </a:r>
          </a:p>
          <a:p>
            <a:r>
              <a:rPr lang="en-US" dirty="0">
                <a:sym typeface="Wingdings" panose="05000000000000000000" pitchFamily="2" charset="2"/>
              </a:rPr>
              <a:t>Finds differences by country pair and by specification</a:t>
            </a:r>
          </a:p>
          <a:p>
            <a:r>
              <a:rPr lang="en-US" dirty="0">
                <a:sym typeface="Wingdings" panose="05000000000000000000" pitchFamily="2" charset="2"/>
              </a:rPr>
              <a:t>Structural breaks affect performance of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Results: Structural Break Dummies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Structural-break dummies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larger F-statistic </a:t>
            </a:r>
            <a:br>
              <a:rPr lang="en-US" dirty="0"/>
            </a:br>
            <a:r>
              <a:rPr lang="en-US" dirty="0"/>
              <a:t>Stronger support for cointegration in both linear and nonlinear ARDL models </a:t>
            </a:r>
          </a:p>
          <a:p>
            <a:r>
              <a:rPr lang="en-US" dirty="0"/>
              <a:t>Real exchange rate incorporates much of the same information regarding economic shifts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O</a:t>
            </a:r>
            <a:r>
              <a:rPr lang="en-US" dirty="0"/>
              <a:t>ften has a more limited impact with dummies</a:t>
            </a:r>
          </a:p>
        </p:txBody>
      </p:sp>
    </p:spTree>
    <p:extLst>
      <p:ext uri="{BB962C8B-B14F-4D97-AF65-F5344CB8AC3E}">
        <p14:creationId xmlns:p14="http://schemas.microsoft.com/office/powerpoint/2010/main" val="302210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Cointegration Results: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evidence of cointegration (F-test): ARDL w/dummies</a:t>
            </a:r>
          </a:p>
          <a:p>
            <a:r>
              <a:rPr lang="en-US" dirty="0"/>
              <a:t>Least evidence: NARDL w/o dummies</a:t>
            </a:r>
          </a:p>
          <a:p>
            <a:r>
              <a:rPr lang="en-US" dirty="0"/>
              <a:t>Real exchange rate significant in 4/18 cases:</a:t>
            </a:r>
            <a:br>
              <a:rPr lang="en-US" dirty="0"/>
            </a:br>
            <a:r>
              <a:rPr lang="en-US" dirty="0"/>
              <a:t>ARDL, w/o and NARDL w/ dummies</a:t>
            </a:r>
          </a:p>
        </p:txBody>
      </p:sp>
    </p:spTree>
    <p:extLst>
      <p:ext uri="{BB962C8B-B14F-4D97-AF65-F5344CB8AC3E}">
        <p14:creationId xmlns:p14="http://schemas.microsoft.com/office/powerpoint/2010/main" val="105191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Cointegration Results: Macro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macroeconomic determinants (including exchange-rate volatility) is generally weak</a:t>
            </a:r>
          </a:p>
          <a:p>
            <a:r>
              <a:rPr lang="en-US" dirty="0"/>
              <a:t>Income and relative prices do have significant effects in some cases</a:t>
            </a:r>
            <a:br>
              <a:rPr lang="en-US" dirty="0"/>
            </a:br>
            <a:r>
              <a:rPr lang="en-US" dirty="0"/>
              <a:t>e.g. </a:t>
            </a:r>
            <a:r>
              <a:rPr lang="en-US" u="sng" dirty="0"/>
              <a:t>Domestic income: </a:t>
            </a:r>
            <a:br>
              <a:rPr lang="en-US" dirty="0"/>
            </a:br>
            <a:r>
              <a:rPr lang="en-US" dirty="0"/>
              <a:t>Estonia/Norway; Estonia/U.S.; Lithuania/Poland</a:t>
            </a:r>
            <a:br>
              <a:rPr lang="en-US" dirty="0"/>
            </a:br>
            <a:r>
              <a:rPr lang="en-US" u="sng" dirty="0"/>
              <a:t>q</a:t>
            </a:r>
            <a:r>
              <a:rPr lang="en-US" dirty="0"/>
              <a:t>: Estonia/Russia</a:t>
            </a:r>
          </a:p>
          <a:p>
            <a:r>
              <a:rPr lang="en-US" dirty="0"/>
              <a:t>“Disconnect” between F-test and coefficient significance</a:t>
            </a:r>
          </a:p>
        </p:txBody>
      </p:sp>
    </p:spTree>
    <p:extLst>
      <p:ext uri="{BB962C8B-B14F-4D97-AF65-F5344CB8AC3E}">
        <p14:creationId xmlns:p14="http://schemas.microsoft.com/office/powerpoint/2010/main" val="196384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F-Test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73" y="446964"/>
            <a:ext cx="5927016" cy="58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0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Cointegration</a:t>
            </a:r>
            <a:r>
              <a:rPr lang="en-US" b="1" dirty="0">
                <a:latin typeface="+mn-lt"/>
              </a:rPr>
              <a:t>: ARDL, no dummies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55237-8D9C-C2AA-9B0B-BDD03434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594"/>
            <a:ext cx="7991611" cy="55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28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Cointegration</a:t>
            </a:r>
            <a:r>
              <a:rPr lang="en-US" b="1" dirty="0">
                <a:latin typeface="+mn-lt"/>
              </a:rPr>
              <a:t>: ARDL, w/ dummies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8"/>
          <a:stretch/>
        </p:blipFill>
        <p:spPr>
          <a:xfrm>
            <a:off x="838200" y="1285030"/>
            <a:ext cx="907742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91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Cointegration</a:t>
            </a:r>
            <a:r>
              <a:rPr lang="en-US" b="1" dirty="0">
                <a:latin typeface="+mn-lt"/>
              </a:rPr>
              <a:t>: NARDL, no dummies</a:t>
            </a: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A1F48-0424-38F1-A7BE-F6AA9989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6890"/>
            <a:ext cx="9344864" cy="54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Cointegration</a:t>
            </a:r>
            <a:r>
              <a:rPr lang="en-US" b="1" dirty="0">
                <a:latin typeface="+mn-lt"/>
              </a:rPr>
              <a:t>: NARDL, w/ dummies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B0F83-F943-F168-9389-64E4C67F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11" y="1286415"/>
            <a:ext cx="101673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4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This study:</a:t>
            </a:r>
          </a:p>
          <a:p>
            <a:r>
              <a:rPr lang="en-US" dirty="0"/>
              <a:t>Looks specifically at Baltics (rather than general CEE)</a:t>
            </a:r>
          </a:p>
          <a:p>
            <a:r>
              <a:rPr lang="en-US" dirty="0"/>
              <a:t>Helps examine the timing and potential causes of economic change in the Baltic Sea region</a:t>
            </a:r>
          </a:p>
          <a:p>
            <a:r>
              <a:rPr lang="en-US" dirty="0"/>
              <a:t>Focuses on exchange-rate volatility: modeling and as a determinant of bilateral trade balances</a:t>
            </a:r>
          </a:p>
          <a:p>
            <a:r>
              <a:rPr lang="en-US" dirty="0"/>
              <a:t>Finds evidence of </a:t>
            </a:r>
            <a:r>
              <a:rPr lang="en-US" b="1" dirty="0"/>
              <a:t>structural breaks</a:t>
            </a:r>
            <a:r>
              <a:rPr lang="en-US" dirty="0"/>
              <a:t> in Baltic bilateral trade balances</a:t>
            </a:r>
          </a:p>
          <a:p>
            <a:r>
              <a:rPr lang="en-US" dirty="0"/>
              <a:t>Compares </a:t>
            </a:r>
            <a:r>
              <a:rPr lang="en-US" b="1" dirty="0"/>
              <a:t>cointegration</a:t>
            </a:r>
            <a:r>
              <a:rPr lang="en-US" dirty="0"/>
              <a:t> results between linear and nonlinear models</a:t>
            </a:r>
          </a:p>
        </p:txBody>
      </p:sp>
    </p:spTree>
    <p:extLst>
      <p:ext uri="{BB962C8B-B14F-4D97-AF65-F5344CB8AC3E}">
        <p14:creationId xmlns:p14="http://schemas.microsoft.com/office/powerpoint/2010/main" val="1965202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Findings:</a:t>
            </a:r>
          </a:p>
          <a:p>
            <a:r>
              <a:rPr lang="en-US" dirty="0"/>
              <a:t>Linear ARDL model performs better than NARDL</a:t>
            </a:r>
          </a:p>
          <a:p>
            <a:r>
              <a:rPr lang="en-US" dirty="0"/>
              <a:t>Including structural break dummies better than not including them</a:t>
            </a:r>
          </a:p>
          <a:p>
            <a:r>
              <a:rPr lang="en-US" dirty="0"/>
              <a:t>F test more significant than coefficients</a:t>
            </a:r>
          </a:p>
          <a:p>
            <a:r>
              <a:rPr lang="en-US" dirty="0"/>
              <a:t>Some significant macro effects</a:t>
            </a:r>
          </a:p>
          <a:p>
            <a:r>
              <a:rPr lang="en-US" dirty="0"/>
              <a:t>In general, real exchange rate and volatility </a:t>
            </a:r>
            <a:r>
              <a:rPr lang="en-US" b="1" dirty="0"/>
              <a:t>not</a:t>
            </a:r>
            <a:r>
              <a:rPr lang="en-US" dirty="0"/>
              <a:t> significant</a:t>
            </a:r>
          </a:p>
          <a:p>
            <a:r>
              <a:rPr lang="en-US" b="1" dirty="0"/>
              <a:t>Future steps</a:t>
            </a:r>
            <a:r>
              <a:rPr lang="en-US" dirty="0"/>
              <a:t>: focus on q; incorporate additional variables</a:t>
            </a:r>
          </a:p>
        </p:txBody>
      </p:sp>
    </p:spTree>
    <p:extLst>
      <p:ext uri="{BB962C8B-B14F-4D97-AF65-F5344CB8AC3E}">
        <p14:creationId xmlns:p14="http://schemas.microsoft.com/office/powerpoint/2010/main" val="213399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SzPts val="1500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Some previous studies: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Bems</a:t>
            </a:r>
            <a:r>
              <a:rPr lang="en-US" dirty="0"/>
              <a:t> and </a:t>
            </a:r>
            <a:r>
              <a:rPr lang="en-US" dirty="0" err="1"/>
              <a:t>Jönsson</a:t>
            </a:r>
            <a:r>
              <a:rPr lang="en-US" dirty="0"/>
              <a:t> </a:t>
            </a:r>
            <a:r>
              <a:rPr lang="en-US" dirty="0" err="1"/>
              <a:t>Hartelius</a:t>
            </a:r>
            <a:r>
              <a:rPr lang="en-US" dirty="0"/>
              <a:t> (2006) written before the Global Financial Crisis</a:t>
            </a:r>
          </a:p>
          <a:p>
            <a:r>
              <a:rPr lang="en-US" dirty="0" err="1"/>
              <a:t>Ketenci</a:t>
            </a:r>
            <a:r>
              <a:rPr lang="en-US" dirty="0"/>
              <a:t> (2016) focuses outside the Baltic</a:t>
            </a:r>
          </a:p>
          <a:p>
            <a:r>
              <a:rPr lang="en-US" dirty="0" err="1"/>
              <a:t>Bošnjak</a:t>
            </a:r>
            <a:r>
              <a:rPr lang="en-US" dirty="0"/>
              <a:t> et al. (2020) find hysteresis in CEE time series</a:t>
            </a:r>
          </a:p>
          <a:p>
            <a:r>
              <a:rPr lang="en-US" dirty="0" err="1"/>
              <a:t>Kulbacki</a:t>
            </a:r>
            <a:r>
              <a:rPr lang="en-US" dirty="0"/>
              <a:t> and </a:t>
            </a:r>
            <a:r>
              <a:rPr lang="en-US" dirty="0" err="1"/>
              <a:t>Michalczuk</a:t>
            </a:r>
            <a:r>
              <a:rPr lang="en-US" dirty="0"/>
              <a:t> (2021) show shifts in trade patterns</a:t>
            </a:r>
          </a:p>
          <a:p>
            <a:r>
              <a:rPr lang="en-US" dirty="0" err="1"/>
              <a:t>Hegerty</a:t>
            </a:r>
            <a:r>
              <a:rPr lang="en-US" dirty="0"/>
              <a:t> (2022a) focuses on Baltic trade outside of Europe</a:t>
            </a:r>
          </a:p>
          <a:p>
            <a:r>
              <a:rPr lang="en-US" dirty="0" err="1"/>
              <a:t>Hegerty</a:t>
            </a:r>
            <a:r>
              <a:rPr lang="en-US" dirty="0"/>
              <a:t> (2022b) begins with structural breaks</a:t>
            </a:r>
          </a:p>
        </p:txBody>
      </p:sp>
    </p:spTree>
    <p:extLst>
      <p:ext uri="{BB962C8B-B14F-4D97-AF65-F5344CB8AC3E}">
        <p14:creationId xmlns:p14="http://schemas.microsoft.com/office/powerpoint/2010/main" val="1187868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S-Hegerty@neiu.edu</a:t>
            </a:r>
          </a:p>
        </p:txBody>
      </p:sp>
    </p:spTree>
    <p:extLst>
      <p:ext uri="{BB962C8B-B14F-4D97-AF65-F5344CB8AC3E}">
        <p14:creationId xmlns:p14="http://schemas.microsoft.com/office/powerpoint/2010/main" val="152232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SzPts val="1500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This study: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b="1" dirty="0"/>
              <a:t>Examines structural changes in bilateral trade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Events such as European Union accession in 2004, the 2008-2009 global financial crisis, and spillovers from Russia’s first incursion into Ukraine in 2014</a:t>
            </a:r>
          </a:p>
          <a:p>
            <a:r>
              <a:rPr lang="en-US" dirty="0"/>
              <a:t>2. </a:t>
            </a:r>
            <a:r>
              <a:rPr lang="en-US" b="1" dirty="0"/>
              <a:t>Evaluates how such events</a:t>
            </a:r>
            <a:r>
              <a:rPr lang="en-US" dirty="0"/>
              <a:t> (e.g. capital inflows in mid 2000s) </a:t>
            </a:r>
            <a:r>
              <a:rPr lang="en-US" b="1" dirty="0"/>
              <a:t>are “priced into” the real exchange rate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May capture same information as breaks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Investigates how exchange-rate volatility and regime shifts affect these trade balances </a:t>
            </a:r>
            <a:br>
              <a:rPr lang="en-US" b="1" dirty="0"/>
            </a:br>
            <a:r>
              <a:rPr lang="en-US" dirty="0">
                <a:sym typeface="Wingdings" panose="05000000000000000000" pitchFamily="2" charset="2"/>
              </a:rPr>
              <a:t> Applies different models and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SzPts val="1500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Main hypotheses: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Historic partnerships/events “captured” by structural breaks</a:t>
            </a:r>
          </a:p>
          <a:p>
            <a:r>
              <a:rPr lang="en-US" dirty="0"/>
              <a:t>2) Events also “priced into” the real exchange rate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Will lead to redundant effects</a:t>
            </a:r>
            <a:endParaRPr lang="en-US" dirty="0"/>
          </a:p>
          <a:p>
            <a:r>
              <a:rPr lang="en-US" dirty="0"/>
              <a:t>3) Ambiguous volatility effect can be uncovered by nonlinear methods</a:t>
            </a:r>
          </a:p>
        </p:txBody>
      </p:sp>
    </p:spTree>
    <p:extLst>
      <p:ext uri="{BB962C8B-B14F-4D97-AF65-F5344CB8AC3E}">
        <p14:creationId xmlns:p14="http://schemas.microsoft.com/office/powerpoint/2010/main" val="2674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time series for bilateral exports from the International Monetary Fund’s Direction of Trade Statistics (1993-2021); </a:t>
            </a:r>
            <a:r>
              <a:rPr lang="en-US" dirty="0" err="1"/>
              <a:t>deseasonalized</a:t>
            </a:r>
            <a:r>
              <a:rPr lang="en-US" dirty="0"/>
              <a:t> (if necessary) using the Census-X13 procedure</a:t>
            </a:r>
          </a:p>
          <a:p>
            <a:r>
              <a:rPr lang="en-US" dirty="0"/>
              <a:t> Export/import ratios for Estonia, Latvia, Lithuania and Finland, Norway, and Sweden; also comparison countries Poland, Russia, and the United States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18 bilateral trade balances total (3 x 6)</a:t>
            </a:r>
          </a:p>
          <a:p>
            <a:r>
              <a:rPr lang="en-US" dirty="0"/>
              <a:t>Additional variables: industrial production, consumer price indices, and nominal exchange rates (vs. USD and EUR), taken from the IMF’s International Financial Statistics</a:t>
            </a:r>
          </a:p>
          <a:p>
            <a:r>
              <a:rPr lang="en-US" dirty="0"/>
              <a:t>Bilateral rates via euro cross rates (1999-)</a:t>
            </a:r>
          </a:p>
        </p:txBody>
      </p:sp>
    </p:spTree>
    <p:extLst>
      <p:ext uri="{BB962C8B-B14F-4D97-AF65-F5344CB8AC3E}">
        <p14:creationId xmlns:p14="http://schemas.microsoft.com/office/powerpoint/2010/main" val="367669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breaks (changes in mean) in the trade balances are extracted using the method of Bai and </a:t>
            </a:r>
            <a:r>
              <a:rPr lang="en-US" dirty="0" err="1"/>
              <a:t>Perron</a:t>
            </a:r>
            <a:r>
              <a:rPr lang="en-US" dirty="0"/>
              <a:t> (1998)</a:t>
            </a:r>
          </a:p>
          <a:p>
            <a:r>
              <a:rPr lang="en-US" dirty="0"/>
              <a:t>Used both for informative purposes (many coincide with the GFC, for example), as well as to create dummy variables for the </a:t>
            </a:r>
            <a:r>
              <a:rPr lang="en-US" dirty="0" err="1"/>
              <a:t>cointegration</a:t>
            </a:r>
            <a:r>
              <a:rPr lang="en-US" dirty="0"/>
              <a:t> model</a:t>
            </a:r>
          </a:p>
          <a:p>
            <a:r>
              <a:rPr lang="en-US" dirty="0"/>
              <a:t>Real exchange-rate volatility is a GARCH(1,1) process, per </a:t>
            </a:r>
            <a:r>
              <a:rPr lang="en-US" dirty="0" err="1"/>
              <a:t>Bollerslev</a:t>
            </a:r>
            <a:r>
              <a:rPr lang="en-US" dirty="0"/>
              <a:t> (1986), with an ARMA model for log changes in real exchange rates as the underlying mean equation</a:t>
            </a:r>
          </a:p>
          <a:p>
            <a:r>
              <a:rPr lang="en-US" dirty="0"/>
              <a:t>Structural breaks in volatility are also calculated and compared against those found in the underlying trade balances </a:t>
            </a:r>
          </a:p>
        </p:txBody>
      </p:sp>
    </p:spTree>
    <p:extLst>
      <p:ext uri="{BB962C8B-B14F-4D97-AF65-F5344CB8AC3E}">
        <p14:creationId xmlns:p14="http://schemas.microsoft.com/office/powerpoint/2010/main" val="226693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Methodology: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Both the linear Autoregressive Distributed Lag (ARDL) </a:t>
                </a:r>
                <a:r>
                  <a:rPr lang="en-US" dirty="0" err="1"/>
                  <a:t>cointegration</a:t>
                </a:r>
                <a:r>
                  <a:rPr lang="en-US" dirty="0"/>
                  <a:t> method of </a:t>
                </a:r>
                <a:r>
                  <a:rPr lang="en-US" dirty="0" err="1"/>
                  <a:t>Pesaran</a:t>
                </a:r>
                <a:r>
                  <a:rPr lang="en-US" dirty="0"/>
                  <a:t> </a:t>
                </a:r>
                <a:r>
                  <a:rPr lang="en-US" i="1" dirty="0"/>
                  <a:t>et al</a:t>
                </a:r>
                <a:r>
                  <a:rPr lang="en-US" dirty="0"/>
                  <a:t>. (2001) and the nonlinear ARDL model of Shin </a:t>
                </a:r>
                <a:r>
                  <a:rPr lang="en-US" i="1" dirty="0"/>
                  <a:t>et al</a:t>
                </a:r>
                <a:r>
                  <a:rPr lang="en-US" dirty="0"/>
                  <a:t>. (2014) are used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𝑙𝑛𝑞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𝑞𝑉𝑂𝐿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𝑙𝑛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𝑙𝑛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𝑙𝑛𝑞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𝑞𝑉𝑂𝐿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dirty="0"/>
                  <a:t>Increases in </a:t>
                </a:r>
                <a:r>
                  <a:rPr lang="en-US" b="1" dirty="0"/>
                  <a:t>foreign income</a:t>
                </a:r>
                <a:r>
                  <a:rPr lang="en-US" dirty="0"/>
                  <a:t> will increase a country’s trade balance; </a:t>
                </a:r>
                <a:r>
                  <a:rPr lang="en-US" b="1" dirty="0"/>
                  <a:t>domestic income</a:t>
                </a:r>
                <a:r>
                  <a:rPr lang="en-US" dirty="0"/>
                  <a:t> reduces it; a </a:t>
                </a:r>
                <a:r>
                  <a:rPr lang="en-US" b="1" dirty="0"/>
                  <a:t>real appreciation </a:t>
                </a:r>
                <a:r>
                  <a:rPr lang="en-US" dirty="0"/>
                  <a:t>(increase in </a:t>
                </a:r>
                <a:r>
                  <a:rPr lang="en-US" i="1" dirty="0"/>
                  <a:t>q</a:t>
                </a:r>
                <a:r>
                  <a:rPr lang="en-US" dirty="0"/>
                  <a:t>) should decrease the trade balance </a:t>
                </a:r>
              </a:p>
              <a:p>
                <a:r>
                  <a:rPr lang="en-US" dirty="0"/>
                  <a:t>Effect of </a:t>
                </a:r>
                <a:r>
                  <a:rPr lang="en-US" b="1" dirty="0"/>
                  <a:t>volatility</a:t>
                </a:r>
                <a:r>
                  <a:rPr lang="en-US" dirty="0"/>
                  <a:t> is more ambiguous</a:t>
                </a:r>
                <a:br>
                  <a:rPr lang="en-US" dirty="0"/>
                </a:b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:r>
                  <a:rPr lang="en-US" sz="1600" dirty="0"/>
                  <a:t>risk generally reduces economic activity, but there might be disproportionate impacts on exports and imports</a:t>
                </a:r>
                <a:br>
                  <a:rPr lang="en-US" sz="1600" dirty="0"/>
                </a:br>
                <a:r>
                  <a:rPr lang="en-US" sz="1600" dirty="0">
                    <a:sym typeface="Wingdings" panose="05000000000000000000" pitchFamily="2" charset="2"/>
                  </a:rPr>
                  <a:t> </a:t>
                </a:r>
                <a:r>
                  <a:rPr lang="en-US" sz="1600" dirty="0"/>
                  <a:t>research has also found a variety of positive and insignificant effects in many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29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Methodology: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Nonlinear Model: Separates </a:t>
                </a:r>
                <a:r>
                  <a:rPr lang="en-US" i="1" dirty="0"/>
                  <a:t>volatility</a:t>
                </a:r>
                <a:r>
                  <a:rPr lang="en-US" dirty="0"/>
                  <a:t> increases from decrease</a:t>
                </a:r>
              </a:p>
              <a:p>
                <a:r>
                  <a:rPr lang="en-US" dirty="0"/>
                  <a:t>Theory: Increases in risk affect trade more than decreases</a:t>
                </a:r>
                <a:br>
                  <a:rPr lang="en-US" dirty="0"/>
                </a:br>
                <a:r>
                  <a:rPr lang="en-US" dirty="0"/>
                  <a:t>(Risk aversion, lasting psychological effects)</a:t>
                </a:r>
              </a:p>
              <a:p>
                <a:endParaRPr lang="en-US" dirty="0"/>
              </a:p>
              <a:p>
                <a:r>
                  <a:rPr lang="en-US" dirty="0"/>
                  <a:t>Separate increases from decreases: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𝑃𝑂𝑆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𝑉𝑂𝐿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𝑉𝑂𝐿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,0)</m:t>
                        </m:r>
                      </m:e>
                    </m:nary>
                  </m:oMath>
                </a14:m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𝑁𝐸𝐺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𝑉𝑂𝐿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𝑉𝑂𝐿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,0)</m:t>
                        </m:r>
                      </m:e>
                    </m:nary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66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1144</Words>
  <Application>Microsoft Office PowerPoint</Application>
  <PresentationFormat>Widescreen</PresentationFormat>
  <Paragraphs>101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 </vt:lpstr>
      <vt:lpstr>Calibri Light</vt:lpstr>
      <vt:lpstr>Cambria Math</vt:lpstr>
      <vt:lpstr>Office Theme</vt:lpstr>
      <vt:lpstr>Baltic-Nordic Trade Flows, Exchange-Rate Volatility, And Structural Breaks:  An Application of Nonlinear Cointegration Analysis</vt:lpstr>
      <vt:lpstr>Introduction</vt:lpstr>
      <vt:lpstr>Some previous studies:</vt:lpstr>
      <vt:lpstr>This study:</vt:lpstr>
      <vt:lpstr>Main hypotheses:</vt:lpstr>
      <vt:lpstr>Methodology:</vt:lpstr>
      <vt:lpstr>Methodology:</vt:lpstr>
      <vt:lpstr>Methodology:</vt:lpstr>
      <vt:lpstr>Methodology:</vt:lpstr>
      <vt:lpstr>Exchange Rates and Volatility</vt:lpstr>
      <vt:lpstr>Real Exchange Rates (EE, LV)</vt:lpstr>
      <vt:lpstr>Real Exchange Rates (LT)</vt:lpstr>
      <vt:lpstr>Stationarity  (Real Exchange Rate, q)</vt:lpstr>
      <vt:lpstr>Exchange-Rate Volatility</vt:lpstr>
      <vt:lpstr>Results: Structural Breaks</vt:lpstr>
      <vt:lpstr>Trade Balances and Structural Breaks</vt:lpstr>
      <vt:lpstr>Trade Balances and Structural Breaks</vt:lpstr>
      <vt:lpstr>Trade Balances and Structural Breaks</vt:lpstr>
      <vt:lpstr>Structural Break Dates</vt:lpstr>
      <vt:lpstr>Results: Structural Break Dummies</vt:lpstr>
      <vt:lpstr>Cointegration Results: Comparing Models</vt:lpstr>
      <vt:lpstr>Cointegration Results: Macro Variables</vt:lpstr>
      <vt:lpstr>F-Test Results</vt:lpstr>
      <vt:lpstr>Cointegration: ARDL, no dummies</vt:lpstr>
      <vt:lpstr>Cointegration: ARDL, w/ dummies</vt:lpstr>
      <vt:lpstr>Cointegration: NARDL, no dummies</vt:lpstr>
      <vt:lpstr>Cointegration: NARDL, w/ dummies</vt:lpstr>
      <vt:lpstr>Conclusions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Baltic-Nordic Trade Flows, Exchange-Rate Volatility, And Structural Breaks:  An Application of Nonlinear Cointegration Analysis</dc:title>
  <dc:creator>Hegerty, Scott</dc:creator>
  <cp:lastModifiedBy>Scott W. Hegerty</cp:lastModifiedBy>
  <cp:revision>31</cp:revision>
  <dcterms:created xsi:type="dcterms:W3CDTF">2022-05-05T15:38:35Z</dcterms:created>
  <dcterms:modified xsi:type="dcterms:W3CDTF">2022-05-25T20:34:39Z</dcterms:modified>
</cp:coreProperties>
</file>