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0" r:id="rId4"/>
    <p:sldId id="269" r:id="rId5"/>
    <p:sldId id="270" r:id="rId6"/>
    <p:sldId id="272" r:id="rId7"/>
    <p:sldId id="274" r:id="rId8"/>
    <p:sldId id="275" r:id="rId9"/>
    <p:sldId id="271" r:id="rId10"/>
    <p:sldId id="27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037F-1298-4D51-BCE3-4C6C4CC4C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1B0AD-0752-431D-9B32-BAE99C1FB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7D8E-787C-4410-9072-88297BD5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87CF-1AF4-4A64-AD75-9265914D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EFB6-5A94-4A3E-BC95-40B9DF9C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3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D89B-D479-408B-9DB3-FA566CD5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DBFD8-F29D-4EBA-B488-E3E89AD8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F6A0-6986-421A-BC4C-21E5A1B8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1F6A-9A55-48C1-B461-87F0521A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BCD50-6C52-4FF9-BF4C-9F6B4003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75C0D-CF3D-45D4-9AA4-1AE8ABBD5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09274-B1D7-4F57-B907-9AF0B9FB4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F535-44D5-4504-92BF-77C6A363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25D46-0E72-48DE-84D4-07347A63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640D-B7A3-4AF9-9FBB-C76305FB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C165-7FCF-46D9-863B-12DEE43D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3550-1BF7-4A37-BB85-5EC5C50A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8A07-4E49-432C-A738-6C655CAA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B6E2-C13F-4255-8ECE-BE2746BA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5F92-4508-43C2-8B44-120C31B4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0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B1-832C-4CBF-987F-04089600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163F-2364-4307-92EB-A4C425FD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319B-8064-46BF-9654-71D7B33C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DFAA-B355-41D0-AE0F-6BA31D6F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40E-075C-4AD7-872A-A9A7D067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3D84-2BF3-4C22-8E2B-53C9730F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B292-C870-451E-A0B5-8829A0C0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351B1-BEBA-4966-935C-139B9141B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3964-28D6-4F70-BB88-971752CC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F449B-7DC8-4181-9F3E-8545BA64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8BED-7AC5-4052-8413-CFF77B92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F955-18B0-4431-84B7-DA8472DB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FB3C-103F-41D5-94A2-A554315A2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08074-ACEC-4F12-8DFD-6000861A6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82AF2-7185-4BF4-8C57-56412109B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945BC-8150-43E5-9117-87DD809F1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9A941-BF09-452B-9954-A16595C1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E792A-51C8-489F-B933-FDA00DB6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3C26D-F53D-499C-BCD5-0071F47E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8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1CF9-1BF2-4C3A-8D9E-89FA737D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87632-3E9D-4003-8FAD-F6FCA230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0F235-3F00-4E7A-B975-FC2B1D80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C234D-32DE-4583-9DBE-AE8CBFDE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E55F1-FB8E-40BA-86C1-DCC04F71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7D2F5-5731-4776-8AF0-5DB81D24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8CC8F-0F3B-4C38-8306-442E0AE4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1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A8EC-96EB-4B99-B803-A3694CFC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BCEA-2BF4-45C8-A36F-092C1B5A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B60E9-4739-4022-9E69-C8E46BD16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F2E19-C3AD-4C7B-B765-28BB8FBA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D8F29-4347-4F14-9BAB-BE86DD3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33DF9-209E-44B3-9471-442987DD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680D-5D20-4620-806A-473E9C2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83721-B5DA-4328-9885-3C8336B30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893BA-FD66-4C35-8C1C-3A2E68E73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7FC3E-8A88-4807-AF74-C3CFCB46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FBDC9-D93E-4B9E-A2DB-711F1FE260B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07FF2-9DF5-4C7A-A190-1A63A6DA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9ACB9-CFA8-4B84-9D66-3D5F654D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1BA81-FF02-48CE-B41B-23AB6672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0671E-11D8-4996-8C4E-4995D9DFA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145A-3D05-4776-9A96-E7A7F1DE8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BDC9-D93E-4B9E-A2DB-711F1FE260BB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3890-3D9C-473B-9F10-F25E326C6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688DB-1A29-4CB3-8044-7B57AA34D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D47E6-7F79-4BA4-957D-FA14BD051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295401"/>
            <a:ext cx="7772400" cy="2091743"/>
          </a:xfrm>
        </p:spPr>
        <p:txBody>
          <a:bodyPr>
            <a:noAutofit/>
          </a:bodyPr>
          <a:lstStyle/>
          <a:p>
            <a:r>
              <a:rPr lang="en-US" sz="5000" b="1" dirty="0">
                <a:latin typeface="+mn-lt"/>
              </a:rPr>
              <a:t> </a:t>
            </a:r>
            <a:r>
              <a:rPr lang="en-US" sz="4400" b="1" dirty="0">
                <a:latin typeface="+mn-lt"/>
              </a:rPr>
              <a:t>Get Control of Your Finances: Tips and Tricks to Help You Succeed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W. </a:t>
            </a:r>
            <a:r>
              <a:rPr lang="en-US" dirty="0" err="1"/>
              <a:t>Hegerty</a:t>
            </a:r>
            <a:r>
              <a:rPr lang="en-US" dirty="0"/>
              <a:t>, Ph.D.</a:t>
            </a:r>
          </a:p>
          <a:p>
            <a:r>
              <a:rPr lang="en-US" dirty="0"/>
              <a:t>Professor of Economics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1" y="5096509"/>
            <a:ext cx="4230864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1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Franklin Gothic Demi" panose="020B0703020102020204" pitchFamily="34" charset="0"/>
              </a:rPr>
              <a:t>Being “smart” about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What do you get, and what do you pay for it? (</a:t>
            </a:r>
            <a:r>
              <a:rPr lang="en-US" i="1" dirty="0">
                <a:latin typeface="Franklin Gothic Book" panose="020B0503020102020204" pitchFamily="34" charset="0"/>
              </a:rPr>
              <a:t>Costs and benefits</a:t>
            </a:r>
            <a:r>
              <a:rPr lang="en-US" dirty="0">
                <a:latin typeface="Franklin Gothic Book" panose="020B0503020102020204" pitchFamily="34" charset="0"/>
              </a:rPr>
              <a:t>)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Step-by-step = </a:t>
            </a:r>
            <a:r>
              <a:rPr lang="en-US" i="1" dirty="0">
                <a:latin typeface="Franklin Gothic Book" panose="020B0503020102020204" pitchFamily="34" charset="0"/>
              </a:rPr>
              <a:t>“marginal” principle</a:t>
            </a:r>
          </a:p>
          <a:p>
            <a:r>
              <a:rPr lang="en-US" u="sng" dirty="0">
                <a:latin typeface="Franklin Gothic Book" panose="020B0503020102020204" pitchFamily="34" charset="0"/>
              </a:rPr>
              <a:t>Paying for added value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Lots of things (houses, jobs) treated this way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What is worth paying for?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Does it differ by person? By life stage? By income?</a:t>
            </a:r>
            <a:b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</a:b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Might some things not really be worth it?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i="1" dirty="0">
                <a:latin typeface="Franklin Gothic Book" panose="020B0503020102020204" pitchFamily="34" charset="0"/>
              </a:rPr>
              <a:t>Big idea </a:t>
            </a:r>
            <a:r>
              <a:rPr lang="en-US" dirty="0">
                <a:latin typeface="Franklin Gothic Book" panose="020B0503020102020204" pitchFamily="34" charset="0"/>
              </a:rPr>
              <a:t>= use Economics to make smart decisions!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Credit, bills, taxes = any more examples? </a:t>
            </a: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44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Franklin Gothic Demi" panose="020B0703020102020204" pitchFamily="34" charset="0"/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S-Hegerty@neiu.edu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83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Franklin Gothic Demi" panose="020B0703020102020204" pitchFamily="34" charset="0"/>
              </a:rPr>
              <a:t>Main Ideas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Some “real” examples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1) General financial tips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2) Thinking of Economics, math, and concepts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i="1" dirty="0">
                <a:latin typeface="Franklin Gothic Book" panose="020B0503020102020204" pitchFamily="34" charset="0"/>
              </a:rPr>
              <a:t>Economic costs and benefits</a:t>
            </a:r>
            <a:r>
              <a:rPr lang="en-US" dirty="0">
                <a:latin typeface="Franklin Gothic Book" panose="020B0503020102020204" pitchFamily="34" charset="0"/>
              </a:rPr>
              <a:t>, </a:t>
            </a:r>
            <a:r>
              <a:rPr lang="en-US" i="1" dirty="0">
                <a:latin typeface="Franklin Gothic Book" panose="020B0503020102020204" pitchFamily="34" charset="0"/>
              </a:rPr>
              <a:t>“marginal” principle, tradeoffs</a:t>
            </a:r>
          </a:p>
          <a:p>
            <a:pPr marL="0" indent="0">
              <a:buNone/>
            </a:pPr>
            <a:r>
              <a:rPr lang="en-US" i="1" dirty="0">
                <a:latin typeface="Franklin Gothic Book" panose="020B0503020102020204" pitchFamily="34" charset="0"/>
              </a:rPr>
              <a:t>	Inflation and interest rates = “macro” concepts!</a:t>
            </a:r>
          </a:p>
          <a:p>
            <a:pPr marL="0" indent="0">
              <a:buNone/>
            </a:pPr>
            <a:br>
              <a:rPr lang="en-US" i="1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Need to calculate costs and benefits, and the “price” of money, in real life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3) “Bigger picture” and “big ideas” – tips for life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4) Ask any questions you have!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Franklin Gothic Demi" panose="020B0703020102020204" pitchFamily="34" charset="0"/>
              </a:rPr>
              <a:t>1. Credit and Debit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Difference between cards?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When to use which?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Big ideas: Concept of money; risk; credit scores; “cost” of credit</a:t>
            </a:r>
          </a:p>
          <a:p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When to use </a:t>
            </a:r>
            <a:r>
              <a:rPr lang="en-US" b="1" dirty="0">
                <a:latin typeface="Franklin Gothic Book" panose="020B0503020102020204" pitchFamily="34" charset="0"/>
                <a:sym typeface="Wingdings" panose="05000000000000000000" pitchFamily="2" charset="2"/>
              </a:rPr>
              <a:t>cash</a:t>
            </a: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, </a:t>
            </a:r>
            <a:r>
              <a:rPr lang="en-US" b="1" dirty="0">
                <a:latin typeface="Franklin Gothic Book" panose="020B0503020102020204" pitchFamily="34" charset="0"/>
                <a:sym typeface="Wingdings" panose="05000000000000000000" pitchFamily="2" charset="2"/>
              </a:rPr>
              <a:t>debit</a:t>
            </a: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, </a:t>
            </a:r>
            <a:r>
              <a:rPr lang="en-US" b="1" dirty="0">
                <a:latin typeface="Franklin Gothic Book" panose="020B0503020102020204" pitchFamily="34" charset="0"/>
                <a:sym typeface="Wingdings" panose="05000000000000000000" pitchFamily="2" charset="2"/>
              </a:rPr>
              <a:t>credit</a:t>
            </a:r>
            <a:b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</a:b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(Who pays to use a credit card? And how?)</a:t>
            </a:r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On a </a:t>
            </a:r>
            <a:r>
              <a:rPr lang="en-US" b="1" dirty="0">
                <a:latin typeface="Franklin Gothic Book" panose="020B0503020102020204" pitchFamily="34" charset="0"/>
              </a:rPr>
              <a:t>bill</a:t>
            </a:r>
            <a:r>
              <a:rPr lang="en-US" dirty="0">
                <a:latin typeface="Franklin Gothic Book" panose="020B0503020102020204" pitchFamily="34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	Does a “credit” mean you have to pay?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</a:t>
            </a:r>
            <a:r>
              <a:rPr lang="en-US" i="1" dirty="0">
                <a:latin typeface="Franklin Gothic Book" panose="020B0503020102020204" pitchFamily="34" charset="0"/>
              </a:rPr>
              <a:t>Big idea</a:t>
            </a:r>
            <a:r>
              <a:rPr lang="en-US" dirty="0">
                <a:latin typeface="Franklin Gothic Book" panose="020B0503020102020204" pitchFamily="34" charset="0"/>
              </a:rPr>
              <a:t>: Who owes whom money?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Also: Keep track of your bills (look for weird errors)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2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Franklin Gothic Demi" panose="020B0703020102020204" pitchFamily="34" charset="0"/>
              </a:rPr>
              <a:t>2. Billing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Weekly, monthly, 2-weeks (not the same as monthly), 6mo, annual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Save money with 1-time payments (annual vs. 12 month)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Example: </a:t>
            </a:r>
            <a:r>
              <a:rPr lang="en-US" b="1" dirty="0">
                <a:latin typeface="Franklin Gothic Book" panose="020B0503020102020204" pitchFamily="34" charset="0"/>
                <a:sym typeface="Wingdings" panose="05000000000000000000" pitchFamily="2" charset="2"/>
              </a:rPr>
              <a:t>Disney+</a:t>
            </a: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 is $8/</a:t>
            </a:r>
            <a:r>
              <a:rPr lang="en-US" dirty="0" err="1">
                <a:latin typeface="Franklin Gothic Book" panose="020B0503020102020204" pitchFamily="34" charset="0"/>
                <a:sym typeface="Wingdings" panose="05000000000000000000" pitchFamily="2" charset="2"/>
              </a:rPr>
              <a:t>mo</a:t>
            </a: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 w/ads, $14 w/o (or $140 a year)</a:t>
            </a:r>
            <a:b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</a:b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Which option is better? </a:t>
            </a:r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Big idea: Who gains and why? And what do you get/give up?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Timing your payments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The “three paycheck month”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Timing bills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26 vs. 24 pay periods (mortgage advice?)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i="1" dirty="0">
                <a:latin typeface="Franklin Gothic Book" panose="020B0503020102020204" pitchFamily="34" charset="0"/>
              </a:rPr>
              <a:t>Big idea</a:t>
            </a:r>
            <a:r>
              <a:rPr lang="en-US" dirty="0">
                <a:latin typeface="Franklin Gothic Book" panose="020B0503020102020204" pitchFamily="34" charset="0"/>
              </a:rPr>
              <a:t>: Does money come from nowhere?</a:t>
            </a: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Franklin Gothic Demi" panose="020B0703020102020204" pitchFamily="34" charset="0"/>
              </a:rPr>
              <a:t>Paying bills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My advice: </a:t>
            </a:r>
            <a:r>
              <a:rPr lang="en-US" b="1" dirty="0">
                <a:latin typeface="Franklin Gothic Book" panose="020B0503020102020204" pitchFamily="34" charset="0"/>
              </a:rPr>
              <a:t>have 2 checking accounts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</a:rPr>
              <a:t>Can even split your direct deposit!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Time to clear—you may want it “gone” from your balance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Regular bills (rent, utilities, insurance) from Account #2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It will go higher and lower as money builds up/payments go out</a:t>
            </a:r>
            <a:b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</a:b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	Think Disney+: Add $11.67/month and pay $140 once</a:t>
            </a:r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Fluctuating expenses (groceries, restaurants, credit card bill etc.)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Account #1</a:t>
            </a: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7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Franklin Gothic Demi" panose="020B0703020102020204" pitchFamily="34" charset="0"/>
              </a:rPr>
              <a:t>3. Taxes and Withholding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latin typeface="Franklin Gothic Book" panose="020B0503020102020204" pitchFamily="34" charset="0"/>
              </a:rPr>
              <a:t>What is a tax refund?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“Economic advice” = have $0 refund (perfectly plan your withholding). Why?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Reality: “Forced saving” (What is a “refund”)?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Paying in is worse than a refund (even if $ the same)</a:t>
            </a:r>
            <a:endParaRPr lang="pl-PL" dirty="0">
              <a:latin typeface="Franklin Gothic Book" panose="020B0503020102020204" pitchFamily="34" charset="0"/>
            </a:endParaRPr>
          </a:p>
          <a:p>
            <a:r>
              <a:rPr lang="pl-PL" dirty="0">
                <a:latin typeface="Franklin Gothic Book" panose="020B0503020102020204" pitchFamily="34" charset="0"/>
              </a:rPr>
              <a:t>Who does your taxes? Can you get an </a:t>
            </a:r>
            <a:r>
              <a:rPr lang="en-US" dirty="0">
                <a:latin typeface="Franklin Gothic Book" panose="020B0503020102020204" pitchFamily="34" charset="0"/>
              </a:rPr>
              <a:t>“early” refund?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Different viewpoints; theory vs. reality</a:t>
            </a:r>
            <a:br>
              <a:rPr lang="en-US" dirty="0">
                <a:latin typeface="Franklin Gothic Book" panose="020B0503020102020204" pitchFamily="34" charset="0"/>
              </a:rPr>
            </a:br>
            <a:r>
              <a:rPr lang="en-US" i="1" dirty="0">
                <a:latin typeface="Franklin Gothic Book" panose="020B0503020102020204" pitchFamily="34" charset="0"/>
              </a:rPr>
              <a:t>Big idea</a:t>
            </a:r>
            <a:r>
              <a:rPr lang="en-US" dirty="0">
                <a:latin typeface="Franklin Gothic Book" panose="020B0503020102020204" pitchFamily="34" charset="0"/>
              </a:rPr>
              <a:t>: Do feelings matter more than math?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8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Franklin Gothic Demi" panose="020B0703020102020204" pitchFamily="34" charset="0"/>
              </a:rPr>
              <a:t>4. When and How to Invest?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dirty="0">
                <a:latin typeface="Franklin Gothic Book" panose="020B0503020102020204" pitchFamily="34" charset="0"/>
              </a:rPr>
              <a:t>Think </a:t>
            </a:r>
            <a:r>
              <a:rPr lang="en-US" sz="3800" b="1" dirty="0">
                <a:latin typeface="Franklin Gothic Book" panose="020B0503020102020204" pitchFamily="34" charset="0"/>
              </a:rPr>
              <a:t>CHOICES</a:t>
            </a:r>
            <a:r>
              <a:rPr lang="en-US" sz="3800" dirty="0">
                <a:latin typeface="Franklin Gothic Book" panose="020B05030201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Franklin Gothic Book" panose="020B0503020102020204" pitchFamily="34" charset="0"/>
              </a:rPr>
              <a:t>Consumption vs. Investment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	More total money vs. shifting it around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	Investment isn’t just “financial”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Consumption now vs. Consumption later</a:t>
            </a:r>
          </a:p>
          <a:p>
            <a:pPr marL="0" indent="0">
              <a:buNone/>
            </a:pPr>
            <a:r>
              <a:rPr lang="en-US" b="1" dirty="0">
                <a:latin typeface="Franklin Gothic Book" panose="020B0503020102020204" pitchFamily="34" charset="0"/>
              </a:rPr>
              <a:t>Risk vs. return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	“Safe” assets (bonds, CDs) vs. stocks</a:t>
            </a:r>
          </a:p>
          <a:p>
            <a:pPr marL="0" indent="0">
              <a:buNone/>
            </a:pPr>
            <a:r>
              <a:rPr lang="en-US" b="1" dirty="0">
                <a:latin typeface="Franklin Gothic Book" panose="020B0503020102020204" pitchFamily="34" charset="0"/>
              </a:rPr>
              <a:t>Pay down debt </a:t>
            </a:r>
            <a:r>
              <a:rPr lang="en-US" dirty="0">
                <a:latin typeface="Franklin Gothic Book" panose="020B0503020102020204" pitchFamily="34" charset="0"/>
              </a:rPr>
              <a:t>vs. </a:t>
            </a:r>
            <a:r>
              <a:rPr lang="en-US" b="1" dirty="0">
                <a:latin typeface="Franklin Gothic Book" panose="020B0503020102020204" pitchFamily="34" charset="0"/>
              </a:rPr>
              <a:t>pay for school </a:t>
            </a:r>
            <a:r>
              <a:rPr lang="en-US" dirty="0">
                <a:latin typeface="Franklin Gothic Book" panose="020B0503020102020204" pitchFamily="34" charset="0"/>
              </a:rPr>
              <a:t>vs. </a:t>
            </a:r>
            <a:r>
              <a:rPr lang="en-US" b="1" dirty="0">
                <a:latin typeface="Franklin Gothic Book" panose="020B0503020102020204" pitchFamily="34" charset="0"/>
              </a:rPr>
              <a:t>save for the future</a:t>
            </a:r>
            <a:r>
              <a:rPr lang="en-US" dirty="0">
                <a:latin typeface="Franklin Gothic Book" panose="020B0503020102020204" pitchFamily="34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“Compound interest” and growth</a:t>
            </a:r>
          </a:p>
          <a:p>
            <a:pPr marL="0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Understand </a:t>
            </a:r>
            <a:r>
              <a:rPr lang="en-US" b="1" dirty="0">
                <a:latin typeface="Franklin Gothic Book" panose="020B0503020102020204" pitchFamily="34" charset="0"/>
              </a:rPr>
              <a:t>interest rates</a:t>
            </a:r>
            <a:r>
              <a:rPr lang="en-US" dirty="0">
                <a:latin typeface="Franklin Gothic Book" panose="020B0503020102020204" pitchFamily="34" charset="0"/>
              </a:rPr>
              <a:t>, </a:t>
            </a:r>
            <a:r>
              <a:rPr lang="en-US" b="1" dirty="0">
                <a:latin typeface="Franklin Gothic Book" panose="020B0503020102020204" pitchFamily="34" charset="0"/>
              </a:rPr>
              <a:t>stock indices</a:t>
            </a:r>
            <a:r>
              <a:rPr lang="en-US" dirty="0">
                <a:latin typeface="Franklin Gothic Book" panose="020B0503020102020204" pitchFamily="34" charset="0"/>
              </a:rPr>
              <a:t>, </a:t>
            </a:r>
            <a:r>
              <a:rPr lang="en-US" b="1" dirty="0">
                <a:latin typeface="Franklin Gothic Book" panose="020B0503020102020204" pitchFamily="34" charset="0"/>
              </a:rPr>
              <a:t>types of investment</a:t>
            </a: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5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Franklin Gothic Demi" panose="020B0703020102020204" pitchFamily="34" charset="0"/>
              </a:rPr>
              <a:t>Are credit cards worth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Franklin Gothic Book" panose="020B0503020102020204" pitchFamily="34" charset="0"/>
              </a:rPr>
              <a:t>Can treat like cash (sometimes)</a:t>
            </a:r>
            <a:br>
              <a:rPr lang="en-US" sz="3800" dirty="0">
                <a:latin typeface="Franklin Gothic Book" panose="020B0503020102020204" pitchFamily="34" charset="0"/>
              </a:rPr>
            </a:br>
            <a:r>
              <a:rPr lang="en-US" sz="3800" dirty="0">
                <a:latin typeface="Franklin Gothic Book" panose="020B0503020102020204" pitchFamily="34" charset="0"/>
              </a:rPr>
              <a:t>And you need to pay them off on time</a:t>
            </a:r>
          </a:p>
          <a:p>
            <a:r>
              <a:rPr lang="en-US" sz="3800" dirty="0">
                <a:latin typeface="Franklin Gothic Book" panose="020B0503020102020204" pitchFamily="34" charset="0"/>
              </a:rPr>
              <a:t>Build credit, earn points, enjoy convenience</a:t>
            </a:r>
          </a:p>
          <a:p>
            <a:r>
              <a:rPr lang="en-US" sz="3800" dirty="0">
                <a:latin typeface="Franklin Gothic Book" panose="020B0503020102020204" pitchFamily="34" charset="0"/>
              </a:rPr>
              <a:t>Need to know the </a:t>
            </a:r>
            <a:r>
              <a:rPr lang="en-US" sz="3800" b="1" dirty="0">
                <a:latin typeface="Franklin Gothic Book" panose="020B0503020102020204" pitchFamily="34" charset="0"/>
              </a:rPr>
              <a:t>interest rate</a:t>
            </a:r>
            <a:br>
              <a:rPr lang="en-US" sz="3800" dirty="0">
                <a:latin typeface="Franklin Gothic Book" panose="020B0503020102020204" pitchFamily="34" charset="0"/>
              </a:rPr>
            </a:br>
            <a:r>
              <a:rPr lang="en-US" sz="3800" dirty="0">
                <a:latin typeface="Franklin Gothic Book" panose="020B0503020102020204" pitchFamily="34" charset="0"/>
              </a:rPr>
              <a:t>	</a:t>
            </a:r>
            <a:r>
              <a:rPr lang="en-US" sz="3800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</a:t>
            </a:r>
            <a:r>
              <a:rPr lang="en-US" sz="3800" dirty="0">
                <a:latin typeface="Franklin Gothic Book" panose="020B0503020102020204" pitchFamily="34" charset="0"/>
              </a:rPr>
              <a:t>Pay off highest-rate debt first</a:t>
            </a:r>
          </a:p>
          <a:p>
            <a:pPr marL="0" indent="0">
              <a:buNone/>
            </a:pPr>
            <a:r>
              <a:rPr lang="en-US" sz="3800" dirty="0">
                <a:latin typeface="Franklin Gothic Book" panose="020B0503020102020204" pitchFamily="34" charset="0"/>
                <a:sym typeface="Wingdings" panose="05000000000000000000" pitchFamily="2" charset="2"/>
              </a:rPr>
              <a:t>	 You’ll never earn that much on savings</a:t>
            </a:r>
          </a:p>
          <a:p>
            <a:pPr marL="0" indent="0">
              <a:buNone/>
            </a:pP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Franklin Gothic Demi" panose="020B0703020102020204" pitchFamily="34" charset="0"/>
              </a:rPr>
              <a:t>5. An Example About Watermelon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Seeded, whole = $0.49/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lb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Franklin Gothic Book" panose="020B0503020102020204" pitchFamily="34" charset="0"/>
            </a:endParaRPr>
          </a:p>
          <a:p>
            <a:r>
              <a:rPr lang="en-US" sz="2200" dirty="0">
                <a:latin typeface="Franklin Gothic Book" panose="020B0503020102020204" pitchFamily="34" charset="0"/>
              </a:rPr>
              <a:t>Seedless, whole = $0.69/</a:t>
            </a:r>
            <a:r>
              <a:rPr lang="en-US" sz="2200" dirty="0" err="1">
                <a:latin typeface="Franklin Gothic Book" panose="020B0503020102020204" pitchFamily="34" charset="0"/>
              </a:rPr>
              <a:t>lb</a:t>
            </a:r>
            <a:endParaRPr lang="en-US" sz="2200" dirty="0">
              <a:latin typeface="Franklin Gothic Book" panose="020B0503020102020204" pitchFamily="34" charset="0"/>
            </a:endParaRPr>
          </a:p>
          <a:p>
            <a:r>
              <a:rPr lang="en-US" sz="2200" dirty="0">
                <a:latin typeface="Franklin Gothic Book" panose="020B0503020102020204" pitchFamily="34" charset="0"/>
              </a:rPr>
              <a:t>Quarter watermelon = $0.89/</a:t>
            </a:r>
            <a:r>
              <a:rPr lang="en-US" sz="2200" dirty="0" err="1">
                <a:latin typeface="Franklin Gothic Book" panose="020B0503020102020204" pitchFamily="34" charset="0"/>
              </a:rPr>
              <a:t>lb</a:t>
            </a:r>
            <a:r>
              <a:rPr lang="en-US" sz="2200" dirty="0">
                <a:latin typeface="Franklin Gothic Book" panose="020B0503020102020204" pitchFamily="34" charset="0"/>
              </a:rPr>
              <a:t>		(seedless for all these examples)</a:t>
            </a:r>
          </a:p>
          <a:p>
            <a:r>
              <a:rPr lang="en-US" sz="2200" dirty="0">
                <a:latin typeface="Franklin Gothic Book" panose="020B0503020102020204" pitchFamily="34" charset="0"/>
              </a:rPr>
              <a:t>Slices = $0.99/</a:t>
            </a:r>
            <a:r>
              <a:rPr lang="en-US" sz="2200" dirty="0" err="1">
                <a:latin typeface="Franklin Gothic Book" panose="020B0503020102020204" pitchFamily="34" charset="0"/>
              </a:rPr>
              <a:t>lb</a:t>
            </a:r>
            <a:endParaRPr lang="en-US" sz="2200" dirty="0">
              <a:latin typeface="Franklin Gothic Book" panose="020B0503020102020204" pitchFamily="34" charset="0"/>
            </a:endParaRPr>
          </a:p>
          <a:p>
            <a:r>
              <a:rPr lang="en-US" sz="2200" dirty="0">
                <a:latin typeface="Franklin Gothic Book" panose="020B0503020102020204" pitchFamily="34" charset="0"/>
              </a:rPr>
              <a:t>Chunks = $4.99/</a:t>
            </a:r>
            <a:r>
              <a:rPr lang="en-US" sz="2200" dirty="0" err="1">
                <a:latin typeface="Franklin Gothic Book" panose="020B0503020102020204" pitchFamily="34" charset="0"/>
              </a:rPr>
              <a:t>lb</a:t>
            </a:r>
            <a:endParaRPr lang="en-US" sz="2200" dirty="0">
              <a:latin typeface="Franklin Gothic Book" panose="020B0503020102020204" pitchFamily="34" charset="0"/>
            </a:endParaRPr>
          </a:p>
          <a:p>
            <a:r>
              <a:rPr lang="en-US" sz="2200" dirty="0">
                <a:latin typeface="Franklin Gothic Book" panose="020B0503020102020204" pitchFamily="34" charset="0"/>
              </a:rPr>
              <a:t>Salad bar = $7.99/</a:t>
            </a:r>
            <a:r>
              <a:rPr lang="en-US" sz="2200" dirty="0" err="1">
                <a:latin typeface="Franklin Gothic Book" panose="020B0503020102020204" pitchFamily="34" charset="0"/>
              </a:rPr>
              <a:t>lb</a:t>
            </a:r>
            <a:endParaRPr lang="en-US" sz="2200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1. What are you paying for each step? </a:t>
            </a:r>
          </a:p>
          <a:p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2. What could you do to save money? Is it worth it?</a:t>
            </a:r>
          </a:p>
          <a:p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3. Why would I never put the fruit in my salad bar box?</a:t>
            </a:r>
          </a:p>
          <a:p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4. What other examples are there of higher prices for the “same” thing?</a:t>
            </a:r>
            <a:endParaRPr lang="en-US" dirty="0">
              <a:latin typeface="Franklin Gothic Book" panose="020B05030201020202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lvl="2"/>
            <a:endParaRPr lang="en-US" dirty="0">
              <a:latin typeface="Eras Demi ITC" panose="020B0805030504020804" pitchFamily="34" charset="0"/>
            </a:endParaRPr>
          </a:p>
          <a:p>
            <a:pPr marL="914400" lvl="2" indent="0">
              <a:buNone/>
            </a:pPr>
            <a:endParaRPr lang="en-US" dirty="0">
              <a:latin typeface="Eras Demi ITC" panose="020B0805030504020804" pitchFamily="34" charset="0"/>
            </a:endParaRP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2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862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Eras Demi ITC</vt:lpstr>
      <vt:lpstr>Franklin Gothic Book</vt:lpstr>
      <vt:lpstr>Franklin Gothic Demi</vt:lpstr>
      <vt:lpstr>Wingdings</vt:lpstr>
      <vt:lpstr>Office Theme</vt:lpstr>
      <vt:lpstr> Get Control of Your Finances: Tips and Tricks to Help You Succeed</vt:lpstr>
      <vt:lpstr>Main Ideas Here</vt:lpstr>
      <vt:lpstr>1. Credit and Debit </vt:lpstr>
      <vt:lpstr>2. Billing cycles</vt:lpstr>
      <vt:lpstr>Paying bills</vt:lpstr>
      <vt:lpstr>3. Taxes and Withholding</vt:lpstr>
      <vt:lpstr>4. When and How to Invest?</vt:lpstr>
      <vt:lpstr>Are credit cards worth it?</vt:lpstr>
      <vt:lpstr>5. An Example About Watermelon</vt:lpstr>
      <vt:lpstr>Being “smart” about decisions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Academic Success in the Virtual Classroom</dc:title>
  <dc:creator>Scott W. Hegerty</dc:creator>
  <cp:lastModifiedBy>Hegerty, Scott</cp:lastModifiedBy>
  <cp:revision>91</cp:revision>
  <dcterms:created xsi:type="dcterms:W3CDTF">2020-10-13T00:49:51Z</dcterms:created>
  <dcterms:modified xsi:type="dcterms:W3CDTF">2024-03-15T14:38:09Z</dcterms:modified>
</cp:coreProperties>
</file>