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60" r:id="rId5"/>
    <p:sldId id="261" r:id="rId6"/>
    <p:sldId id="262" r:id="rId7"/>
    <p:sldId id="263" r:id="rId8"/>
    <p:sldId id="264" r:id="rId9"/>
    <p:sldId id="270" r:id="rId10"/>
    <p:sldId id="271" r:id="rId11"/>
    <p:sldId id="283" r:id="rId12"/>
    <p:sldId id="277" r:id="rId13"/>
    <p:sldId id="265" r:id="rId14"/>
    <p:sldId id="266" r:id="rId15"/>
    <p:sldId id="267" r:id="rId16"/>
    <p:sldId id="268" r:id="rId17"/>
    <p:sldId id="272" r:id="rId18"/>
    <p:sldId id="273" r:id="rId19"/>
    <p:sldId id="276" r:id="rId20"/>
    <p:sldId id="281" r:id="rId21"/>
    <p:sldId id="275" r:id="rId22"/>
    <p:sldId id="279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1"/>
    <a:srgbClr val="7AF400"/>
    <a:srgbClr val="2CC83B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5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254E1-5FD0-4D63-91DB-BECCA66CA0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2FE1-13B8-4F40-B50B-3FC38858F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  <a:latin typeface="Corbel" panose="020B0503020204020204" pitchFamily="34" charset="0"/>
              </a:rPr>
              <a:t>“Entrepreneurship, Innovation, and Public Policy: Evidence from Major U.S. Cities</a:t>
            </a:r>
            <a:r>
              <a:rPr lang="en-US" sz="52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”</a:t>
            </a:r>
            <a:endParaRPr lang="en-US" sz="5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Scott W. Hegerty, Ph.D.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World Economy Research Institute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October 19, 2023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braz 10">
            <a:extLst>
              <a:ext uri="{FF2B5EF4-FFF2-40B4-BE49-F238E27FC236}">
                <a16:creationId xmlns:a16="http://schemas.microsoft.com/office/drawing/2014/main" id="{0D4C0B76-C715-C379-7773-8F734AD1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" y="5349875"/>
            <a:ext cx="4682098" cy="11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41" y="270558"/>
            <a:ext cx="10260317" cy="62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Evidence of Divergence?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1" y="1452879"/>
            <a:ext cx="7148971" cy="4335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86" y="5076147"/>
            <a:ext cx="4997707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Correlations with demographics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17"/>
          <a:stretch/>
        </p:blipFill>
        <p:spPr>
          <a:xfrm>
            <a:off x="528420" y="2438400"/>
            <a:ext cx="9611211" cy="2798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35273" y="3463636"/>
            <a:ext cx="1052945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5" y="1140336"/>
            <a:ext cx="6085199" cy="3690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61" y="4110947"/>
            <a:ext cx="4991357" cy="16637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4961" y="4572000"/>
            <a:ext cx="3888509" cy="258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Entrepreneurship and Inequality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36782" y="237663"/>
            <a:ext cx="5943600" cy="364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56" y="4092531"/>
            <a:ext cx="4972306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7" y="1767997"/>
            <a:ext cx="5758419" cy="3492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34" y="4909951"/>
            <a:ext cx="5016758" cy="161933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007481"/>
                </a:solidFill>
                <a:latin typeface="Corbel" panose="020B0503020204020204" pitchFamily="34" charset="0"/>
              </a:rPr>
              <a:t>Entrepreneurship </a:t>
            </a:r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and Income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09072" y="376209"/>
            <a:ext cx="5943600" cy="364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495" y="4224147"/>
            <a:ext cx="5416828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Leaders and laggards: +1.5</a:t>
            </a:r>
            <a:r>
              <a:rPr lang="el-GR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σ</a:t>
            </a:r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 &gt; median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58" y="1619966"/>
            <a:ext cx="7896522" cy="2105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38" y="4083820"/>
            <a:ext cx="8000433" cy="1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Leaders and laggards: +1.0</a:t>
            </a:r>
            <a:r>
              <a:rPr lang="el-GR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σ</a:t>
            </a:r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 &lt; median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626"/>
            <a:ext cx="7240126" cy="2769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42728"/>
            <a:ext cx="6652491" cy="11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5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What if MSA pop &gt;1,000,000? (N = 53)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" y="1359071"/>
            <a:ext cx="6253011" cy="3792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21" y="4622122"/>
            <a:ext cx="4991357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Major issues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How do “cities” grow and attract entrepreneurs?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What are the economic effects of increased entrepreneurship?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How can this be measured?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How do relationships vary between cities?</a:t>
            </a:r>
            <a:endParaRPr lang="en-US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A story of two metros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rbel" panose="020B0503020204020204" pitchFamily="34" charset="0"/>
              </a:rPr>
              <a:t>Rochester, NY</a:t>
            </a:r>
            <a:r>
              <a:rPr lang="en-US" dirty="0" smtClean="0">
                <a:latin typeface="Corbel" panose="020B0503020204020204" pitchFamily="34" charset="0"/>
              </a:rPr>
              <a:t>: 332K (1950)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211K (2020)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Kodak, Xerox (but also Rochester Institute of Technology)</a:t>
            </a:r>
          </a:p>
          <a:p>
            <a:pPr marL="0" indent="0">
              <a:buNone/>
            </a:pPr>
            <a:endParaRPr lang="en-US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r>
              <a:rPr lang="en-US" b="1" dirty="0" smtClean="0">
                <a:latin typeface="Corbel" panose="020B0503020204020204" pitchFamily="34" charset="0"/>
                <a:sym typeface="Wingdings" panose="05000000000000000000" pitchFamily="2" charset="2"/>
              </a:rPr>
              <a:t>Jacksonville, FL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204K (1950) 950K (2020)</a:t>
            </a:r>
          </a:p>
          <a:p>
            <a:pPr marL="0" indent="0">
              <a:buNone/>
            </a:pP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Fidelity, other financial services 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National trends + state policy?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	</a:t>
            </a:r>
            <a:endParaRPr lang="en-US" dirty="0" smtClean="0">
              <a:latin typeface="Corbel" panose="020B0503020204020204" pitchFamily="34" charset="0"/>
            </a:endParaRPr>
          </a:p>
          <a:p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Future covariates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Pop. </a:t>
            </a:r>
            <a:r>
              <a:rPr lang="en-US" dirty="0">
                <a:latin typeface="Corbel" panose="020B0503020204020204" pitchFamily="34" charset="0"/>
              </a:rPr>
              <a:t>g</a:t>
            </a:r>
            <a:r>
              <a:rPr lang="en-US" dirty="0" smtClean="0">
                <a:latin typeface="Corbel" panose="020B0503020204020204" pitchFamily="34" charset="0"/>
              </a:rPr>
              <a:t>rowth, income growth, education, industry type/density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Can capture between-metro variation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But need to control for various external factors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Conclusions/New Directions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panose="020B0503020204020204" pitchFamily="34" charset="0"/>
              </a:rPr>
              <a:t>Able to calculate two “entrepreneurship” variables</a:t>
            </a:r>
          </a:p>
          <a:p>
            <a:pPr marL="0" indent="0">
              <a:buNone/>
            </a:pPr>
            <a:r>
              <a:rPr lang="en-US" dirty="0" smtClean="0">
                <a:latin typeface="Corbel" panose="020B0503020204020204" pitchFamily="34" charset="0"/>
              </a:rPr>
              <a:t>	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orbel" panose="020B0503020204020204" pitchFamily="34" charset="0"/>
              </a:rPr>
              <a:t>Can compare against others in the literature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Classify high/low values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Case studies</a:t>
            </a:r>
          </a:p>
          <a:p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Growth increases with levels: Divergence?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Bivariate associations (little connection)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Formal model</a:t>
            </a:r>
          </a:p>
          <a:p>
            <a:r>
              <a:rPr lang="en-US" dirty="0" smtClean="0">
                <a:latin typeface="Corbel" panose="020B0503020204020204" pitchFamily="34" charset="0"/>
              </a:rPr>
              <a:t>Related to policies?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Thank you!</a:t>
            </a:r>
            <a:endParaRPr lang="en-US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rbel" panose="020B0503020204020204" pitchFamily="34" charset="0"/>
              </a:rPr>
              <a:t>S-Hegerty@neiu.edu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Trends in U.S. cities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U.S. Industrial 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Transformation: </a:t>
            </a:r>
            <a:endParaRPr lang="en-US" dirty="0" smtClean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rbel" panose="020B0503020204020204" pitchFamily="34" charset="0"/>
              </a:rPr>
              <a:t>	Manufacturing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 Services  Producer Services</a:t>
            </a:r>
          </a:p>
          <a:p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Demographics:</a:t>
            </a: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Suburbanization (decreasing share of core-city population)</a:t>
            </a:r>
            <a:b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</a:b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	Migration from “Rust Belt” to “Sunbelt”</a:t>
            </a:r>
          </a:p>
          <a:p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Remote work: revival based on costs?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Monolithic vs. Diverse cities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Detroit (in the automobile heyday)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Chicago (today)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San Francisco (over time; vs. L.A.)</a:t>
            </a:r>
          </a:p>
          <a:p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Tolerance for “failure”?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Mechanism: Entrepreneurship Growth</a:t>
            </a:r>
            <a:endParaRPr lang="en-US" dirty="0">
              <a:solidFill>
                <a:srgbClr val="000000"/>
              </a:solidFill>
              <a:latin typeface="Corbel" panose="020B0503020204020204" pitchFamily="34" charset="0"/>
              <a:ea typeface="+mj-ea"/>
              <a:cs typeface="+mj-cs"/>
              <a:sym typeface="Wingdings" panose="05000000000000000000" pitchFamily="2" charset="2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Diversification/knowledge spillovers/input markets</a:t>
            </a:r>
            <a:endParaRPr lang="en-US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Literature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Krugman (1991): Increasing RTS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Barro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 and Sala-</a:t>
            </a:r>
            <a:r>
              <a:rPr lang="en-US" dirty="0" err="1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-Martin (1991): Regional convergence</a:t>
            </a:r>
          </a:p>
          <a:p>
            <a:r>
              <a:rPr lang="en-US" dirty="0" err="1">
                <a:solidFill>
                  <a:srgbClr val="000000"/>
                </a:solidFill>
                <a:latin typeface="Corbel" panose="020B0503020204020204" pitchFamily="34" charset="0"/>
              </a:rPr>
              <a:t>Armington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Corbel" panose="020B0503020204020204" pitchFamily="34" charset="0"/>
              </a:rPr>
              <a:t>Acs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 (2002): firm birth rates: 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</a:rPr>
              <a:t>related to industrial </a:t>
            </a:r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density, population and income growth</a:t>
            </a:r>
          </a:p>
          <a:p>
            <a:r>
              <a:rPr lang="en-US" dirty="0" err="1" smtClean="0">
                <a:latin typeface="Corbel" panose="020B0503020204020204" pitchFamily="34" charset="0"/>
                <a:sym typeface="Wingdings" panose="05000000000000000000" pitchFamily="2" charset="2"/>
              </a:rPr>
              <a:t>Glaeser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 et al. (2010): “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Entrepreneurial </a:t>
            </a:r>
            <a:r>
              <a:rPr lang="en-US" dirty="0" smtClean="0">
                <a:latin typeface="Corbel" panose="020B0503020204020204" pitchFamily="34" charset="0"/>
                <a:sym typeface="Wingdings" panose="05000000000000000000" pitchFamily="2" charset="2"/>
              </a:rPr>
              <a:t>people” (not cost-related)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Public policy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618" y="2361334"/>
            <a:ext cx="10515600" cy="4351338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Within the city proper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Rebuilding population in the “new” </a:t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economy</a:t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“Creative class” (R. Florida)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Within metro areas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Fragmentation and cooperation: Chicago as an example</a:t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Impact on inequality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Between metro areas (and states!)</a:t>
            </a: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Convergence vs. divergence?</a:t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  <a:sym typeface="Wingdings" panose="05000000000000000000" pitchFamily="2" charset="2"/>
              </a:rPr>
              <a:t>Explaining variation (while controlling for everything else)</a:t>
            </a:r>
            <a:endParaRPr lang="en-US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https://today.uic.edu/wp-content/uploads/2015/05/Chicago-basic-map-2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73" y="44811"/>
            <a:ext cx="5946774" cy="42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An Empirical Study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Measure entrepreneurship for large U.S. Metropolitan Statistical Areas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Preliminary analysis: Connections to poverty (including &lt; age 18), inequality, income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Extensions: Different size thresholds, multivariate model</a:t>
            </a: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481"/>
                </a:solidFill>
                <a:latin typeface="Corbel" panose="020B0503020204020204" pitchFamily="34" charset="0"/>
              </a:rPr>
              <a:t>Two measures:</a:t>
            </a:r>
            <a:endParaRPr lang="en-US" b="1" dirty="0">
              <a:solidFill>
                <a:srgbClr val="007481"/>
              </a:solidFill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107 MSAs with population &gt; 500K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1) Small-firm job creation 2016-2020 (growth, %): </a:t>
            </a:r>
            <a:r>
              <a:rPr lang="en-US" b="1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njc1620</a:t>
            </a:r>
          </a:p>
          <a:p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2) Average # of employees in small firms (as a share of the total):</a:t>
            </a:r>
            <a:b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</a:br>
            <a:r>
              <a:rPr lang="en-US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2016, 2018, 2020: </a:t>
            </a:r>
            <a:r>
              <a:rPr lang="en-US" b="1" dirty="0" smtClean="0">
                <a:solidFill>
                  <a:srgbClr val="000000"/>
                </a:solidFill>
                <a:latin typeface="Corbel" panose="020B0503020204020204" pitchFamily="34" charset="0"/>
                <a:ea typeface="+mj-ea"/>
                <a:cs typeface="+mj-cs"/>
              </a:rPr>
              <a:t>afjc3</a:t>
            </a:r>
          </a:p>
          <a:p>
            <a:endParaRPr lang="en-US" dirty="0" smtClean="0">
              <a:latin typeface="Corbel" panose="020B0503020204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41" y="317889"/>
            <a:ext cx="10260317" cy="62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516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“Entrepreneurship, Innovation, and Public Policy: Evidence from Major U.S. Cities”</vt:lpstr>
      <vt:lpstr>Major issues</vt:lpstr>
      <vt:lpstr>Trends in U.S. cities</vt:lpstr>
      <vt:lpstr>Monolithic vs. Diverse cities</vt:lpstr>
      <vt:lpstr>Literature</vt:lpstr>
      <vt:lpstr>Public policy</vt:lpstr>
      <vt:lpstr>An Empirical Study</vt:lpstr>
      <vt:lpstr>Two measures:</vt:lpstr>
      <vt:lpstr>PowerPoint Presentation</vt:lpstr>
      <vt:lpstr>PowerPoint Presentation</vt:lpstr>
      <vt:lpstr>Evidence of Divergence?</vt:lpstr>
      <vt:lpstr>Correlations with demographics</vt:lpstr>
      <vt:lpstr>PowerPoint Presentation</vt:lpstr>
      <vt:lpstr>PowerPoint Presentation</vt:lpstr>
      <vt:lpstr>PowerPoint Presentation</vt:lpstr>
      <vt:lpstr>PowerPoint Presentation</vt:lpstr>
      <vt:lpstr>Leaders and laggards: +1.5σ &gt; median</vt:lpstr>
      <vt:lpstr>Leaders and laggards: +1.0σ &lt; median</vt:lpstr>
      <vt:lpstr>What if MSA pop &gt;1,000,000? (N = 53)</vt:lpstr>
      <vt:lpstr>A story of two metros</vt:lpstr>
      <vt:lpstr>Future covariates</vt:lpstr>
      <vt:lpstr>Conclusions/New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“Entrepreneurship, Innovation, and Public Policy: Evidence from Major U.S. Cities”</dc:title>
  <dc:creator>Hegerty, Scott</dc:creator>
  <cp:lastModifiedBy>Hegerty, Scott</cp:lastModifiedBy>
  <cp:revision>52</cp:revision>
  <dcterms:created xsi:type="dcterms:W3CDTF">2023-10-09T15:43:19Z</dcterms:created>
  <dcterms:modified xsi:type="dcterms:W3CDTF">2023-10-12T16:06:43Z</dcterms:modified>
</cp:coreProperties>
</file>