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7" r:id="rId7"/>
    <p:sldId id="266" r:id="rId8"/>
    <p:sldId id="268" r:id="rId9"/>
    <p:sldId id="265" r:id="rId10"/>
    <p:sldId id="271" r:id="rId11"/>
    <p:sldId id="269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7EBD-BF9E-4586-939D-8443E82A52D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73F-9CBE-42E2-8B32-9B2E5BF9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7EBD-BF9E-4586-939D-8443E82A52D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73F-9CBE-42E2-8B32-9B2E5BF9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2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7EBD-BF9E-4586-939D-8443E82A52D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73F-9CBE-42E2-8B32-9B2E5BF9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7EBD-BF9E-4586-939D-8443E82A52D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73F-9CBE-42E2-8B32-9B2E5BF9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7EBD-BF9E-4586-939D-8443E82A52D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73F-9CBE-42E2-8B32-9B2E5BF9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1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7EBD-BF9E-4586-939D-8443E82A52D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73F-9CBE-42E2-8B32-9B2E5BF9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9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7EBD-BF9E-4586-939D-8443E82A52D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73F-9CBE-42E2-8B32-9B2E5BF9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7EBD-BF9E-4586-939D-8443E82A52D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73F-9CBE-42E2-8B32-9B2E5BF9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2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7EBD-BF9E-4586-939D-8443E82A52D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73F-9CBE-42E2-8B32-9B2E5BF9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0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7EBD-BF9E-4586-939D-8443E82A52D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73F-9CBE-42E2-8B32-9B2E5BF9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7EBD-BF9E-4586-939D-8443E82A52D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73F-9CBE-42E2-8B32-9B2E5BF9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67EBD-BF9E-4586-939D-8443E82A52D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473F-9CBE-42E2-8B32-9B2E5BF9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0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4309" y="1366982"/>
            <a:ext cx="7772400" cy="1382853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Rockwell Condensed" panose="02060603050405020104" pitchFamily="18" charset="0"/>
              </a:rPr>
              <a:t>Time-Travel with Finance: Looking out for Future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ckwell Condensed" panose="02060603050405020104" pitchFamily="18" charset="0"/>
              </a:rPr>
              <a:t>Scott W. </a:t>
            </a:r>
            <a:r>
              <a:rPr lang="en-US" b="1" dirty="0" err="1">
                <a:latin typeface="Rockwell Condensed" panose="02060603050405020104" pitchFamily="18" charset="0"/>
              </a:rPr>
              <a:t>Hegerty</a:t>
            </a:r>
            <a:r>
              <a:rPr lang="en-US" b="1" dirty="0">
                <a:latin typeface="Rockwell Condensed" panose="02060603050405020104" pitchFamily="18" charset="0"/>
              </a:rPr>
              <a:t>, Ph.D.</a:t>
            </a:r>
          </a:p>
          <a:p>
            <a:r>
              <a:rPr lang="en-US" dirty="0">
                <a:latin typeface="Rockwell Condensed" panose="02060603050405020104" pitchFamily="18" charset="0"/>
              </a:rPr>
              <a:t>Professor of Economics</a:t>
            </a:r>
          </a:p>
          <a:p>
            <a:r>
              <a:rPr lang="en-US" sz="4000" b="1" dirty="0">
                <a:latin typeface="Rockwell Condensed" panose="02060603050405020104" pitchFamily="18" charset="0"/>
              </a:rPr>
              <a:t>Fall 2023 TRIO Leading and Learning Week</a:t>
            </a:r>
          </a:p>
          <a:p>
            <a:endParaRPr lang="en-US" dirty="0">
              <a:latin typeface="Rockwell Condensed" panose="020606030504050201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1" y="5491018"/>
            <a:ext cx="4230864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41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Rockwell Condensed" panose="02060603050405020104" pitchFamily="18" charset="0"/>
              </a:rPr>
              <a:t>Tip #2: Know your interest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Franklin Gothic Book" panose="020B0503020102020204" pitchFamily="34" charset="0"/>
              </a:rPr>
              <a:t>Don’t just look at monthly payment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(The math is there, just hidden)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Car loans do this: 5-year loans have lower payments than </a:t>
            </a:r>
            <a:r>
              <a:rPr lang="en-US">
                <a:latin typeface="Franklin Gothic Book" panose="020B0503020102020204" pitchFamily="34" charset="0"/>
              </a:rPr>
              <a:t>4-year loans, </a:t>
            </a:r>
            <a:r>
              <a:rPr lang="en-US" dirty="0">
                <a:latin typeface="Franklin Gothic Book" panose="020B0503020102020204" pitchFamily="34" charset="0"/>
              </a:rPr>
              <a:t>but you pay more total interest)</a:t>
            </a:r>
          </a:p>
          <a:p>
            <a:r>
              <a:rPr lang="en-US" b="1" dirty="0">
                <a:latin typeface="Franklin Gothic Book" panose="020B0503020102020204" pitchFamily="34" charset="0"/>
              </a:rPr>
              <a:t>Can you get a better interest rate?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Savings: Longer time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Borrowing: Lower risk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		You want them to ask questions!	</a:t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4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Rockwell Condensed" panose="02060603050405020104" pitchFamily="18" charset="0"/>
              </a:rPr>
              <a:t>Tip #3: Other “interest rates”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Can you save a percentage per year? Be rewarded for patience?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Get 2 free months of Disney+ if you pay per year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What do businesses get?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You get more total money!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sz="2000" dirty="0">
                <a:latin typeface="Franklin Gothic Book" panose="020B0503020102020204" pitchFamily="34" charset="0"/>
              </a:rPr>
              <a:t>(but watch out if people </a:t>
            </a:r>
            <a:br>
              <a:rPr lang="en-US" sz="2000" dirty="0">
                <a:latin typeface="Franklin Gothic Book" panose="020B0503020102020204" pitchFamily="34" charset="0"/>
              </a:rPr>
            </a:br>
            <a:r>
              <a:rPr lang="en-US" sz="2000" dirty="0">
                <a:latin typeface="Franklin Gothic Book" panose="020B0503020102020204" pitchFamily="34" charset="0"/>
              </a:rPr>
              <a:t>calculate a “monthly” rate for you)</a:t>
            </a:r>
          </a:p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b="1" dirty="0">
                <a:latin typeface="Franklin Gothic Book" panose="020B0503020102020204" pitchFamily="34" charset="0"/>
              </a:rPr>
              <a:t>TIP</a:t>
            </a:r>
            <a:r>
              <a:rPr lang="en-US" dirty="0">
                <a:latin typeface="Franklin Gothic Book" panose="020B0503020102020204" pitchFamily="34" charset="0"/>
              </a:rPr>
              <a:t>: Smooth expenses with a 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second checking account</a:t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07CDB-4009-4413-ACDB-B54848C6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4" y="2921209"/>
            <a:ext cx="5569236" cy="307355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9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Rockwell Condensed" panose="02060603050405020104" pitchFamily="18" charset="0"/>
              </a:rPr>
              <a:t>Tip #4 Investing in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Rather than just moving the same money through time, you can </a:t>
            </a:r>
            <a:r>
              <a:rPr lang="en-US" b="1" i="1" dirty="0">
                <a:latin typeface="Franklin Gothic Book" panose="020B0503020102020204" pitchFamily="34" charset="0"/>
              </a:rPr>
              <a:t>make</a:t>
            </a:r>
            <a:r>
              <a:rPr lang="en-US" dirty="0">
                <a:latin typeface="Franklin Gothic Book" panose="020B0503020102020204" pitchFamily="34" charset="0"/>
              </a:rPr>
              <a:t> more money!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“Good borrowing” = increases productive capacity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Education?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Business loan?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Car loan?</a:t>
            </a:r>
          </a:p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Investment vs. Consumption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Need to weigh costs/benefits (payoff vs. interest)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Borrow vs. not borrow; if you borrow you can do so smartly!</a:t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7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Rockwell Condensed" panose="02060603050405020104" pitchFamily="18" charset="0"/>
              </a:rPr>
              <a:t>Future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Has more resources because </a:t>
            </a:r>
            <a:r>
              <a:rPr lang="en-US" i="1" dirty="0">
                <a:latin typeface="Franklin Gothic Book" panose="020B0503020102020204" pitchFamily="34" charset="0"/>
              </a:rPr>
              <a:t>Present You </a:t>
            </a:r>
            <a:r>
              <a:rPr lang="en-US" dirty="0">
                <a:latin typeface="Franklin Gothic Book" panose="020B0503020102020204" pitchFamily="34" charset="0"/>
              </a:rPr>
              <a:t>thought ahead: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Didn’t push debt to Future You</a:t>
            </a:r>
          </a:p>
          <a:p>
            <a:r>
              <a:rPr lang="en-US" i="1" dirty="0">
                <a:latin typeface="Franklin Gothic Book" panose="020B0503020102020204" pitchFamily="34" charset="0"/>
              </a:rPr>
              <a:t>Invested</a:t>
            </a:r>
            <a:r>
              <a:rPr lang="en-US" dirty="0">
                <a:latin typeface="Franklin Gothic Book" panose="020B0503020102020204" pitchFamily="34" charset="0"/>
              </a:rPr>
              <a:t> in education and became more productive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Maybe didn’t consume too much: saved and invested instead</a:t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3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Rockwell Condensed" panose="02060603050405020104" pitchFamily="18" charset="0"/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Thank you!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S-Hegerty@neiu.edu</a:t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3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Rockwell Condensed" panose="02060603050405020104" pitchFamily="18" charset="0"/>
              </a:rPr>
              <a:t>Main Ideas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Economics as a tool for decisions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Big theme: Making good decisions over time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Have more total money by timing things right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Franklin Gothic Book" panose="020B0503020102020204" pitchFamily="34" charset="0"/>
              </a:rPr>
              <a:t>Borrowing, saving, investing, interest rates</a:t>
            </a:r>
          </a:p>
          <a:p>
            <a:pPr marL="0" indent="0">
              <a:buNone/>
            </a:pP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1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Rockwell Condensed" panose="02060603050405020104" pitchFamily="18" charset="0"/>
              </a:rPr>
              <a:t>Economics as a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Allocating resources in the best way!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Often: Where to spend your money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But also how to hire, invest…basically anything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Here: Allocating resources over </a:t>
            </a:r>
            <a:r>
              <a:rPr lang="en-US" b="1" dirty="0">
                <a:latin typeface="Franklin Gothic Book" panose="020B0503020102020204" pitchFamily="34" charset="0"/>
              </a:rPr>
              <a:t>time</a:t>
            </a:r>
          </a:p>
          <a:p>
            <a:endParaRPr lang="en-US" b="1" dirty="0">
              <a:latin typeface="Franklin Gothic Book" panose="020B0503020102020204" pitchFamily="34" charset="0"/>
            </a:endParaRPr>
          </a:p>
          <a:p>
            <a:r>
              <a:rPr lang="en-US" b="1" dirty="0">
                <a:latin typeface="Franklin Gothic Book" panose="020B0503020102020204" pitchFamily="34" charset="0"/>
              </a:rPr>
              <a:t>First: some general ideas</a:t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4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Rockwell Condensed" panose="02060603050405020104" pitchFamily="18" charset="0"/>
              </a:rPr>
              <a:t>Main Economics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Economics is about </a:t>
            </a:r>
            <a:r>
              <a:rPr lang="en-US" u="sng" dirty="0">
                <a:latin typeface="Franklin Gothic Book" panose="020B0503020102020204" pitchFamily="34" charset="0"/>
              </a:rPr>
              <a:t>tradeoffs</a:t>
            </a:r>
            <a:r>
              <a:rPr lang="en-US" dirty="0">
                <a:latin typeface="Franklin Gothic Book" panose="020B0503020102020204" pitchFamily="34" charset="0"/>
              </a:rPr>
              <a:t>: You should be able to choose, provided you know the true costs involved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The “price” reflects this cost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If everything is fair and competitive, businesses can offer you options that give you (and them) a benefit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You can trade over time just like anything else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The price you pay (get paid) is the </a:t>
            </a:r>
            <a:r>
              <a:rPr lang="en-US" b="1" dirty="0">
                <a:latin typeface="Franklin Gothic Book" panose="020B0503020102020204" pitchFamily="34" charset="0"/>
              </a:rPr>
              <a:t>interest rate</a:t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8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Rockwell Condensed" panose="02060603050405020104" pitchFamily="18" charset="0"/>
              </a:rPr>
              <a:t>Future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Basically, still </a:t>
            </a:r>
            <a:r>
              <a:rPr lang="en-US" b="1" dirty="0">
                <a:latin typeface="Franklin Gothic Book" panose="020B0503020102020204" pitchFamily="34" charset="0"/>
              </a:rPr>
              <a:t>you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But you don’t think about them (the future is less salient today)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You can shift resources from them, or to them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You can also GROW your resources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Should you pass problems on to your future self?</a:t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Can you build up/invest in your future self?</a:t>
            </a: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4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Rockwell Condensed" panose="02060603050405020104" pitchFamily="18" charset="0"/>
              </a:rPr>
              <a:t>The Interest Rate: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Comes as a percentage per year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“The price of money” (access to funds)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A reward for patience (penalty for impatience)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The cost and benefit of capital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Shifts spending between “now” and “later”</a:t>
            </a:r>
          </a:p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The “</a:t>
            </a:r>
            <a:r>
              <a:rPr lang="en-US" b="1" dirty="0">
                <a:latin typeface="Franklin Gothic Book" panose="020B0503020102020204" pitchFamily="34" charset="0"/>
              </a:rPr>
              <a:t>Rule of 72</a:t>
            </a:r>
            <a:r>
              <a:rPr lang="en-US" dirty="0">
                <a:latin typeface="Franklin Gothic Book" panose="020B0503020102020204" pitchFamily="34" charset="0"/>
              </a:rPr>
              <a:t>” : </a:t>
            </a:r>
            <a:r>
              <a:rPr lang="en-US" sz="4000" b="1" dirty="0">
                <a:latin typeface="Franklin Gothic Book" panose="020B0503020102020204" pitchFamily="34" charset="0"/>
              </a:rPr>
              <a:t>72 / r </a:t>
            </a:r>
            <a:r>
              <a:rPr lang="en-US" dirty="0">
                <a:latin typeface="Franklin Gothic Book" panose="020B0503020102020204" pitchFamily="34" charset="0"/>
              </a:rPr>
              <a:t>= time to double </a:t>
            </a: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Compound interest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3% = doubles in 24 years, 12% = doubles in 6 years</a:t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0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Rockwell Condensed" panose="02060603050405020104" pitchFamily="18" charset="0"/>
              </a:rPr>
              <a:t>Interest rates have been rising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6101" cy="4179249"/>
          </a:xfrm>
        </p:spPr>
        <p:txBody>
          <a:bodyPr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To slow the economy down and lower inflation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Result: Makes more sense to save, harder to borrow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More saving and less spending </a:t>
            </a:r>
            <a:r>
              <a:rPr lang="en-US" u="sng" dirty="0">
                <a:latin typeface="Franklin Gothic Book" panose="020B0503020102020204" pitchFamily="34" charset="0"/>
                <a:sym typeface="Wingdings" panose="05000000000000000000" pitchFamily="2" charset="2"/>
              </a:rPr>
              <a:t>now</a:t>
            </a: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 than </a:t>
            </a:r>
            <a:r>
              <a:rPr lang="en-US" u="sng" dirty="0">
                <a:latin typeface="Franklin Gothic Book" panose="020B0503020102020204" pitchFamily="34" charset="0"/>
                <a:sym typeface="Wingdings" panose="05000000000000000000" pitchFamily="2" charset="2"/>
              </a:rPr>
              <a:t>before</a:t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699E9-7D84-4CB2-ACD9-B1DB799B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419" y="1607270"/>
            <a:ext cx="5019039" cy="49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5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Rockwell Condensed" panose="02060603050405020104" pitchFamily="18" charset="0"/>
              </a:rPr>
              <a:t>Tip #1: Save vs. Pay down debt?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It’s all the same in terms of your net worth (Assets + liabilities)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If you have $1000 in the bank and $1000 in debt, it’s still zero</a:t>
            </a:r>
          </a:p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b="1" dirty="0">
                <a:latin typeface="Franklin Gothic Book" panose="020B0503020102020204" pitchFamily="34" charset="0"/>
              </a:rPr>
              <a:t>Two rules: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1) Have enough savings to cover an emergency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2) Prioritize higher interest rate first</a:t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Franklin Gothic Book" panose="020B0503020102020204" pitchFamily="34" charset="0"/>
              </a:rPr>
              <a:t>Example</a:t>
            </a:r>
            <a:r>
              <a:rPr lang="en-US" dirty="0">
                <a:latin typeface="Franklin Gothic Book" panose="020B0503020102020204" pitchFamily="34" charset="0"/>
              </a:rPr>
              <a:t>: 5% savings, 14% credit card, 3% student loan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(You could wind up with $1050 in savings and $1140 in debt!)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What about the stock market? Retirement?</a:t>
            </a: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8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Rockwell Condensed" panose="02060603050405020104" pitchFamily="18" charset="0"/>
              </a:rPr>
              <a:t>Thinking about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Ignore psychology?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Paying down a small, high-interest debt first?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Where do student loans fit?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Saving a small amount: is it worth it?</a:t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8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762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Eras Demi ITC</vt:lpstr>
      <vt:lpstr>Franklin Gothic Book</vt:lpstr>
      <vt:lpstr>Rockwell Condensed</vt:lpstr>
      <vt:lpstr>Wingdings</vt:lpstr>
      <vt:lpstr>Office Theme</vt:lpstr>
      <vt:lpstr>Time-Travel with Finance: Looking out for Future You!</vt:lpstr>
      <vt:lpstr>Main Ideas Here</vt:lpstr>
      <vt:lpstr>Economics as a Tool</vt:lpstr>
      <vt:lpstr>Main Economics Ideas</vt:lpstr>
      <vt:lpstr>Future You!</vt:lpstr>
      <vt:lpstr>The Interest Rate: What is it?</vt:lpstr>
      <vt:lpstr>Interest rates have been rising</vt:lpstr>
      <vt:lpstr>Tip #1: Save vs. Pay down debt?</vt:lpstr>
      <vt:lpstr>Thinking about Debt</vt:lpstr>
      <vt:lpstr>Tip #2: Know your interest rate</vt:lpstr>
      <vt:lpstr>Tip #3: Other “interest rates”</vt:lpstr>
      <vt:lpstr>Tip #4 Investing in the future</vt:lpstr>
      <vt:lpstr>Future You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Get Control of Your Finances: Tips and Tricks to Help You Succeed</dc:title>
  <dc:creator>Hegerty, Scott</dc:creator>
  <cp:lastModifiedBy>Hegerty, Scott</cp:lastModifiedBy>
  <cp:revision>40</cp:revision>
  <dcterms:created xsi:type="dcterms:W3CDTF">2023-10-31T15:22:11Z</dcterms:created>
  <dcterms:modified xsi:type="dcterms:W3CDTF">2023-11-07T18:35:05Z</dcterms:modified>
</cp:coreProperties>
</file>