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F8E73-8F0D-41AD-B345-AF754E9EA94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1AB69-C9BD-4304-A06F-61A7BAF87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7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93B1A-C82D-994E-B408-6CCFE3DECAF3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701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809-5459-4ECF-9A36-79ECBE6D4E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1FC7-0D42-4F6B-BBC5-210FE55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3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809-5459-4ECF-9A36-79ECBE6D4E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1FC7-0D42-4F6B-BBC5-210FE55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3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809-5459-4ECF-9A36-79ECBE6D4E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1FC7-0D42-4F6B-BBC5-210FE55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85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223999" y="1583070"/>
            <a:ext cx="10364556" cy="4194327"/>
          </a:xfrm>
        </p:spPr>
        <p:txBody>
          <a:bodyPr>
            <a:normAutofit/>
          </a:bodyPr>
          <a:lstStyle>
            <a:lvl1pPr>
              <a:defRPr sz="2267"/>
            </a:lvl1pPr>
            <a:lvl2pPr>
              <a:defRPr sz="2267"/>
            </a:lvl2pPr>
            <a:lvl3pPr>
              <a:defRPr sz="2267"/>
            </a:lvl3pPr>
            <a:lvl4pPr>
              <a:defRPr sz="2267"/>
            </a:lvl4pPr>
            <a:lvl5pPr>
              <a:defRPr sz="22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216134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809-5459-4ECF-9A36-79ECBE6D4E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1FC7-0D42-4F6B-BBC5-210FE55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4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809-5459-4ECF-9A36-79ECBE6D4E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1FC7-0D42-4F6B-BBC5-210FE55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0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809-5459-4ECF-9A36-79ECBE6D4E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1FC7-0D42-4F6B-BBC5-210FE55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1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809-5459-4ECF-9A36-79ECBE6D4E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1FC7-0D42-4F6B-BBC5-210FE55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809-5459-4ECF-9A36-79ECBE6D4E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1FC7-0D42-4F6B-BBC5-210FE55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8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809-5459-4ECF-9A36-79ECBE6D4E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1FC7-0D42-4F6B-BBC5-210FE55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809-5459-4ECF-9A36-79ECBE6D4E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1FC7-0D42-4F6B-BBC5-210FE55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8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F809-5459-4ECF-9A36-79ECBE6D4E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1FC7-0D42-4F6B-BBC5-210FE55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BF809-5459-4ECF-9A36-79ECBE6D4E7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1FC7-0D42-4F6B-BBC5-210FE5549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S-Hegerty@neiu.edu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55764" y="2695399"/>
            <a:ext cx="10080472" cy="22555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</a:rPr>
              <a:t>“Rust </a:t>
            </a:r>
            <a:r>
              <a:rPr lang="en-US" sz="3200" dirty="0">
                <a:latin typeface="Arial" panose="020B0604020202020204" pitchFamily="34" charset="0"/>
              </a:rPr>
              <a:t>Belt" Across America:</a:t>
            </a:r>
            <a:br>
              <a:rPr lang="en-US" sz="3200" dirty="0">
                <a:latin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</a:rPr>
              <a:t>An Application of a Nationwide,</a:t>
            </a:r>
            <a:br>
              <a:rPr lang="en-US" sz="3200" dirty="0">
                <a:latin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</a:rPr>
              <a:t>Block-Group-Level Deprivation Index</a:t>
            </a:r>
            <a:r>
              <a:rPr lang="pl-PL" sz="3200" dirty="0"/>
              <a:t/>
            </a:r>
            <a:br>
              <a:rPr lang="pl-PL" sz="3200" dirty="0"/>
            </a:br>
            <a:r>
              <a:rPr lang="pl-PL" sz="3200" dirty="0"/>
              <a:t/>
            </a:r>
            <a:br>
              <a:rPr lang="pl-PL" sz="3200" dirty="0"/>
            </a:br>
            <a:r>
              <a:rPr lang="en-US" sz="2400" dirty="0"/>
              <a:t>Scott W. Hegerty, Ph.D.</a:t>
            </a:r>
            <a:br>
              <a:rPr lang="en-US" sz="2400" dirty="0"/>
            </a:br>
            <a:r>
              <a:rPr lang="en-US" sz="2400" dirty="0"/>
              <a:t>Northeastern Illinois University</a:t>
            </a:r>
            <a:endParaRPr lang="pl-PL" sz="2400" dirty="0"/>
          </a:p>
        </p:txBody>
      </p:sp>
      <p:sp>
        <p:nvSpPr>
          <p:cNvPr id="12" name="Symbol zastępczy stopki 3">
            <a:extLst>
              <a:ext uri="{FF2B5EF4-FFF2-40B4-BE49-F238E27FC236}">
                <a16:creationId xmlns:a16="http://schemas.microsoft.com/office/drawing/2014/main" id="{D609EE9F-E1F3-41BB-B016-4BD011F5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2000" y="5490985"/>
            <a:ext cx="9282627" cy="1173793"/>
          </a:xfrm>
        </p:spPr>
        <p:txBody>
          <a:bodyPr/>
          <a:lstStyle/>
          <a:p>
            <a:pPr algn="ctr"/>
            <a:r>
              <a:rPr lang="en-US" sz="1800" dirty="0" smtClean="0"/>
              <a:t>Illinois Economics Association, Chicago, September 22, 2023</a:t>
            </a:r>
            <a:endParaRPr lang="pl-PL" sz="1800" dirty="0"/>
          </a:p>
          <a:p>
            <a:endParaRPr lang="pl-PL" sz="1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94657" y="-3986287"/>
            <a:ext cx="3107582" cy="32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333">
                <a:solidFill>
                  <a:schemeClr val="bg1"/>
                </a:solidFill>
                <a:latin typeface="Arial Unicode MS" panose="020B0604020202020204" pitchFamily="34" charset="-128"/>
              </a:rPr>
              <a:t>the presentation is financed by NAWA</a:t>
            </a:r>
            <a:endParaRPr lang="pl-PL" altLang="pl-PL" sz="24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61" y="980633"/>
            <a:ext cx="5641152" cy="963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993" y="980633"/>
            <a:ext cx="17716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3977C1-A799-8832-7BC8-B979186B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 (Headings)"/>
              </a:rPr>
              <a:t>Comparing areas</a:t>
            </a:r>
            <a:endParaRPr lang="pl-PL" b="1" dirty="0">
              <a:latin typeface="Calibri (Headings)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AE082-9C3B-B304-7BDD-C4C755508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446" y="1402430"/>
            <a:ext cx="9256173" cy="4194327"/>
          </a:xfrm>
        </p:spPr>
        <p:txBody>
          <a:bodyPr>
            <a:normAutofit/>
          </a:bodyPr>
          <a:lstStyle/>
          <a:p>
            <a:r>
              <a:rPr lang="en-US" dirty="0" smtClean="0"/>
              <a:t>National </a:t>
            </a:r>
            <a:r>
              <a:rPr lang="en-US" dirty="0"/>
              <a:t>index of economic deprivation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City-level </a:t>
            </a:r>
            <a:r>
              <a:rPr lang="en-US" dirty="0"/>
              <a:t>measures for the 83 cities with populations above 250,000 in 2019. </a:t>
            </a:r>
            <a:r>
              <a:rPr lang="en-US" dirty="0" smtClean="0"/>
              <a:t>(Median </a:t>
            </a:r>
            <a:r>
              <a:rPr lang="en-US" dirty="0"/>
              <a:t>value of all block groups in the </a:t>
            </a:r>
            <a:r>
              <a:rPr lang="en-US" dirty="0" smtClean="0"/>
              <a:t>city)</a:t>
            </a:r>
            <a:br>
              <a:rPr lang="en-US" dirty="0" smtClean="0"/>
            </a:br>
            <a:r>
              <a:rPr lang="en-US" dirty="0" smtClean="0"/>
              <a:t>City weights and National weights</a:t>
            </a:r>
            <a:endParaRPr lang="en-US" dirty="0"/>
          </a:p>
          <a:p>
            <a:r>
              <a:rPr lang="en-US" dirty="0" smtClean="0"/>
              <a:t>Also single city values 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Dispersion” score:</a:t>
            </a:r>
            <a:r>
              <a:rPr lang="en-US" b="1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Aj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"low deprivation" block groups in city </a:t>
            </a:r>
            <a:r>
              <a:rPr lang="en-US" dirty="0" err="1"/>
              <a:t>i</a:t>
            </a:r>
            <a:r>
              <a:rPr lang="en-US" dirty="0"/>
              <a:t> that do not </a:t>
            </a:r>
            <a:r>
              <a:rPr lang="en-US" dirty="0" smtClean="0"/>
              <a:t>touch a </a:t>
            </a:r>
            <a:r>
              <a:rPr lang="en-US" dirty="0"/>
              <a:t>high-deprivation block </a:t>
            </a:r>
            <a:r>
              <a:rPr lang="en-US" dirty="0" smtClean="0"/>
              <a:t>group (queen contiguity) </a:t>
            </a:r>
            <a:br>
              <a:rPr lang="en-US" dirty="0" smtClean="0"/>
            </a:br>
            <a:r>
              <a:rPr lang="en-US" dirty="0" smtClean="0"/>
              <a:t>Ni is </a:t>
            </a:r>
            <a:r>
              <a:rPr lang="en-US" dirty="0"/>
              <a:t>the number of low-deprivation block</a:t>
            </a:r>
          </a:p>
          <a:p>
            <a:pPr marL="0" indent="0">
              <a:buNone/>
            </a:pPr>
            <a:r>
              <a:rPr lang="en-US" dirty="0" smtClean="0"/>
              <a:t>	groups </a:t>
            </a:r>
            <a:r>
              <a:rPr lang="en-US" dirty="0"/>
              <a:t>in city </a:t>
            </a:r>
            <a:r>
              <a:rPr lang="en-US" dirty="0" err="1"/>
              <a:t>i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693" y="4529324"/>
            <a:ext cx="2463927" cy="9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B1961A-8185-F797-7587-1BDAE5FA0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Results: Maps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940" y="614531"/>
            <a:ext cx="5641152" cy="96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254" y="211502"/>
            <a:ext cx="12480508" cy="64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050" y="109896"/>
            <a:ext cx="12328100" cy="66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80" y="1108229"/>
            <a:ext cx="11134239" cy="5232669"/>
          </a:xfrm>
          <a:prstGeom prst="rect">
            <a:avLst/>
          </a:prstGeom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903977C1-A799-8832-7BC8-B979186B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 (Headings)"/>
              </a:rPr>
              <a:t>Nationwide Map</a:t>
            </a:r>
            <a:endParaRPr lang="pl-PL" b="1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781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B1961A-8185-F797-7587-1BDAE5FA0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Results: Statistical Methods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940" y="614531"/>
            <a:ext cx="5641152" cy="96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10" y="642246"/>
            <a:ext cx="5715293" cy="34376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62" y="4079889"/>
            <a:ext cx="11335245" cy="2638099"/>
          </a:xfrm>
          <a:prstGeom prst="rect">
            <a:avLst/>
          </a:prstGeom>
        </p:spPr>
      </p:pic>
      <p:sp>
        <p:nvSpPr>
          <p:cNvPr id="4" name="Tytuł 1">
            <a:extLst>
              <a:ext uri="{FF2B5EF4-FFF2-40B4-BE49-F238E27FC236}">
                <a16:creationId xmlns:a16="http://schemas.microsoft.com/office/drawing/2014/main" id="{903977C1-A799-8832-7BC8-B979186B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371" y="192023"/>
            <a:ext cx="10364556" cy="900445"/>
          </a:xfrm>
        </p:spPr>
        <p:txBody>
          <a:bodyPr/>
          <a:lstStyle/>
          <a:p>
            <a:r>
              <a:rPr lang="en-US" b="1" dirty="0" smtClean="0">
                <a:latin typeface="Calibri (Headings)"/>
              </a:rPr>
              <a:t>Comparing Weighting Schemes</a:t>
            </a:r>
            <a:endParaRPr lang="pl-PL" b="1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3219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7" y="1"/>
            <a:ext cx="6257188" cy="2091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052" y="1918915"/>
            <a:ext cx="7804363" cy="4737015"/>
          </a:xfrm>
          <a:prstGeom prst="rect">
            <a:avLst/>
          </a:prstGeom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903977C1-A799-8832-7BC8-B979186B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517194"/>
            <a:ext cx="5492556" cy="900445"/>
          </a:xfrm>
        </p:spPr>
        <p:txBody>
          <a:bodyPr/>
          <a:lstStyle/>
          <a:p>
            <a:r>
              <a:rPr lang="en-US" b="1" dirty="0" smtClean="0">
                <a:latin typeface="Calibri (Headings)"/>
              </a:rPr>
              <a:t>Score Distributions</a:t>
            </a:r>
            <a:endParaRPr lang="pl-PL" b="1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8861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26" y="973541"/>
            <a:ext cx="10668548" cy="4910919"/>
          </a:xfrm>
          <a:prstGeom prst="rect">
            <a:avLst/>
          </a:prstGeom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903977C1-A799-8832-7BC8-B979186B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 (Headings)"/>
              </a:rPr>
              <a:t>Nationwide vs. 83 large cities</a:t>
            </a:r>
            <a:endParaRPr lang="pl-PL" b="1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8220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52" y="1608574"/>
            <a:ext cx="8365496" cy="3640853"/>
          </a:xfrm>
          <a:prstGeom prst="rect">
            <a:avLst/>
          </a:prstGeom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903977C1-A799-8832-7BC8-B979186B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 (Headings)"/>
              </a:rPr>
              <a:t>Cities with large % of high-deprivation BGs</a:t>
            </a:r>
            <a:endParaRPr lang="pl-PL" b="1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349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3977C1-A799-8832-7BC8-B979186B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 (Headings)"/>
              </a:rPr>
              <a:t>Main Idea</a:t>
            </a:r>
            <a:endParaRPr lang="pl-PL" b="1" dirty="0">
              <a:latin typeface="Calibri (Headings)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AE082-9C3B-B304-7BDD-C4C755508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446" y="1402430"/>
            <a:ext cx="9256173" cy="41943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Economic Deprivation: Multivariate Index </a:t>
            </a:r>
          </a:p>
          <a:p>
            <a:pPr marL="0" indent="0">
              <a:buNone/>
            </a:pPr>
            <a:r>
              <a:rPr lang="en-US" dirty="0" smtClean="0"/>
              <a:t>	Captures: Income, Education, Physical Environment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Large U.S. cities? (e.g. Detroit) vs. Rural, suburban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Comparisons between measurements (math formula)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dirty="0" smtClean="0"/>
              <a:t>Nationwide (cities &gt; 250K, others)</a:t>
            </a:r>
          </a:p>
          <a:p>
            <a:pPr marL="0" indent="0">
              <a:buNone/>
            </a:pPr>
            <a:r>
              <a:rPr lang="en-US" dirty="0"/>
              <a:t>	 Census block groups (vs. tracts, cities, etc</a:t>
            </a:r>
            <a:r>
              <a:rPr lang="en-US" dirty="0" smtClean="0"/>
              <a:t>.)</a:t>
            </a:r>
          </a:p>
          <a:p>
            <a:pPr marL="0" indent="0">
              <a:buNone/>
            </a:pPr>
            <a:r>
              <a:rPr lang="en-US" b="1" dirty="0" smtClean="0"/>
              <a:t>U.S. block groups: Small units (Chicago has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≈ 3000), a few hundred people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Various statistical/modeling procedures	</a:t>
            </a:r>
            <a:r>
              <a:rPr lang="en-US" dirty="0" smtClean="0"/>
              <a:t>(Including regression)</a:t>
            </a:r>
          </a:p>
          <a:p>
            <a:pPr marL="457189" indent="-457189">
              <a:buAutoNum type="arabicPeriod"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Applications for Public Health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51618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33" y="1320692"/>
            <a:ext cx="10414535" cy="4216617"/>
          </a:xfrm>
          <a:prstGeom prst="rect">
            <a:avLst/>
          </a:prstGeom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903977C1-A799-8832-7BC8-B979186B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 (Headings)"/>
              </a:rPr>
              <a:t>% of high-deprivation BGs vs. racial characteristics</a:t>
            </a:r>
            <a:endParaRPr lang="pl-PL" b="1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53214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67" y="1384195"/>
            <a:ext cx="9068267" cy="4089611"/>
          </a:xfrm>
          <a:prstGeom prst="rect">
            <a:avLst/>
          </a:prstGeom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903977C1-A799-8832-7BC8-B979186B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 (Headings)"/>
              </a:rPr>
              <a:t>% high deprivation vs. size</a:t>
            </a:r>
            <a:endParaRPr lang="pl-PL" b="1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1019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008" y="1180985"/>
            <a:ext cx="7467984" cy="449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22" y="1113248"/>
            <a:ext cx="9559357" cy="4631505"/>
          </a:xfrm>
          <a:prstGeom prst="rect">
            <a:avLst/>
          </a:prstGeom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903977C1-A799-8832-7BC8-B979186B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 (Headings)"/>
              </a:rPr>
              <a:t>Race and Deprivation</a:t>
            </a:r>
            <a:endParaRPr lang="pl-PL" b="1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6474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B1961A-8185-F797-7587-1BDAE5FA0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Results: Regression Analysis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280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84" y="1989593"/>
            <a:ext cx="8407832" cy="2878815"/>
          </a:xfrm>
          <a:prstGeom prst="rect">
            <a:avLst/>
          </a:prstGeom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903977C1-A799-8832-7BC8-B979186B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Calibri (Headings)"/>
              </a:rPr>
              <a:t>Regression: Place contains HD BGs ( = 1)</a:t>
            </a:r>
            <a:endParaRPr lang="pl-PL" sz="4000" b="1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567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56" y="1926090"/>
            <a:ext cx="8187688" cy="3005821"/>
          </a:xfrm>
          <a:prstGeom prst="rect">
            <a:avLst/>
          </a:prstGeom>
        </p:spPr>
      </p:pic>
      <p:sp>
        <p:nvSpPr>
          <p:cNvPr id="3" name="Tytuł 1">
            <a:extLst>
              <a:ext uri="{FF2B5EF4-FFF2-40B4-BE49-F238E27FC236}">
                <a16:creationId xmlns:a16="http://schemas.microsoft.com/office/drawing/2014/main" id="{903977C1-A799-8832-7BC8-B979186B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 (Headings)"/>
              </a:rPr>
              <a:t>Regression: OLS w/ %HD as DV</a:t>
            </a:r>
            <a:endParaRPr lang="pl-PL" b="1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039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32" y="1075146"/>
            <a:ext cx="9152937" cy="47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45" y="1168284"/>
            <a:ext cx="8644911" cy="45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31" y="656024"/>
            <a:ext cx="9178339" cy="554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3977C1-A799-8832-7BC8-B979186B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 (Headings)"/>
              </a:rPr>
              <a:t>M</a:t>
            </a:r>
            <a:r>
              <a:rPr lang="en-US" b="1" dirty="0" smtClean="0">
                <a:latin typeface="Calibri (Headings)"/>
              </a:rPr>
              <a:t>ain Findings</a:t>
            </a:r>
            <a:endParaRPr lang="pl-PL" b="1" dirty="0">
              <a:latin typeface="Calibri (Headings)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AE082-9C3B-B304-7BDD-C4C755508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446" y="1402430"/>
            <a:ext cx="9256173" cy="4194327"/>
          </a:xfrm>
        </p:spPr>
        <p:txBody>
          <a:bodyPr/>
          <a:lstStyle/>
          <a:p>
            <a:pPr marL="457189" indent="-457189">
              <a:buAutoNum type="arabicPeriod"/>
            </a:pPr>
            <a:r>
              <a:rPr lang="en-US" b="1" dirty="0" smtClean="0"/>
              <a:t>Detroit is a unique case (95</a:t>
            </a:r>
            <a:r>
              <a:rPr lang="en-US" b="1" baseline="30000" dirty="0" smtClean="0"/>
              <a:t>th</a:t>
            </a:r>
            <a:r>
              <a:rPr lang="en-US" b="1" dirty="0" smtClean="0"/>
              <a:t> percentile)</a:t>
            </a:r>
          </a:p>
          <a:p>
            <a:pPr marL="457189" indent="-457189">
              <a:buAutoNum type="arabicPeriod"/>
            </a:pPr>
            <a:r>
              <a:rPr lang="en-US" b="1" dirty="0" smtClean="0"/>
              <a:t>High levels in cities &gt; 250K</a:t>
            </a:r>
          </a:p>
          <a:p>
            <a:pPr marL="457189" indent="-457189">
              <a:buAutoNum type="arabicPeriod"/>
            </a:pPr>
            <a:r>
              <a:rPr lang="en-US" b="1" dirty="0" smtClean="0"/>
              <a:t>But deprivation is found everywhere (even in places &lt; 20K)</a:t>
            </a:r>
          </a:p>
          <a:p>
            <a:pPr marL="457189" indent="-457189">
              <a:buAutoNum type="arabicPeriod"/>
            </a:pPr>
            <a:r>
              <a:rPr lang="en-US" b="1" dirty="0" smtClean="0"/>
              <a:t>Cities: % of “high-deprivation” areas</a:t>
            </a:r>
            <a:br>
              <a:rPr lang="en-US" b="1" dirty="0" smtClean="0"/>
            </a:br>
            <a:r>
              <a:rPr lang="en-US" b="1" dirty="0" smtClean="0">
                <a:sym typeface="Wingdings" panose="05000000000000000000" pitchFamily="2" charset="2"/>
              </a:rPr>
              <a:t> tied to poverty rate, density, % White, % Black</a:t>
            </a:r>
          </a:p>
          <a:p>
            <a:pPr marL="457189" indent="-457189">
              <a:buAutoNum type="arabicPeriod"/>
            </a:pPr>
            <a:r>
              <a:rPr lang="en-US" b="1" dirty="0" smtClean="0"/>
              <a:t>Connections with allocating health resources</a:t>
            </a:r>
            <a:br>
              <a:rPr lang="en-US" b="1" dirty="0" smtClean="0"/>
            </a:b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2429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B1961A-8185-F797-7587-1BDAE5FA0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940" y="614531"/>
            <a:ext cx="5641152" cy="96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3977C1-A799-8832-7BC8-B979186B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 (Headings)"/>
              </a:rPr>
              <a:t>Interesting Results</a:t>
            </a:r>
            <a:endParaRPr lang="pl-PL" b="1" dirty="0">
              <a:latin typeface="Calibri (Headings)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AE082-9C3B-B304-7BDD-C4C755508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446" y="1402430"/>
            <a:ext cx="9256173" cy="4194327"/>
          </a:xfrm>
        </p:spPr>
        <p:txBody>
          <a:bodyPr>
            <a:normAutofit/>
          </a:bodyPr>
          <a:lstStyle/>
          <a:p>
            <a:r>
              <a:rPr lang="en-US" b="1" dirty="0" smtClean="0"/>
              <a:t>Modeled deprivation as in index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</a:t>
            </a:r>
            <a:r>
              <a:rPr lang="en-US" b="1" dirty="0" smtClean="0"/>
              <a:t> High-deprivation areas and their dispersion</a:t>
            </a:r>
          </a:p>
          <a:p>
            <a:r>
              <a:rPr lang="en-US" b="1" dirty="0" smtClean="0"/>
              <a:t>Detroit’s median is an accurate threshold</a:t>
            </a:r>
          </a:p>
          <a:p>
            <a:r>
              <a:rPr lang="en-US" b="1" dirty="0" smtClean="0"/>
              <a:t>Large cities: High-deprivation areas mapped and modeled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 Correlations with race, but “backward” nationwide</a:t>
            </a:r>
            <a:endParaRPr lang="en-US" b="1" dirty="0" smtClean="0"/>
          </a:p>
          <a:p>
            <a:r>
              <a:rPr lang="en-US" b="1" dirty="0" smtClean="0"/>
              <a:t>Deprived areas outside large cities</a:t>
            </a:r>
          </a:p>
          <a:p>
            <a:endParaRPr lang="en-US" b="1" dirty="0"/>
          </a:p>
          <a:p>
            <a:r>
              <a:rPr lang="en-US" b="1" dirty="0" smtClean="0"/>
              <a:t>Public health applications: Variable in future health studies</a:t>
            </a:r>
          </a:p>
          <a:p>
            <a:r>
              <a:rPr lang="en-US" b="1" dirty="0" smtClean="0"/>
              <a:t>Resource allocation toward rural areas and small cities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9607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3977C1-A799-8832-7BC8-B979186B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 (Headings)"/>
              </a:rPr>
              <a:t>Thank you!</a:t>
            </a:r>
            <a:endParaRPr lang="pl-PL" b="1" dirty="0">
              <a:latin typeface="Calibri (Headings)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AE082-9C3B-B304-7BDD-C4C755508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446" y="1402430"/>
            <a:ext cx="9256173" cy="4194327"/>
          </a:xfrm>
        </p:spPr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S-Hegerty@neiu.edu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https://arxiv.org/abs/2210.16155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07919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B1961A-8185-F797-7587-1BDAE5FA0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Previous Studies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859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3977C1-A799-8832-7BC8-B979186B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 (Headings)"/>
              </a:rPr>
              <a:t>Multivariate Deprivation Measures</a:t>
            </a:r>
            <a:endParaRPr lang="pl-PL" b="1" dirty="0">
              <a:latin typeface="Calibri (Headings)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AE082-9C3B-B304-7BDD-C4C755508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446" y="1402430"/>
            <a:ext cx="9256173" cy="4194327"/>
          </a:xfrm>
        </p:spPr>
        <p:txBody>
          <a:bodyPr>
            <a:normAutofit/>
          </a:bodyPr>
          <a:lstStyle/>
          <a:p>
            <a:r>
              <a:rPr lang="en-US" dirty="0"/>
              <a:t>Morris and </a:t>
            </a:r>
            <a:r>
              <a:rPr lang="en-US" dirty="0" err="1"/>
              <a:t>Carstairs</a:t>
            </a:r>
            <a:r>
              <a:rPr lang="en-US" dirty="0"/>
              <a:t> (1991</a:t>
            </a:r>
            <a:r>
              <a:rPr lang="en-US" dirty="0" smtClean="0"/>
              <a:t>): </a:t>
            </a:r>
            <a:r>
              <a:rPr lang="en-US" dirty="0"/>
              <a:t>explain </a:t>
            </a:r>
            <a:r>
              <a:rPr lang="en-US" dirty="0" smtClean="0"/>
              <a:t>variation in health scores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Carstairs</a:t>
            </a:r>
            <a:r>
              <a:rPr lang="en-US" dirty="0" smtClean="0"/>
              <a:t> (1995), covariates w/ cancer mortality </a:t>
            </a:r>
            <a:r>
              <a:rPr lang="en-US" dirty="0"/>
              <a:t>and life </a:t>
            </a:r>
            <a:r>
              <a:rPr lang="en-US" dirty="0" smtClean="0"/>
              <a:t>expectancy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Townsend </a:t>
            </a:r>
            <a:r>
              <a:rPr lang="en-US" dirty="0"/>
              <a:t>(1987</a:t>
            </a:r>
            <a:r>
              <a:rPr lang="en-US" dirty="0" smtClean="0"/>
              <a:t>): 77 different </a:t>
            </a:r>
            <a:r>
              <a:rPr lang="en-US" dirty="0"/>
              <a:t>components in an index </a:t>
            </a:r>
            <a:r>
              <a:rPr lang="en-US"/>
              <a:t>for </a:t>
            </a:r>
            <a:r>
              <a:rPr lang="en-US" smtClean="0"/>
              <a:t>Britain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Salmond </a:t>
            </a:r>
            <a:r>
              <a:rPr lang="en-US" dirty="0"/>
              <a:t>and Crampton (</a:t>
            </a:r>
            <a:r>
              <a:rPr lang="en-US" dirty="0" smtClean="0"/>
              <a:t>1998): nine </a:t>
            </a:r>
            <a:r>
              <a:rPr lang="en-US" dirty="0"/>
              <a:t>components for New Zealand, </a:t>
            </a:r>
            <a:r>
              <a:rPr lang="en-US" dirty="0" smtClean="0"/>
              <a:t>including housing </a:t>
            </a:r>
            <a:r>
              <a:rPr lang="en-US" dirty="0"/>
              <a:t>tenure, two measures of income, employment and </a:t>
            </a:r>
            <a:r>
              <a:rPr lang="en-US" dirty="0" smtClean="0"/>
              <a:t>qualifications</a:t>
            </a:r>
            <a:r>
              <a:rPr lang="en-US" dirty="0"/>
              <a:t>, </a:t>
            </a:r>
            <a:r>
              <a:rPr lang="en-US" dirty="0" smtClean="0"/>
              <a:t>adequate </a:t>
            </a:r>
            <a:r>
              <a:rPr lang="en-US" dirty="0"/>
              <a:t>living space, </a:t>
            </a:r>
            <a:r>
              <a:rPr lang="en-US" dirty="0" smtClean="0"/>
              <a:t>access </a:t>
            </a:r>
            <a:r>
              <a:rPr lang="en-US" dirty="0"/>
              <a:t>to a car and a </a:t>
            </a:r>
            <a:r>
              <a:rPr lang="en-US" dirty="0" smtClean="0"/>
              <a:t>telephone, single-parent family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5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3977C1-A799-8832-7BC8-B979186B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 (Headings)"/>
              </a:rPr>
              <a:t>Measurement differences</a:t>
            </a:r>
            <a:endParaRPr lang="pl-PL" b="1" dirty="0">
              <a:latin typeface="Calibri (Headings)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AE082-9C3B-B304-7BDD-C4C755508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446" y="1417639"/>
            <a:ext cx="9256173" cy="4194327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err="1"/>
              <a:t>Aaberge</a:t>
            </a:r>
            <a:r>
              <a:rPr lang="en-US" dirty="0"/>
              <a:t> and </a:t>
            </a:r>
            <a:r>
              <a:rPr lang="en-US" dirty="0" err="1"/>
              <a:t>Brandolini</a:t>
            </a:r>
            <a:r>
              <a:rPr lang="en-US" dirty="0"/>
              <a:t> (2014</a:t>
            </a:r>
            <a:r>
              <a:rPr lang="en-US" dirty="0" smtClean="0"/>
              <a:t>): </a:t>
            </a:r>
            <a:r>
              <a:rPr lang="en-US" dirty="0"/>
              <a:t>differences in dimensions and </a:t>
            </a:r>
            <a:r>
              <a:rPr lang="en-US" dirty="0" smtClean="0"/>
              <a:t>weights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Principal Component Analysis: (PCA), </a:t>
            </a:r>
            <a:r>
              <a:rPr lang="en-US" dirty="0" err="1"/>
              <a:t>Pacione</a:t>
            </a:r>
            <a:r>
              <a:rPr lang="en-US" dirty="0"/>
              <a:t> (2004</a:t>
            </a:r>
            <a:r>
              <a:rPr lang="en-US" dirty="0" smtClean="0"/>
              <a:t>): rural </a:t>
            </a:r>
            <a:r>
              <a:rPr lang="en-US" dirty="0"/>
              <a:t>Scotland; Smith (2009): Detroit and Portland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/>
              <a:t>Inverse standard deviation: </a:t>
            </a:r>
            <a:r>
              <a:rPr lang="en-US" dirty="0" err="1"/>
              <a:t>Hegerty</a:t>
            </a:r>
            <a:r>
              <a:rPr lang="en-US" dirty="0"/>
              <a:t> (2019), nationwide sample of U.S. Census tracts and largest </a:t>
            </a:r>
            <a:r>
              <a:rPr lang="en-US" dirty="0" smtClean="0"/>
              <a:t>cities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Areas studied: </a:t>
            </a:r>
            <a:r>
              <a:rPr lang="en-US" dirty="0" err="1"/>
              <a:t>Bertin</a:t>
            </a:r>
            <a:r>
              <a:rPr lang="en-US" dirty="0"/>
              <a:t> et al. (2014) many indices normed around urban </a:t>
            </a:r>
            <a:r>
              <a:rPr lang="en-US" dirty="0" smtClean="0"/>
              <a:t>areas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 Noble and Wright (2013); Burke and Smith (2019) include rural variables (access to employment and </a:t>
            </a:r>
            <a:r>
              <a:rPr lang="en-US" dirty="0" smtClean="0"/>
              <a:t>services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Clelland</a:t>
            </a:r>
            <a:r>
              <a:rPr lang="en-US" dirty="0"/>
              <a:t> and Hill (2019) little obvious bias against rural areas in Scotland</a:t>
            </a:r>
          </a:p>
          <a:p>
            <a:pPr marL="0" indent="0">
              <a:buNone/>
            </a:pP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461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B1961A-8185-F797-7587-1BDAE5FA0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pl-P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940" y="614531"/>
            <a:ext cx="5641152" cy="96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2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3977C1-A799-8832-7BC8-B979186B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 (Headings)"/>
              </a:rPr>
              <a:t>Deprivation index construction</a:t>
            </a:r>
            <a:endParaRPr lang="pl-PL" b="1" dirty="0">
              <a:latin typeface="Calibri (Headings)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AE082-9C3B-B304-7BDD-C4C755508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446" y="1402430"/>
            <a:ext cx="9256173" cy="4194327"/>
          </a:xfrm>
        </p:spPr>
        <p:txBody>
          <a:bodyPr>
            <a:normAutofit/>
          </a:bodyPr>
          <a:lstStyle/>
          <a:p>
            <a:r>
              <a:rPr lang="en-US" b="1" dirty="0" smtClean="0"/>
              <a:t>Four variables: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% in Poverty</a:t>
            </a:r>
            <a:br>
              <a:rPr lang="en-US" dirty="0" smtClean="0"/>
            </a:br>
            <a:r>
              <a:rPr lang="en-US" dirty="0" smtClean="0"/>
              <a:t>Vacancy Rate</a:t>
            </a:r>
            <a:br>
              <a:rPr lang="en-US" dirty="0" smtClean="0"/>
            </a:br>
            <a:r>
              <a:rPr lang="en-US" dirty="0" smtClean="0"/>
              <a:t>Unemployment rate</a:t>
            </a:r>
            <a:br>
              <a:rPr lang="en-US" dirty="0" smtClean="0"/>
            </a:br>
            <a:r>
              <a:rPr lang="en-US" dirty="0" smtClean="0"/>
              <a:t>% above 25 without a High-school degree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U.S</a:t>
            </a:r>
            <a:r>
              <a:rPr lang="en-US" dirty="0"/>
              <a:t>. Census (2015-2019 5-year </a:t>
            </a:r>
            <a:r>
              <a:rPr lang="en-US" dirty="0" smtClean="0"/>
              <a:t>American Community </a:t>
            </a:r>
            <a:r>
              <a:rPr lang="en-US" dirty="0"/>
              <a:t>Survey) </a:t>
            </a:r>
            <a:endParaRPr lang="en-US" dirty="0" smtClean="0"/>
          </a:p>
          <a:p>
            <a:r>
              <a:rPr lang="en-US" dirty="0" smtClean="0"/>
              <a:t>214,807 </a:t>
            </a:r>
            <a:r>
              <a:rPr lang="en-US" dirty="0"/>
              <a:t>block groups </a:t>
            </a:r>
            <a:endParaRPr lang="en-US" dirty="0" smtClean="0"/>
          </a:p>
          <a:p>
            <a:r>
              <a:rPr lang="en-US" dirty="0" smtClean="0"/>
              <a:t>48 </a:t>
            </a:r>
            <a:r>
              <a:rPr lang="en-US" dirty="0"/>
              <a:t>contiguous </a:t>
            </a:r>
            <a:r>
              <a:rPr lang="en-US" dirty="0" smtClean="0"/>
              <a:t>U.S. states and the </a:t>
            </a:r>
            <a:r>
              <a:rPr lang="en-US" dirty="0"/>
              <a:t>District of </a:t>
            </a:r>
            <a:r>
              <a:rPr lang="en-US" dirty="0" smtClean="0"/>
              <a:t>Columbia</a:t>
            </a:r>
            <a:endParaRPr lang="pl-PL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26" y="3387093"/>
            <a:ext cx="8179220" cy="5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3977C1-A799-8832-7BC8-B979186B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 (Headings)"/>
              </a:rPr>
              <a:t>Weighting schemes</a:t>
            </a:r>
            <a:endParaRPr lang="pl-PL" b="1" dirty="0">
              <a:latin typeface="Calibri (Headings)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AE082-9C3B-B304-7BDD-C4C755508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446" y="1402430"/>
            <a:ext cx="9256173" cy="4194327"/>
          </a:xfrm>
        </p:spPr>
        <p:txBody>
          <a:bodyPr>
            <a:normAutofit/>
          </a:bodyPr>
          <a:lstStyle/>
          <a:p>
            <a:r>
              <a:rPr lang="en-US" dirty="0" smtClean="0"/>
              <a:t>1) Principal Components Analysis (PCA): Extract common variance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Factor loadings used as weights in linear combination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2) Inverse standard deviation</a:t>
            </a:r>
          </a:p>
          <a:p>
            <a:endParaRPr lang="pl-P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82" y="2904040"/>
            <a:ext cx="8509437" cy="104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6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674</Words>
  <Application>Microsoft Office PowerPoint</Application>
  <PresentationFormat>Widescreen</PresentationFormat>
  <Paragraphs>92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Unicode MS</vt:lpstr>
      <vt:lpstr>Calibri</vt:lpstr>
      <vt:lpstr>Calibri (Headings)</vt:lpstr>
      <vt:lpstr>Calibri Light</vt:lpstr>
      <vt:lpstr>Wingdings</vt:lpstr>
      <vt:lpstr>Office Theme</vt:lpstr>
      <vt:lpstr>“Rust Belt" Across America: An Application of a Nationwide, Block-Group-Level Deprivation Index  Scott W. Hegerty, Ph.D. Northeastern Illinois University</vt:lpstr>
      <vt:lpstr>Main Idea</vt:lpstr>
      <vt:lpstr>Main Findings</vt:lpstr>
      <vt:lpstr>Previous Studies</vt:lpstr>
      <vt:lpstr>Multivariate Deprivation Measures</vt:lpstr>
      <vt:lpstr>Measurement differences</vt:lpstr>
      <vt:lpstr>Methodology</vt:lpstr>
      <vt:lpstr>Deprivation index construction</vt:lpstr>
      <vt:lpstr>Weighting schemes</vt:lpstr>
      <vt:lpstr>Comparing areas</vt:lpstr>
      <vt:lpstr>Results: Maps</vt:lpstr>
      <vt:lpstr>PowerPoint Presentation</vt:lpstr>
      <vt:lpstr>PowerPoint Presentation</vt:lpstr>
      <vt:lpstr>Nationwide Map</vt:lpstr>
      <vt:lpstr>Results: Statistical Methods</vt:lpstr>
      <vt:lpstr>Comparing Weighting Schemes</vt:lpstr>
      <vt:lpstr>Score Distributions</vt:lpstr>
      <vt:lpstr>Nationwide vs. 83 large cities</vt:lpstr>
      <vt:lpstr>Cities with large % of high-deprivation BGs</vt:lpstr>
      <vt:lpstr>% of high-deprivation BGs vs. racial characteristics</vt:lpstr>
      <vt:lpstr>% high deprivation vs. size</vt:lpstr>
      <vt:lpstr>PowerPoint Presentation</vt:lpstr>
      <vt:lpstr>Race and Deprivation</vt:lpstr>
      <vt:lpstr>Results: Regression Analysis</vt:lpstr>
      <vt:lpstr>Regression: Place contains HD BGs ( = 1)</vt:lpstr>
      <vt:lpstr>Regression: OLS w/ %HD as DV</vt:lpstr>
      <vt:lpstr>PowerPoint Presentation</vt:lpstr>
      <vt:lpstr>PowerPoint Presentation</vt:lpstr>
      <vt:lpstr>PowerPoint Presentation</vt:lpstr>
      <vt:lpstr>Conclusions</vt:lpstr>
      <vt:lpstr>Interesting Results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“Rust Belt" Across America: An Application of a Nationwide, Block-Group-Level Deprivation Index  Scott W. Hegerty, Ph.D. Northeastern Illinois University</dc:title>
  <dc:creator>Hegerty, Scott</dc:creator>
  <cp:lastModifiedBy>Hegerty, Scott</cp:lastModifiedBy>
  <cp:revision>7</cp:revision>
  <dcterms:created xsi:type="dcterms:W3CDTF">2023-09-18T16:32:28Z</dcterms:created>
  <dcterms:modified xsi:type="dcterms:W3CDTF">2023-09-18T16:40:22Z</dcterms:modified>
</cp:coreProperties>
</file>