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4" r:id="rId4"/>
    <p:sldId id="260" r:id="rId5"/>
    <p:sldId id="277" r:id="rId6"/>
    <p:sldId id="269" r:id="rId7"/>
    <p:sldId id="278" r:id="rId8"/>
    <p:sldId id="275" r:id="rId9"/>
    <p:sldId id="27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037F-1298-4D51-BCE3-4C6C4CC4C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1B0AD-0752-431D-9B32-BAE99C1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7D8E-787C-4410-9072-88297BD5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87CF-1AF4-4A64-AD75-9265914D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EFB6-5A94-4A3E-BC95-40B9DF9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D89B-D479-408B-9DB3-FA566CD5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DBFD8-F29D-4EBA-B488-E3E89AD8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F6A0-6986-421A-BC4C-21E5A1B8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1F6A-9A55-48C1-B461-87F0521A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CD50-6C52-4FF9-BF4C-9F6B4003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75C0D-CF3D-45D4-9AA4-1AE8ABBD5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09274-B1D7-4F57-B907-9AF0B9FB4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F535-44D5-4504-92BF-77C6A363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5D46-0E72-48DE-84D4-07347A63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640D-B7A3-4AF9-9FBB-C76305FB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C165-7FCF-46D9-863B-12DEE43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3550-1BF7-4A37-BB85-5EC5C50A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8A07-4E49-432C-A738-6C655CAA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B6E2-C13F-4255-8ECE-BE2746BA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5F92-4508-43C2-8B44-120C31B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B1-832C-4CBF-987F-04089600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163F-2364-4307-92EB-A4C425FD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319B-8064-46BF-9654-71D7B33C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DFAA-B355-41D0-AE0F-6BA31D6F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40E-075C-4AD7-872A-A9A7D067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D84-2BF3-4C22-8E2B-53C9730F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B292-C870-451E-A0B5-8829A0C0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51B1-BEBA-4966-935C-139B9141B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3964-28D6-4F70-BB88-971752CC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449B-7DC8-4181-9F3E-8545BA6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8BED-7AC5-4052-8413-CFF77B92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F955-18B0-4431-84B7-DA8472DB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FB3C-103F-41D5-94A2-A554315A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08074-ACEC-4F12-8DFD-6000861A6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2AF2-7185-4BF4-8C57-56412109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945BC-8150-43E5-9117-87DD809F1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A941-BF09-452B-9954-A16595C1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E792A-51C8-489F-B933-FDA00DB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3C26D-F53D-499C-BCD5-0071F47E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1CF9-1BF2-4C3A-8D9E-89FA737D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87632-3E9D-4003-8FAD-F6FCA230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0F235-3F00-4E7A-B975-FC2B1D8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234D-32DE-4583-9DBE-AE8CBFDE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E55F1-FB8E-40BA-86C1-DCC04F7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7D2F5-5731-4776-8AF0-5DB81D24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8CC8F-0F3B-4C38-8306-442E0AE4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8EC-96EB-4B99-B803-A3694CFC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BCEA-2BF4-45C8-A36F-092C1B5A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60E9-4739-4022-9E69-C8E46BD1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2E19-C3AD-4C7B-B765-28BB8FBA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D8F29-4347-4F14-9BAB-BE86DD3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3DF9-209E-44B3-9471-442987DD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680D-5D20-4620-806A-473E9C2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83721-B5DA-4328-9885-3C8336B3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93BA-FD66-4C35-8C1C-3A2E68E7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FC3E-8A88-4807-AF74-C3CFCB46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7FF2-9DF5-4C7A-A190-1A63A6DA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ACB9-CFA8-4B84-9D66-3D5F654D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1BA81-FF02-48CE-B41B-23AB6672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671E-11D8-4996-8C4E-4995D9DF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145A-3D05-4776-9A96-E7A7F1DE8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BDC9-D93E-4B9E-A2DB-711F1FE260B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3890-3D9C-473B-9F10-F25E326C6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88DB-1A29-4CB3-8044-7B57AA34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95401"/>
            <a:ext cx="7772400" cy="2091743"/>
          </a:xfrm>
        </p:spPr>
        <p:txBody>
          <a:bodyPr>
            <a:noAutofit/>
          </a:bodyPr>
          <a:lstStyle/>
          <a:p>
            <a:r>
              <a:rPr lang="en-US" sz="5000" b="1" dirty="0">
                <a:latin typeface="+mn-lt"/>
              </a:rPr>
              <a:t> </a:t>
            </a:r>
            <a:r>
              <a:rPr lang="en-US" sz="4400" b="1" dirty="0">
                <a:latin typeface="+mn-lt"/>
              </a:rPr>
              <a:t>Making Good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Financial Decisions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in Today's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W. </a:t>
            </a:r>
            <a:r>
              <a:rPr lang="en-US" dirty="0" err="1"/>
              <a:t>Hegerty</a:t>
            </a:r>
            <a:r>
              <a:rPr lang="en-US" dirty="0"/>
              <a:t>, Ph.D.</a:t>
            </a:r>
          </a:p>
          <a:p>
            <a:r>
              <a:rPr lang="en-US" dirty="0" smtClean="0"/>
              <a:t>Professor </a:t>
            </a:r>
            <a:r>
              <a:rPr lang="en-US" dirty="0"/>
              <a:t>of Economics</a:t>
            </a:r>
          </a:p>
          <a:p>
            <a:r>
              <a:rPr lang="en-US" dirty="0"/>
              <a:t>Spring </a:t>
            </a:r>
            <a:r>
              <a:rPr lang="en-US" dirty="0" smtClean="0"/>
              <a:t>2023 </a:t>
            </a:r>
            <a:r>
              <a:rPr lang="en-US" dirty="0" smtClean="0"/>
              <a:t>TRIO Leading </a:t>
            </a:r>
            <a:r>
              <a:rPr lang="en-US" dirty="0"/>
              <a:t>and Learning Week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1" y="5096509"/>
            <a:ext cx="4230864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Why might you get a deal?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Is something “too good to be true”?</a:t>
            </a:r>
          </a:p>
          <a:p>
            <a:endParaRPr lang="en-US" dirty="0" smtClean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Sometimes it is outright fraud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Many times it is incentive to get you in the door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Think about what the business gets out of it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Example: Credit cards want you to do bill pay with them</a:t>
            </a: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Thank you!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S-Hegerty@neiu.edu</a:t>
            </a:r>
            <a:r>
              <a:rPr lang="en-US" dirty="0">
                <a:latin typeface="Franklin Gothic Book" panose="020B0503020102020204" pitchFamily="34" charset="0"/>
              </a:rPr>
              <a:t/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Main Ideas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Franklin Gothic Book" panose="020B0503020102020204" pitchFamily="34" charset="0"/>
              </a:rPr>
              <a:t>Understanding basic economics </a:t>
            </a:r>
            <a:r>
              <a:rPr lang="en-US" b="1" dirty="0" smtClean="0">
                <a:latin typeface="Franklin Gothic Book" panose="020B0503020102020204" pitchFamily="34" charset="0"/>
              </a:rPr>
              <a:t>saves </a:t>
            </a:r>
            <a:r>
              <a:rPr lang="en-US" b="1" dirty="0" smtClean="0">
                <a:latin typeface="Franklin Gothic Book" panose="020B0503020102020204" pitchFamily="34" charset="0"/>
              </a:rPr>
              <a:t>you money</a:t>
            </a:r>
            <a:r>
              <a:rPr lang="en-US" dirty="0" smtClean="0">
                <a:latin typeface="Franklin Gothic Book" panose="020B0503020102020204" pitchFamily="34" charset="0"/>
              </a:rPr>
              <a:t/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* Inflation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* “Real” values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* Interest rates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The economy has changed in the past few years: Old advice doesn’t work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Companies have shifted their strategies</a:t>
            </a: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Costs shift to you</a:t>
            </a:r>
          </a:p>
          <a:p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Other strategies</a:t>
            </a: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Economics and Math: </a:t>
            </a:r>
            <a:br>
              <a:rPr lang="en-US" sz="6000" dirty="0" smtClean="0">
                <a:latin typeface="Franklin Gothic Demi" panose="020B0703020102020204" pitchFamily="34" charset="0"/>
              </a:rPr>
            </a:br>
            <a:r>
              <a:rPr lang="en-US" sz="6000" dirty="0" smtClean="0">
                <a:latin typeface="Franklin Gothic Demi" panose="020B0703020102020204" pitchFamily="34" charset="0"/>
              </a:rPr>
              <a:t>They pay off!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Smarter decisions save you money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A lot of numbers are hidden from you to penalize people who don’t want to do math</a:t>
            </a:r>
          </a:p>
          <a:p>
            <a:pPr marL="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	* </a:t>
            </a:r>
            <a:r>
              <a:rPr lang="en-US" dirty="0">
                <a:latin typeface="Franklin Gothic Book" panose="020B0503020102020204" pitchFamily="34" charset="0"/>
              </a:rPr>
              <a:t>Per-unit costs (box size as an example)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	* Interest rate vs. </a:t>
            </a:r>
            <a:r>
              <a:rPr lang="en-US" dirty="0" smtClean="0">
                <a:latin typeface="Franklin Gothic Book" panose="020B0503020102020204" pitchFamily="34" charset="0"/>
              </a:rPr>
              <a:t>monthly </a:t>
            </a:r>
            <a:r>
              <a:rPr lang="en-US" dirty="0">
                <a:latin typeface="Franklin Gothic Book" panose="020B0503020102020204" pitchFamily="34" charset="0"/>
              </a:rPr>
              <a:t>payment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	* My favorite: Paper towels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Think about the </a:t>
            </a:r>
            <a:r>
              <a:rPr lang="en-US" dirty="0" smtClean="0">
                <a:latin typeface="Franklin Gothic Book" panose="020B0503020102020204" pitchFamily="34" charset="0"/>
              </a:rPr>
              <a:t>true cost </a:t>
            </a:r>
            <a:r>
              <a:rPr lang="en-US" dirty="0" smtClean="0">
                <a:latin typeface="Franklin Gothic Book" panose="020B0503020102020204" pitchFamily="34" charset="0"/>
              </a:rPr>
              <a:t>of doing or buying something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Think about why you might get a deal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Macroeconomic concepts: Inflation and interest rates</a:t>
            </a:r>
            <a:r>
              <a:rPr lang="en-US" dirty="0">
                <a:latin typeface="Franklin Gothic Book" panose="020B0503020102020204" pitchFamily="34" charset="0"/>
              </a:rPr>
              <a:t/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8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Inflation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Usually considered to be really boring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The </a:t>
            </a:r>
            <a:r>
              <a:rPr lang="en-US" b="1" dirty="0" smtClean="0">
                <a:latin typeface="Franklin Gothic Book" panose="020B0503020102020204" pitchFamily="34" charset="0"/>
              </a:rPr>
              <a:t>increase in prices </a:t>
            </a:r>
            <a:r>
              <a:rPr lang="en-US" dirty="0" smtClean="0">
                <a:latin typeface="Franklin Gothic Book" panose="020B0503020102020204" pitchFamily="34" charset="0"/>
              </a:rPr>
              <a:t>(Consumer Price Index)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(Calculated by the government)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Over time, things cost more, but it cancels out when wages go up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Typically 2%, and 2% raises are common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Real values: Adjusted for prices: </a:t>
            </a: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Franklin Gothic Book" panose="020B0503020102020204" pitchFamily="34" charset="0"/>
              </a:rPr>
              <a:t> 2% - 2% = 0</a:t>
            </a:r>
            <a:br>
              <a:rPr lang="en-US" dirty="0" smtClean="0">
                <a:latin typeface="Franklin Gothic Book" panose="020B0503020102020204" pitchFamily="34" charset="0"/>
              </a:rPr>
            </a:br>
            <a:endParaRPr lang="en-US" dirty="0" smtClean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You can compare lower prices and lower wages in the past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You can also compare cities and cost of living</a:t>
            </a: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Franklin Gothic Demi" panose="020B0703020102020204" pitchFamily="34" charset="0"/>
              </a:rPr>
              <a:t>How is a 2% raise actually a pay cut?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Inflation has been high: 8% over the past year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Most employers are still thinking of 2%</a:t>
            </a:r>
          </a:p>
          <a:p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2% - 8% = - 6% 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b="1" dirty="0" smtClean="0">
                <a:latin typeface="Franklin Gothic Book" panose="020B0503020102020204" pitchFamily="34" charset="0"/>
              </a:rPr>
              <a:t>You got a negative raise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You can get a “raise” by changing jobs, but a lot of high wages are for two reasons: It’s hard to get employees and it’s keeping up with inflation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Many jobs give a hiring bonus (temporary) instead of a higher wage (permanent)</a:t>
            </a:r>
            <a:r>
              <a:rPr lang="en-US" dirty="0">
                <a:latin typeface="Franklin Gothic Book" panose="020B0503020102020204" pitchFamily="34" charset="0"/>
              </a:rPr>
              <a:t/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Interest rates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The “price” of money </a:t>
            </a: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shifts spending over time</a:t>
            </a:r>
            <a:b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People spend more when rates are low</a:t>
            </a:r>
          </a:p>
          <a:p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(Also capital’s equivalent of a wage)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Set by the Federal Reserve in the U.S. to guide the economy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Typically close to zero in recent years, now 5%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Money costs more</a:t>
            </a:r>
            <a:b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Less “free money”</a:t>
            </a:r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Impact of higher rates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Loans cost more: Houses, cars, everything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Debt grows faster (so does savings, you can get 4%)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“Rule of 72” </a:t>
            </a: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72/r = time to double</a:t>
            </a:r>
            <a:b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36 years at 2%, 12 years at 6%, ?? At 4%</a:t>
            </a:r>
          </a:p>
          <a:p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Remember: </a:t>
            </a:r>
            <a:r>
              <a:rPr lang="en-US" b="1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Credit card companies charge businesses</a:t>
            </a:r>
          </a:p>
          <a:p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LOTS of incentives for paying by check (or bank debit)</a:t>
            </a:r>
          </a:p>
          <a:p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More companies pass the fees on to customers (add 3% if you use credit, or a 3% discount)</a:t>
            </a:r>
          </a:p>
          <a:p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Interest rate tips!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Pay by </a:t>
            </a:r>
            <a:r>
              <a:rPr lang="en-US" dirty="0" smtClean="0">
                <a:latin typeface="Franklin Gothic Book" panose="020B0503020102020204" pitchFamily="34" charset="0"/>
              </a:rPr>
              <a:t>cash or check </a:t>
            </a:r>
            <a:r>
              <a:rPr lang="en-US" dirty="0" smtClean="0">
                <a:latin typeface="Franklin Gothic Book" panose="020B0503020102020204" pitchFamily="34" charset="0"/>
              </a:rPr>
              <a:t>when they offer it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Take advantage of 0% interest when you can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(New phones’ payment plan…you make more money in the bank than paying it off in full)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Find out “hidden” interest rates (lots of places set a monthly payment)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An 8%</a:t>
            </a:r>
            <a:r>
              <a:rPr lang="en-US" dirty="0" smtClean="0">
                <a:latin typeface="Franklin Gothic Book" panose="020B0503020102020204" pitchFamily="34" charset="0"/>
              </a:rPr>
              <a:t> car loan might have lower payments than a 6% loan if it’s longer term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Pay off high-interest debt before low-interest debt OR saving to earn interest (vs. emergency/rainy-day savings</a:t>
            </a:r>
            <a:r>
              <a:rPr lang="en-US" dirty="0" smtClean="0">
                <a:latin typeface="Franklin Gothic Book" panose="020B0503020102020204" pitchFamily="34" charset="0"/>
              </a:rPr>
              <a:t>)</a:t>
            </a:r>
          </a:p>
          <a:p>
            <a:endParaRPr lang="en-US" dirty="0" smtClean="0">
              <a:latin typeface="Franklin Gothic Book" panose="020B05030201020202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  <a:p>
            <a:endParaRPr lang="en-US" dirty="0" smtClean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Franklin Gothic Demi" panose="020B0703020102020204" pitchFamily="34" charset="0"/>
              </a:rPr>
              <a:t>Interest rate Math!</a:t>
            </a:r>
            <a:endParaRPr lang="en-US" sz="6000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You think it’s good to build assets, but </a:t>
            </a:r>
            <a:r>
              <a:rPr lang="en-US" dirty="0">
                <a:latin typeface="Franklin Gothic Book" panose="020B0503020102020204" pitchFamily="34" charset="0"/>
              </a:rPr>
              <a:t>i</a:t>
            </a:r>
            <a:r>
              <a:rPr lang="en-US" dirty="0" smtClean="0">
                <a:latin typeface="Franklin Gothic Book" panose="020B0503020102020204" pitchFamily="34" charset="0"/>
              </a:rPr>
              <a:t>t all adds up: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(You need to subtract your liabilities)</a:t>
            </a:r>
          </a:p>
          <a:p>
            <a:pPr marL="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	$4000 debt + $10000 savings = $</a:t>
            </a:r>
            <a:r>
              <a:rPr lang="en-US" dirty="0" smtClean="0">
                <a:latin typeface="Franklin Gothic Book" panose="020B0503020102020204" pitchFamily="34" charset="0"/>
              </a:rPr>
              <a:t>6000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If you pay 10% interest on the debt and earn 3% on the savings, in one year: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	</a:t>
            </a:r>
            <a:r>
              <a:rPr lang="en-US" dirty="0" smtClean="0">
                <a:latin typeface="Franklin Gothic Book" panose="020B0503020102020204" pitchFamily="34" charset="0"/>
              </a:rPr>
              <a:t>$4400 debt + $10300 savings = $5900</a:t>
            </a:r>
          </a:p>
          <a:p>
            <a:pPr marL="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If you get $1000, pay off the debt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	</a:t>
            </a:r>
            <a:r>
              <a:rPr lang="en-US" dirty="0" smtClean="0">
                <a:latin typeface="Franklin Gothic Book" panose="020B0503020102020204" pitchFamily="34" charset="0"/>
              </a:rPr>
              <a:t>$3300 debt + $10300 savings = $7000</a:t>
            </a:r>
            <a:br>
              <a:rPr lang="en-US" dirty="0" smtClean="0">
                <a:latin typeface="Franklin Gothic Book" panose="020B0503020102020204" pitchFamily="34" charset="0"/>
              </a:rPr>
            </a:br>
            <a:r>
              <a:rPr lang="en-US" dirty="0" smtClean="0">
                <a:latin typeface="Franklin Gothic Book" panose="020B0503020102020204" pitchFamily="34" charset="0"/>
              </a:rPr>
              <a:t>(vs. 	$4400 debt + $11330 savings = $6930)</a:t>
            </a:r>
          </a:p>
          <a:p>
            <a:endParaRPr lang="en-US" dirty="0">
              <a:latin typeface="Eras Demi ITC" panose="020B0805030504020804" pitchFamily="34" charset="0"/>
            </a:endParaRPr>
          </a:p>
          <a:p>
            <a:endParaRPr lang="en-US" dirty="0" smtClean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763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Eras Demi ITC</vt:lpstr>
      <vt:lpstr>Franklin Gothic Book</vt:lpstr>
      <vt:lpstr>Franklin Gothic Demi</vt:lpstr>
      <vt:lpstr>Wingdings</vt:lpstr>
      <vt:lpstr>Office Theme</vt:lpstr>
      <vt:lpstr> Making Good Financial Decisions in Today's Economy</vt:lpstr>
      <vt:lpstr>Main Ideas Here</vt:lpstr>
      <vt:lpstr>Economics and Math:  They pay off!</vt:lpstr>
      <vt:lpstr>Inflation</vt:lpstr>
      <vt:lpstr>How is a 2% raise actually a pay cut?</vt:lpstr>
      <vt:lpstr>Interest rates</vt:lpstr>
      <vt:lpstr>Impact of higher rates</vt:lpstr>
      <vt:lpstr>Interest rate tips!</vt:lpstr>
      <vt:lpstr>Interest rate Math!</vt:lpstr>
      <vt:lpstr>Why might you get a deal?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Academic Success in the Virtual Classroom</dc:title>
  <dc:creator>Scott W. Hegerty</dc:creator>
  <cp:lastModifiedBy>Hegerty, Scott</cp:lastModifiedBy>
  <cp:revision>111</cp:revision>
  <dcterms:created xsi:type="dcterms:W3CDTF">2020-10-13T00:49:51Z</dcterms:created>
  <dcterms:modified xsi:type="dcterms:W3CDTF">2023-04-10T17:26:04Z</dcterms:modified>
</cp:coreProperties>
</file>