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65" r:id="rId4"/>
    <p:sldId id="281" r:id="rId5"/>
    <p:sldId id="266" r:id="rId6"/>
    <p:sldId id="278" r:id="rId7"/>
    <p:sldId id="259" r:id="rId8"/>
    <p:sldId id="262" r:id="rId9"/>
    <p:sldId id="263" r:id="rId10"/>
    <p:sldId id="261" r:id="rId11"/>
    <p:sldId id="280" r:id="rId12"/>
    <p:sldId id="267" r:id="rId13"/>
    <p:sldId id="268" r:id="rId14"/>
    <p:sldId id="273" r:id="rId15"/>
    <p:sldId id="271" r:id="rId16"/>
    <p:sldId id="274" r:id="rId17"/>
    <p:sldId id="275" r:id="rId18"/>
    <p:sldId id="264" r:id="rId19"/>
    <p:sldId id="276" r:id="rId20"/>
    <p:sldId id="277"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98045D-26B9-4DCE-8343-065DE240CA4E}"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7CAB72-D0AB-422A-A25B-A5A765AA6264}" type="slidenum">
              <a:rPr lang="en-US" smtClean="0"/>
              <a:t>‹#›</a:t>
            </a:fld>
            <a:endParaRPr lang="en-US"/>
          </a:p>
        </p:txBody>
      </p:sp>
    </p:spTree>
    <p:extLst>
      <p:ext uri="{BB962C8B-B14F-4D97-AF65-F5344CB8AC3E}">
        <p14:creationId xmlns:p14="http://schemas.microsoft.com/office/powerpoint/2010/main" val="1916532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Presenter Note: </a:t>
            </a:r>
            <a:r>
              <a:rPr lang="en-US" dirty="0"/>
              <a:t>This</a:t>
            </a:r>
            <a:r>
              <a:rPr lang="en-US" baseline="0" dirty="0"/>
              <a:t> figure </a:t>
            </a:r>
            <a:r>
              <a:rPr lang="en-US" dirty="0"/>
              <a:t>shows the percentage of people living in urban areas in the United States from 1790 to 2010. Over this period, the percentage of the population living in urban areas increased from 5 percent to 81 percent, a remarkable transformation that also occurred in other parts of the world. Urbanization was stagnant later in the 1970s, a decade that included a deep recession in 1973–1975.</a:t>
            </a:r>
          </a:p>
        </p:txBody>
      </p:sp>
      <p:sp>
        <p:nvSpPr>
          <p:cNvPr id="4" name="Slide Number Placeholder 3"/>
          <p:cNvSpPr>
            <a:spLocks noGrp="1"/>
          </p:cNvSpPr>
          <p:nvPr>
            <p:ph type="sldNum" sz="quarter" idx="10"/>
          </p:nvPr>
        </p:nvSpPr>
        <p:spPr/>
        <p:txBody>
          <a:bodyPr/>
          <a:lstStyle/>
          <a:p>
            <a:fld id="{5D003D02-7E89-4EBF-B123-9C334E1BFEF7}" type="slidenum">
              <a:rPr lang="en-US" smtClean="0"/>
              <a:t>12</a:t>
            </a:fld>
            <a:endParaRPr lang="en-US"/>
          </a:p>
        </p:txBody>
      </p:sp>
    </p:spTree>
    <p:extLst>
      <p:ext uri="{BB962C8B-B14F-4D97-AF65-F5344CB8AC3E}">
        <p14:creationId xmlns:p14="http://schemas.microsoft.com/office/powerpoint/2010/main" val="1498677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Presenter Note:</a:t>
            </a:r>
            <a:r>
              <a:rPr lang="en-US" b="1" baseline="0" dirty="0"/>
              <a:t> </a:t>
            </a:r>
            <a:r>
              <a:rPr lang="en-US" dirty="0"/>
              <a:t>This figure shows the time trends in urbanization </a:t>
            </a:r>
            <a:r>
              <a:rPr lang="en-IN" sz="1200" kern="1200" dirty="0">
                <a:solidFill>
                  <a:schemeClr val="tx1"/>
                </a:solidFill>
                <a:latin typeface="+mn-lt"/>
                <a:ea typeface="+mn-ea"/>
                <a:cs typeface="+mn-cs"/>
              </a:rPr>
              <a:t>as a percentage of population </a:t>
            </a:r>
            <a:r>
              <a:rPr lang="en-US" dirty="0"/>
              <a:t>for six major areas in the world. The historical data goes back to 1950 and the projections go to 2050. The proportions are currently less than half in Africa (40 percent) and Asia (47.5 percent), but that is expected to change by 2035 in Africa and 2018 in Asia. In the other areas, the urban percentage ranges from 70.8 percent in Oceania to 81.5 percent in Northern America.</a:t>
            </a:r>
          </a:p>
        </p:txBody>
      </p:sp>
      <p:sp>
        <p:nvSpPr>
          <p:cNvPr id="4" name="Slide Number Placeholder 3"/>
          <p:cNvSpPr>
            <a:spLocks noGrp="1"/>
          </p:cNvSpPr>
          <p:nvPr>
            <p:ph type="sldNum" sz="quarter" idx="10"/>
          </p:nvPr>
        </p:nvSpPr>
        <p:spPr/>
        <p:txBody>
          <a:bodyPr/>
          <a:lstStyle/>
          <a:p>
            <a:fld id="{5D003D02-7E89-4EBF-B123-9C334E1BFEF7}" type="slidenum">
              <a:rPr lang="en-US" smtClean="0"/>
              <a:t>13</a:t>
            </a:fld>
            <a:endParaRPr lang="en-US"/>
          </a:p>
        </p:txBody>
      </p:sp>
    </p:spTree>
    <p:extLst>
      <p:ext uri="{BB962C8B-B14F-4D97-AF65-F5344CB8AC3E}">
        <p14:creationId xmlns:p14="http://schemas.microsoft.com/office/powerpoint/2010/main" val="70108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15</a:t>
            </a:fld>
            <a:endParaRPr lang="en-US"/>
          </a:p>
        </p:txBody>
      </p:sp>
    </p:spTree>
    <p:extLst>
      <p:ext uri="{BB962C8B-B14F-4D97-AF65-F5344CB8AC3E}">
        <p14:creationId xmlns:p14="http://schemas.microsoft.com/office/powerpoint/2010/main" val="91392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t>16</a:t>
            </a:fld>
            <a:endParaRPr lang="en-US"/>
          </a:p>
        </p:txBody>
      </p:sp>
    </p:spTree>
    <p:extLst>
      <p:ext uri="{BB962C8B-B14F-4D97-AF65-F5344CB8AC3E}">
        <p14:creationId xmlns:p14="http://schemas.microsoft.com/office/powerpoint/2010/main" val="106059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7AD5-7C79-4407-82CF-F9C8AE6589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7C2892-61FA-4421-A534-F50C072D9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6809C-EA3F-494E-8691-2E63CE218C79}"/>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58E6F3FD-BADF-4DF3-BD4B-412626B07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5105C-3193-4127-9506-55578B3569AA}"/>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24929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A425-1859-4C1C-B2FE-5AD9EAC22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770C3B-D6F7-4834-96D2-1FE67D910B3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29A95-447E-4EC9-9E90-7B73548516F8}"/>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9534E05E-A886-4832-927D-288D28E6C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BC5DB-D76C-4682-97D7-7259AE9FAC1C}"/>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751942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1D252F-9EA8-4376-BBEB-BB09A9D86D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2E9827-08A4-46D0-BDA7-FF395CB8997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B30299-5A8F-4E6C-99CB-4C52F5237D9E}"/>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8FB46479-DD60-4A08-9829-3169F556E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296E6-AE54-4CD1-8B3E-4EB9BF9A6115}"/>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110451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12192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609600" y="990600"/>
            <a:ext cx="109728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5181600" y="6553200"/>
            <a:ext cx="18288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7315200" y="6705600"/>
            <a:ext cx="48768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71243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extLst>
    <p:ext uri="{DCECCB84-F9BA-43D5-87BE-67443E8EF086}">
      <p15:sldGuideLst xmlns:p15="http://schemas.microsoft.com/office/powerpoint/2012/main">
        <p15:guide id="1" pos="144">
          <p15:clr>
            <a:srgbClr val="FBAE40"/>
          </p15:clr>
        </p15:guide>
        <p15:guide id="2" pos="288">
          <p15:clr>
            <a:srgbClr val="FBAE40"/>
          </p15:clr>
        </p15:guide>
        <p15:guide id="3" orient="horz" pos="1104">
          <p15:clr>
            <a:srgbClr val="FBAE40"/>
          </p15:clr>
        </p15:guide>
        <p15:guide id="4" pos="5568">
          <p15:clr>
            <a:srgbClr val="FBAE40"/>
          </p15:clr>
        </p15:guide>
        <p15:guide id="5" orient="horz" pos="379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22A0-1826-44EA-A8FF-F5A1CEEA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AA98A-FADD-4C0C-B868-703060BD491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70CB8-6224-42CF-9F33-ACCAD07343E3}"/>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1755DE65-3098-4AD4-B0AD-D748AD998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04B092-E05D-4739-ABFB-10C66D1AB1B9}"/>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124255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86D7-F813-4FA6-A5F2-279C5C719E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D8DA80-AC03-4B67-9A1E-92526A54C5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43BFF-54BF-4340-9673-E5D17A8B6E01}"/>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20F9E963-0642-48F9-A4CF-D73EBFE21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0CBE2-E322-4638-851A-5D5655042A9F}"/>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2531388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A8C7-F57E-40BF-9795-63DD169EB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AFE03D-4E10-4D63-A74E-F6F905EDA86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DA9108-6C80-4A49-B8D3-729E6F7B8A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C650BE-7C94-40E8-A9A0-270E7AAE143D}"/>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6" name="Footer Placeholder 5">
            <a:extLst>
              <a:ext uri="{FF2B5EF4-FFF2-40B4-BE49-F238E27FC236}">
                <a16:creationId xmlns:a16="http://schemas.microsoft.com/office/drawing/2014/main" id="{64A46828-B91E-4C0C-89D1-B1DAA8529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C6476D-344F-4AED-BB25-8AA03A88C54B}"/>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86380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516F3-CFB6-47E7-A782-1662953B1E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907C3-2E91-45D0-9F1B-21FDAB4CA5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3E9B07-1288-4889-8303-2364B300D6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6FABBD-0C0E-448A-8119-95443438A2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6E51918-21D0-42B6-9D8C-B214D3EF2BF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0A5B35-2348-45E3-963A-3A86CA371115}"/>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8" name="Footer Placeholder 7">
            <a:extLst>
              <a:ext uri="{FF2B5EF4-FFF2-40B4-BE49-F238E27FC236}">
                <a16:creationId xmlns:a16="http://schemas.microsoft.com/office/drawing/2014/main" id="{2C741113-F220-45BC-ABA9-45973B406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C25EF8-B201-4EB3-9318-3B049350908E}"/>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2269827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F66E-66E5-4E21-B2D1-1CF5598A5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EEF1AA-E81D-433E-9EE7-67D2BBE68352}"/>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4" name="Footer Placeholder 3">
            <a:extLst>
              <a:ext uri="{FF2B5EF4-FFF2-40B4-BE49-F238E27FC236}">
                <a16:creationId xmlns:a16="http://schemas.microsoft.com/office/drawing/2014/main" id="{D49F5947-0AD2-4998-AFDD-49BD0A6C5C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53CE75-9896-4812-A6C5-AB55811F2D81}"/>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12084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C3507-040F-40CD-B7CF-7A32F45EAF84}"/>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3" name="Footer Placeholder 2">
            <a:extLst>
              <a:ext uri="{FF2B5EF4-FFF2-40B4-BE49-F238E27FC236}">
                <a16:creationId xmlns:a16="http://schemas.microsoft.com/office/drawing/2014/main" id="{5E594B2C-952F-462B-A6D1-65FDE4E561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F0AF7-20E1-4DA3-86CE-33E24D97FB59}"/>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252275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9886-DE1B-43A0-B2A3-E9602A611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DC93E27-FF00-440F-AE55-1CB63D2C3A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06398-CA26-46E0-8AC8-5A97FECBF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77946E-C570-4615-80C7-C72205EED7AD}"/>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6" name="Footer Placeholder 5">
            <a:extLst>
              <a:ext uri="{FF2B5EF4-FFF2-40B4-BE49-F238E27FC236}">
                <a16:creationId xmlns:a16="http://schemas.microsoft.com/office/drawing/2014/main" id="{EDF090E9-50CE-4D50-8780-5A4898735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4643A-9698-4009-9FF3-0684B2B0FF0E}"/>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200118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4B30-8B00-477B-AF43-74A90B6DF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2F5E7-6BF9-4B71-B672-316A3A2A70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B282E1-C71F-4B89-A4BE-EAFAF9EFE0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BE4C73-EB1E-4DE4-BB40-65922E32D014}"/>
              </a:ext>
            </a:extLst>
          </p:cNvPr>
          <p:cNvSpPr>
            <a:spLocks noGrp="1"/>
          </p:cNvSpPr>
          <p:nvPr>
            <p:ph type="dt" sz="half" idx="10"/>
          </p:nvPr>
        </p:nvSpPr>
        <p:spPr/>
        <p:txBody>
          <a:bodyPr/>
          <a:lstStyle/>
          <a:p>
            <a:fld id="{223D5D91-308C-45ED-A7F5-745D966CF7F7}" type="datetimeFigureOut">
              <a:rPr lang="en-US" smtClean="0"/>
              <a:t>5/27/2025</a:t>
            </a:fld>
            <a:endParaRPr lang="en-US"/>
          </a:p>
        </p:txBody>
      </p:sp>
      <p:sp>
        <p:nvSpPr>
          <p:cNvPr id="6" name="Footer Placeholder 5">
            <a:extLst>
              <a:ext uri="{FF2B5EF4-FFF2-40B4-BE49-F238E27FC236}">
                <a16:creationId xmlns:a16="http://schemas.microsoft.com/office/drawing/2014/main" id="{8016D09B-25A7-4E01-ADDB-102286FAD2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70B36-FC73-4706-85B5-05DE135AEC22}"/>
              </a:ext>
            </a:extLst>
          </p:cNvPr>
          <p:cNvSpPr>
            <a:spLocks noGrp="1"/>
          </p:cNvSpPr>
          <p:nvPr>
            <p:ph type="sldNum" sz="quarter" idx="12"/>
          </p:nvPr>
        </p:nvSpPr>
        <p:spPr/>
        <p:txBody>
          <a:bodyPr/>
          <a:lstStyle/>
          <a:p>
            <a:fld id="{C894FA51-863D-4DB2-913C-FDF8087F34C2}" type="slidenum">
              <a:rPr lang="en-US" smtClean="0"/>
              <a:t>‹#›</a:t>
            </a:fld>
            <a:endParaRPr lang="en-US"/>
          </a:p>
        </p:txBody>
      </p:sp>
    </p:spTree>
    <p:extLst>
      <p:ext uri="{BB962C8B-B14F-4D97-AF65-F5344CB8AC3E}">
        <p14:creationId xmlns:p14="http://schemas.microsoft.com/office/powerpoint/2010/main" val="390799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2A546-4183-4327-B0CD-CF4D4698A0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1C8C45-0D27-46CC-A8A4-E71B48B18C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87403F-9512-4667-87CD-637A5A054A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D5D91-308C-45ED-A7F5-745D966CF7F7}" type="datetimeFigureOut">
              <a:rPr lang="en-US" smtClean="0"/>
              <a:t>5/27/2025</a:t>
            </a:fld>
            <a:endParaRPr lang="en-US"/>
          </a:p>
        </p:txBody>
      </p:sp>
      <p:sp>
        <p:nvSpPr>
          <p:cNvPr id="5" name="Footer Placeholder 4">
            <a:extLst>
              <a:ext uri="{FF2B5EF4-FFF2-40B4-BE49-F238E27FC236}">
                <a16:creationId xmlns:a16="http://schemas.microsoft.com/office/drawing/2014/main" id="{344AC4F4-84C6-4175-A6EF-D34CE65B5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0D95D8-5C51-4168-BE7B-FA185ACFA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4FA51-863D-4DB2-913C-FDF8087F34C2}" type="slidenum">
              <a:rPr lang="en-US" smtClean="0"/>
              <a:t>‹#›</a:t>
            </a:fld>
            <a:endParaRPr lang="en-US"/>
          </a:p>
        </p:txBody>
      </p:sp>
    </p:spTree>
    <p:extLst>
      <p:ext uri="{BB962C8B-B14F-4D97-AF65-F5344CB8AC3E}">
        <p14:creationId xmlns:p14="http://schemas.microsoft.com/office/powerpoint/2010/main" val="3396402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1227-D542-43DA-B88F-DE4DCE32303F}"/>
              </a:ext>
            </a:extLst>
          </p:cNvPr>
          <p:cNvSpPr>
            <a:spLocks noGrp="1"/>
          </p:cNvSpPr>
          <p:nvPr>
            <p:ph type="ctrTitle"/>
          </p:nvPr>
        </p:nvSpPr>
        <p:spPr/>
        <p:txBody>
          <a:bodyPr>
            <a:normAutofit/>
          </a:bodyPr>
          <a:lstStyle/>
          <a:p>
            <a:r>
              <a:rPr lang="en-US" b="1" dirty="0">
                <a:latin typeface="Gill Sans MT" panose="020B0502020104020203" pitchFamily="34" charset="0"/>
              </a:rPr>
              <a:t>GES 317/417:</a:t>
            </a:r>
            <a:br>
              <a:rPr lang="en-US" b="1" dirty="0">
                <a:latin typeface="Gill Sans MT" panose="020B0502020104020203" pitchFamily="34" charset="0"/>
              </a:rPr>
            </a:br>
            <a:r>
              <a:rPr lang="en-US" dirty="0">
                <a:latin typeface="Gill Sans MT" panose="020B0502020104020203" pitchFamily="34" charset="0"/>
              </a:rPr>
              <a:t>Urban Theory</a:t>
            </a:r>
            <a:endParaRPr lang="en-US" b="1" dirty="0">
              <a:latin typeface="Gill Sans MT" panose="020B0502020104020203" pitchFamily="34" charset="0"/>
            </a:endParaRPr>
          </a:p>
        </p:txBody>
      </p:sp>
      <p:sp>
        <p:nvSpPr>
          <p:cNvPr id="3" name="Subtitle 2">
            <a:extLst>
              <a:ext uri="{FF2B5EF4-FFF2-40B4-BE49-F238E27FC236}">
                <a16:creationId xmlns:a16="http://schemas.microsoft.com/office/drawing/2014/main" id="{6A9CC5DE-2221-4C0B-BC3D-AFA5E44A1D53}"/>
              </a:ext>
            </a:extLst>
          </p:cNvPr>
          <p:cNvSpPr>
            <a:spLocks noGrp="1"/>
          </p:cNvSpPr>
          <p:nvPr>
            <p:ph type="subTitle" idx="1"/>
          </p:nvPr>
        </p:nvSpPr>
        <p:spPr/>
        <p:txBody>
          <a:bodyPr/>
          <a:lstStyle/>
          <a:p>
            <a:r>
              <a:rPr lang="en-US" dirty="0">
                <a:latin typeface="Gill Sans MT" panose="020B0502020104020203" pitchFamily="34" charset="0"/>
              </a:rPr>
              <a:t>Prof. Scott Hegerty</a:t>
            </a:r>
          </a:p>
          <a:p>
            <a:r>
              <a:rPr lang="en-US" dirty="0">
                <a:latin typeface="Gill Sans MT" panose="020B0502020104020203" pitchFamily="34" charset="0"/>
              </a:rPr>
              <a:t>Summer 2025</a:t>
            </a:r>
          </a:p>
          <a:p>
            <a:r>
              <a:rPr lang="en-US" dirty="0">
                <a:latin typeface="Gill Sans MT" panose="020B0502020104020203" pitchFamily="34" charset="0"/>
              </a:rPr>
              <a:t>NEIU</a:t>
            </a:r>
          </a:p>
          <a:p>
            <a:endParaRPr lang="en-US" dirty="0"/>
          </a:p>
        </p:txBody>
      </p:sp>
    </p:spTree>
    <p:extLst>
      <p:ext uri="{BB962C8B-B14F-4D97-AF65-F5344CB8AC3E}">
        <p14:creationId xmlns:p14="http://schemas.microsoft.com/office/powerpoint/2010/main" val="4167688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Applications worldwide</a:t>
            </a:r>
          </a:p>
        </p:txBody>
      </p:sp>
      <p:pic>
        <p:nvPicPr>
          <p:cNvPr id="1026" name="Picture 2" descr="Latin American City Model">
            <a:extLst>
              <a:ext uri="{FF2B5EF4-FFF2-40B4-BE49-F238E27FC236}">
                <a16:creationId xmlns:a16="http://schemas.microsoft.com/office/drawing/2014/main" id="{7CF3C009-54DD-4892-B6A3-B4FD8859BA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7132" y="2077013"/>
            <a:ext cx="3249596" cy="40056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41946B-50DD-4DF0-A603-1ABF842C030F}"/>
              </a:ext>
            </a:extLst>
          </p:cNvPr>
          <p:cNvSpPr txBox="1"/>
          <p:nvPr/>
        </p:nvSpPr>
        <p:spPr>
          <a:xfrm>
            <a:off x="1970202" y="6249971"/>
            <a:ext cx="2790334" cy="369332"/>
          </a:xfrm>
          <a:prstGeom prst="rect">
            <a:avLst/>
          </a:prstGeom>
          <a:noFill/>
        </p:spPr>
        <p:txBody>
          <a:bodyPr wrap="square" rtlCol="0">
            <a:spAutoFit/>
          </a:bodyPr>
          <a:lstStyle/>
          <a:p>
            <a:r>
              <a:rPr lang="en-US" dirty="0"/>
              <a:t>Latin America: (Ford, 1996)</a:t>
            </a:r>
          </a:p>
        </p:txBody>
      </p:sp>
      <p:pic>
        <p:nvPicPr>
          <p:cNvPr id="1028" name="Picture 4" descr="African Urban Models">
            <a:extLst>
              <a:ext uri="{FF2B5EF4-FFF2-40B4-BE49-F238E27FC236}">
                <a16:creationId xmlns:a16="http://schemas.microsoft.com/office/drawing/2014/main" id="{BA9C43E7-D0D9-400D-8702-30D998944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9887" y="3035383"/>
            <a:ext cx="1990725" cy="22955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BB512E-A5C1-402B-BA7A-A934EEA3EE53}"/>
              </a:ext>
            </a:extLst>
          </p:cNvPr>
          <p:cNvSpPr txBox="1"/>
          <p:nvPr/>
        </p:nvSpPr>
        <p:spPr>
          <a:xfrm>
            <a:off x="7806965" y="6065305"/>
            <a:ext cx="2677212" cy="369332"/>
          </a:xfrm>
          <a:prstGeom prst="rect">
            <a:avLst/>
          </a:prstGeom>
          <a:noFill/>
        </p:spPr>
        <p:txBody>
          <a:bodyPr wrap="square" rtlCol="0">
            <a:spAutoFit/>
          </a:bodyPr>
          <a:lstStyle/>
          <a:p>
            <a:r>
              <a:rPr lang="en-US" dirty="0"/>
              <a:t>Africa: (de </a:t>
            </a:r>
            <a:r>
              <a:rPr lang="en-US" dirty="0" err="1"/>
              <a:t>Blij</a:t>
            </a:r>
            <a:r>
              <a:rPr lang="en-US" dirty="0"/>
              <a:t>)</a:t>
            </a:r>
          </a:p>
        </p:txBody>
      </p:sp>
    </p:spTree>
    <p:extLst>
      <p:ext uri="{BB962C8B-B14F-4D97-AF65-F5344CB8AC3E}">
        <p14:creationId xmlns:p14="http://schemas.microsoft.com/office/powerpoint/2010/main" val="3917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Defining Cities</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Chicago vs. “Chicagoland”</a:t>
            </a:r>
          </a:p>
          <a:p>
            <a:r>
              <a:rPr lang="en-US" dirty="0"/>
              <a:t>Perception vs. functional vs. density vs. statistical vs. political</a:t>
            </a:r>
          </a:p>
          <a:p>
            <a:r>
              <a:rPr lang="en-US" dirty="0"/>
              <a:t>MSA, CBSA, defined</a:t>
            </a:r>
          </a:p>
          <a:p>
            <a:endParaRPr lang="en-US" dirty="0"/>
          </a:p>
          <a:p>
            <a:endParaRPr lang="en-US" dirty="0"/>
          </a:p>
          <a:p>
            <a:endParaRPr lang="en-US" dirty="0"/>
          </a:p>
          <a:p>
            <a:endParaRPr lang="en-US" dirty="0"/>
          </a:p>
          <a:p>
            <a:r>
              <a:rPr lang="en-US" dirty="0"/>
              <a:t>(from O’Sullivan, </a:t>
            </a:r>
            <a:r>
              <a:rPr lang="en-US" i="1" dirty="0"/>
              <a:t>Urban Economics</a:t>
            </a:r>
            <a:r>
              <a:rPr lang="en-US" dirty="0"/>
              <a:t>)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09230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Percent of U.S. Population in Urban Areas, 1790–2010"/>
          <p:cNvSpPr>
            <a:spLocks noGrp="1"/>
          </p:cNvSpPr>
          <p:nvPr>
            <p:ph type="title"/>
          </p:nvPr>
        </p:nvSpPr>
        <p:spPr>
          <a:xfrm>
            <a:off x="1524000" y="228600"/>
            <a:ext cx="9144000" cy="935544"/>
          </a:xfrm>
        </p:spPr>
        <p:txBody>
          <a:bodyPr/>
          <a:lstStyle/>
          <a:p>
            <a:r>
              <a:rPr lang="en-US" sz="3000" dirty="0">
                <a:solidFill>
                  <a:schemeClr val="tx1"/>
                </a:solidFill>
                <a:latin typeface="Gill Sans MT" panose="020B0502020104020203" pitchFamily="34" charset="0"/>
              </a:rPr>
              <a:t>Trends in Urban Population: </a:t>
            </a:r>
            <a:br>
              <a:rPr lang="en-US" sz="3000" dirty="0">
                <a:solidFill>
                  <a:schemeClr val="tx1"/>
                </a:solidFill>
                <a:latin typeface="Gill Sans MT" panose="020B0502020104020203" pitchFamily="34" charset="0"/>
              </a:rPr>
            </a:br>
            <a:r>
              <a:rPr lang="en-US" sz="3000" dirty="0">
                <a:solidFill>
                  <a:schemeClr val="tx1"/>
                </a:solidFill>
                <a:latin typeface="Gill Sans MT" panose="020B0502020104020203" pitchFamily="34" charset="0"/>
              </a:rPr>
              <a:t>Percent of U.S. Population in Urban Areas, 1790–2010</a:t>
            </a:r>
          </a:p>
        </p:txBody>
      </p:sp>
      <p:pic>
        <p:nvPicPr>
          <p:cNvPr id="4" name="Content Placeholder 3" descr="Percent of U.S Population in Urban Areas, 1790 to 2010&#10;The graph on this slide shows the percentage of people living in urban areas in the United States from 1790 to 2010. The vertical axis indicates the percentage of the population in urban areas and the horizontal axis indicates the years from 1790 to 2010. Over this period, the percentage of the population living in urban areas increases from 5 percent to 81 percent, a remarkable transformation that also occurred in other parts of the world. Note that urbanization was stagnant later in the 1970s, a decade that included a deep recession between 1973 and 197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90800" y="1419825"/>
            <a:ext cx="6934200" cy="5128930"/>
          </a:xfrm>
        </p:spPr>
      </p:pic>
    </p:spTree>
    <p:extLst>
      <p:ext uri="{BB962C8B-B14F-4D97-AF65-F5344CB8AC3E}">
        <p14:creationId xmlns:p14="http://schemas.microsoft.com/office/powerpoint/2010/main" val="286762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1023141"/>
          </a:xfrm>
        </p:spPr>
        <p:txBody>
          <a:bodyPr/>
          <a:lstStyle/>
          <a:p>
            <a:r>
              <a:rPr lang="en-US" sz="3000" dirty="0">
                <a:solidFill>
                  <a:schemeClr val="tx1"/>
                </a:solidFill>
                <a:latin typeface="Gill Sans MT" panose="020B0502020104020203" pitchFamily="34" charset="0"/>
              </a:rPr>
              <a:t>Trends in Urban Population: Urban Population as Percentage of Population, 1950–2050</a:t>
            </a:r>
          </a:p>
        </p:txBody>
      </p:sp>
      <p:pic>
        <p:nvPicPr>
          <p:cNvPr id="5" name="Content Placeholder 4" descr="Urban Population as Percentage of Population, 1950 to 2050&#10;This graph shows the time trends in urbanization as a percentage of population for six major areas in the world. The vertical axis measures the proportion of the total population in urban areas and the horizontal axis indicates the decades from 1950 to 2050.  The areas are Africa, Asia, Latin America and the Carribean, Europe, Oceania, and Northern America.  The proportions are currently less than half in Africa (40 percent) and Asia (47.5 percent), but that is expected to change by 2035 in Africa and 2018 in Asia. In the other areas, the urban percentage ranges from 70.8 percent in Oceania to 81.5 percent in Northern America.&#10;"/>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66066" y="1257384"/>
            <a:ext cx="4876800" cy="5443104"/>
          </a:xfrm>
        </p:spPr>
      </p:pic>
    </p:spTree>
    <p:extLst>
      <p:ext uri="{BB962C8B-B14F-4D97-AF65-F5344CB8AC3E}">
        <p14:creationId xmlns:p14="http://schemas.microsoft.com/office/powerpoint/2010/main" val="740059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solidFill>
                  <a:schemeClr val="tx1"/>
                </a:solidFill>
                <a:latin typeface="Gill Sans MT" panose="020B0502020104020203" pitchFamily="34" charset="0"/>
              </a:rPr>
              <a:t>Geography 1: Urban Area</a:t>
            </a:r>
          </a:p>
        </p:txBody>
      </p:sp>
      <p:sp>
        <p:nvSpPr>
          <p:cNvPr id="11" name="Content Placeholder 10"/>
          <p:cNvSpPr>
            <a:spLocks noGrp="1"/>
          </p:cNvSpPr>
          <p:nvPr>
            <p:ph idx="1"/>
          </p:nvPr>
        </p:nvSpPr>
        <p:spPr>
          <a:xfrm>
            <a:off x="1905000" y="1634068"/>
            <a:ext cx="8229600" cy="3242733"/>
          </a:xfrm>
        </p:spPr>
        <p:txBody>
          <a:bodyPr/>
          <a:lstStyle/>
          <a:p>
            <a:pPr marL="0" indent="0">
              <a:buNone/>
            </a:pPr>
            <a:r>
              <a:rPr lang="en-US" b="1" i="1" dirty="0"/>
              <a:t>Geographical definitions of urban populations are based on a census block—the smallest geographical unit in census data.</a:t>
            </a:r>
          </a:p>
          <a:p>
            <a:pPr lvl="1">
              <a:buFont typeface="Arial" panose="020B0604020202020204" pitchFamily="34" charset="0"/>
              <a:buChar char="•"/>
            </a:pPr>
            <a:r>
              <a:rPr lang="en-IN" sz="2400" dirty="0"/>
              <a:t>A </a:t>
            </a:r>
            <a:r>
              <a:rPr lang="en-IN" sz="2400" b="1" i="1" dirty="0"/>
              <a:t>block</a:t>
            </a:r>
            <a:r>
              <a:rPr lang="en-IN" sz="2400" dirty="0"/>
              <a:t> is an area bounded by visible and invisible features. It has a few dozen to a few hundred residents.</a:t>
            </a:r>
            <a:endParaRPr lang="en-US" sz="2400" dirty="0"/>
          </a:p>
          <a:p>
            <a:pPr lvl="1">
              <a:buFont typeface="Arial" panose="020B0604020202020204" pitchFamily="34" charset="0"/>
              <a:buChar char="•"/>
            </a:pPr>
            <a:r>
              <a:rPr lang="en-US" sz="2400" dirty="0"/>
              <a:t>A</a:t>
            </a:r>
            <a:r>
              <a:rPr lang="en-US" sz="2400" b="1" i="1" dirty="0"/>
              <a:t> block group</a:t>
            </a:r>
            <a:r>
              <a:rPr lang="en-US" sz="2400" dirty="0"/>
              <a:t> is a group of contiguous census blocks.</a:t>
            </a:r>
          </a:p>
          <a:p>
            <a:pPr lvl="1">
              <a:buFont typeface="Arial" panose="020B0604020202020204" pitchFamily="34" charset="0"/>
              <a:buChar char="•"/>
            </a:pPr>
            <a:r>
              <a:rPr lang="en-US" sz="2400" dirty="0"/>
              <a:t>A</a:t>
            </a:r>
            <a:r>
              <a:rPr lang="en-US" sz="2400" b="1" i="1" dirty="0"/>
              <a:t> tract</a:t>
            </a:r>
            <a:r>
              <a:rPr lang="en-US" sz="2400" dirty="0"/>
              <a:t> is a contiguous set of census block groups with </a:t>
            </a:r>
            <a:r>
              <a:rPr lang="en-IN" sz="2400" dirty="0"/>
              <a:t>a target population range of 4,000 residents.</a:t>
            </a:r>
            <a:endParaRPr lang="en-US" sz="2400" dirty="0"/>
          </a:p>
        </p:txBody>
      </p:sp>
    </p:spTree>
    <p:extLst>
      <p:ext uri="{BB962C8B-B14F-4D97-AF65-F5344CB8AC3E}">
        <p14:creationId xmlns:p14="http://schemas.microsoft.com/office/powerpoint/2010/main" val="338335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solidFill>
                  <a:schemeClr val="tx1"/>
                </a:solidFill>
                <a:latin typeface="Gill Sans MT" panose="020B0502020104020203" pitchFamily="34" charset="0"/>
              </a:rPr>
              <a:t>Geography 1: Urban Area (cont.)</a:t>
            </a:r>
          </a:p>
        </p:txBody>
      </p:sp>
      <p:sp>
        <p:nvSpPr>
          <p:cNvPr id="8" name="Content Placeholder 7"/>
          <p:cNvSpPr>
            <a:spLocks noGrp="1"/>
          </p:cNvSpPr>
          <p:nvPr>
            <p:ph idx="1"/>
          </p:nvPr>
        </p:nvSpPr>
        <p:spPr>
          <a:xfrm>
            <a:off x="1905000" y="1611490"/>
            <a:ext cx="8229600" cy="4636911"/>
          </a:xfrm>
        </p:spPr>
        <p:txBody>
          <a:bodyPr/>
          <a:lstStyle/>
          <a:p>
            <a:pPr marL="0" indent="0">
              <a:buNone/>
            </a:pPr>
            <a:r>
              <a:rPr lang="en-US" b="1" i="1" dirty="0"/>
              <a:t>The U.S. Census Bureau uses tracts to define two types of urban areas: urbanized areas and urban clusters. </a:t>
            </a:r>
          </a:p>
          <a:p>
            <a:r>
              <a:rPr lang="en-US" dirty="0"/>
              <a:t>Urbanized Area</a:t>
            </a:r>
          </a:p>
          <a:p>
            <a:pPr lvl="1">
              <a:buFont typeface="Calibri" panose="020F0502020204030204" pitchFamily="34" charset="0"/>
              <a:buChar char="‒"/>
            </a:pPr>
            <a:r>
              <a:rPr lang="en-US" dirty="0"/>
              <a:t>densely settled core area of tracts and surrounding tracts that meet minimum density requirements</a:t>
            </a:r>
          </a:p>
          <a:p>
            <a:pPr lvl="1">
              <a:buFont typeface="Calibri" panose="020F0502020204030204" pitchFamily="34" charset="0"/>
              <a:buChar char="‒"/>
            </a:pPr>
            <a:r>
              <a:rPr lang="en-US" dirty="0"/>
              <a:t>density of 1,000 per square mile (psm) for core and 500 psm for surrounding area</a:t>
            </a:r>
          </a:p>
          <a:p>
            <a:pPr lvl="1">
              <a:buFont typeface="Calibri" panose="020F0502020204030204" pitchFamily="34" charset="0"/>
              <a:buChar char="‒"/>
            </a:pPr>
            <a:r>
              <a:rPr lang="en-US" dirty="0"/>
              <a:t>minimum population of 50,000.</a:t>
            </a:r>
          </a:p>
          <a:p>
            <a:r>
              <a:rPr lang="en-US" dirty="0"/>
              <a:t>Urban Clusters</a:t>
            </a:r>
          </a:p>
          <a:p>
            <a:pPr lvl="1">
              <a:buFont typeface="Calibri" panose="020F0502020204030204" pitchFamily="34" charset="0"/>
              <a:buChar char="‒"/>
            </a:pPr>
            <a:r>
              <a:rPr lang="en-US" dirty="0"/>
              <a:t>scaled-down version of urbanized area with total population between 2,500 and 50,000</a:t>
            </a:r>
          </a:p>
          <a:p>
            <a:endParaRPr lang="en-US" dirty="0"/>
          </a:p>
        </p:txBody>
      </p:sp>
    </p:spTree>
    <p:extLst>
      <p:ext uri="{BB962C8B-B14F-4D97-AF65-F5344CB8AC3E}">
        <p14:creationId xmlns:p14="http://schemas.microsoft.com/office/powerpoint/2010/main" val="25410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24000" y="228600"/>
            <a:ext cx="9144000" cy="1066800"/>
          </a:xfrm>
        </p:spPr>
        <p:txBody>
          <a:bodyPr>
            <a:normAutofit fontScale="90000"/>
          </a:bodyPr>
          <a:lstStyle/>
          <a:p>
            <a:r>
              <a:rPr lang="en-US" dirty="0">
                <a:solidFill>
                  <a:schemeClr val="tx1"/>
                </a:solidFill>
                <a:latin typeface="Gill Sans MT" panose="020B0502020104020203" pitchFamily="34" charset="0"/>
              </a:rPr>
              <a:t>Geography 2: Metropolitan Area </a:t>
            </a:r>
            <a:br>
              <a:rPr lang="en-US" dirty="0">
                <a:solidFill>
                  <a:schemeClr val="tx1"/>
                </a:solidFill>
                <a:latin typeface="Gill Sans MT" panose="020B0502020104020203" pitchFamily="34" charset="0"/>
              </a:rPr>
            </a:br>
            <a:r>
              <a:rPr lang="en-US" dirty="0">
                <a:solidFill>
                  <a:schemeClr val="tx1"/>
                </a:solidFill>
                <a:latin typeface="Gill Sans MT" panose="020B0502020104020203" pitchFamily="34" charset="0"/>
              </a:rPr>
              <a:t>Core-Based Statistical Area </a:t>
            </a:r>
          </a:p>
        </p:txBody>
      </p:sp>
      <p:sp>
        <p:nvSpPr>
          <p:cNvPr id="11" name="Content Placeholder 10"/>
          <p:cNvSpPr>
            <a:spLocks noGrp="1"/>
          </p:cNvSpPr>
          <p:nvPr>
            <p:ph idx="1"/>
          </p:nvPr>
        </p:nvSpPr>
        <p:spPr>
          <a:xfrm>
            <a:off x="1895573" y="1611490"/>
            <a:ext cx="8229600" cy="2655711"/>
          </a:xfrm>
        </p:spPr>
        <p:txBody>
          <a:bodyPr/>
          <a:lstStyle/>
          <a:p>
            <a:pPr marL="0" indent="0">
              <a:buNone/>
            </a:pPr>
            <a:r>
              <a:rPr lang="en-US" b="1" i="1" dirty="0"/>
              <a:t>Each Core-Based Statistical Area (CBSA) contains at least one urban area with at least 10,000 residents.</a:t>
            </a:r>
          </a:p>
          <a:p>
            <a:r>
              <a:rPr lang="en-US" dirty="0"/>
              <a:t>Metropolitan areas include at least one urbanized area with at least 50,000 people.</a:t>
            </a:r>
          </a:p>
          <a:p>
            <a:r>
              <a:rPr lang="en-US" dirty="0" err="1"/>
              <a:t>Micropolitan</a:t>
            </a:r>
            <a:r>
              <a:rPr lang="en-US" dirty="0"/>
              <a:t> areas include at least one urban cluster of 10,000 to 50,000 people.</a:t>
            </a:r>
          </a:p>
          <a:p>
            <a:pPr marL="0" indent="0">
              <a:buNone/>
            </a:pPr>
            <a:endParaRPr lang="en-US" dirty="0"/>
          </a:p>
        </p:txBody>
      </p:sp>
    </p:spTree>
    <p:extLst>
      <p:ext uri="{BB962C8B-B14F-4D97-AF65-F5344CB8AC3E}">
        <p14:creationId xmlns:p14="http://schemas.microsoft.com/office/powerpoint/2010/main" val="223331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24000" y="228600"/>
            <a:ext cx="9144000" cy="1143000"/>
          </a:xfrm>
        </p:spPr>
        <p:txBody>
          <a:bodyPr>
            <a:normAutofit fontScale="90000"/>
          </a:bodyPr>
          <a:lstStyle/>
          <a:p>
            <a:r>
              <a:rPr lang="en-US" dirty="0">
                <a:solidFill>
                  <a:schemeClr val="tx1"/>
                </a:solidFill>
                <a:latin typeface="Gill Sans MT" panose="020B0502020104020203" pitchFamily="34" charset="0"/>
              </a:rPr>
              <a:t>Geography 2: Metropolitan Area </a:t>
            </a:r>
            <a:br>
              <a:rPr lang="en-US" dirty="0">
                <a:solidFill>
                  <a:schemeClr val="tx1"/>
                </a:solidFill>
                <a:latin typeface="Gill Sans MT" panose="020B0502020104020203" pitchFamily="34" charset="0"/>
              </a:rPr>
            </a:br>
            <a:r>
              <a:rPr lang="en-US" dirty="0">
                <a:solidFill>
                  <a:schemeClr val="tx1"/>
                </a:solidFill>
                <a:latin typeface="Gill Sans MT" panose="020B0502020104020203" pitchFamily="34" charset="0"/>
              </a:rPr>
              <a:t>(Core-Based Statistical Area) (cont.) </a:t>
            </a:r>
            <a:br>
              <a:rPr lang="en-US" dirty="0">
                <a:solidFill>
                  <a:schemeClr val="tx1"/>
                </a:solidFill>
                <a:latin typeface="Gill Sans MT" panose="020B0502020104020203" pitchFamily="34" charset="0"/>
              </a:rPr>
            </a:br>
            <a:endParaRPr lang="en-US" dirty="0">
              <a:solidFill>
                <a:schemeClr val="tx1"/>
              </a:solidFill>
              <a:latin typeface="Gill Sans MT" panose="020B0502020104020203" pitchFamily="34" charset="0"/>
            </a:endParaRPr>
          </a:p>
        </p:txBody>
      </p:sp>
      <p:sp>
        <p:nvSpPr>
          <p:cNvPr id="11" name="Content Placeholder 10"/>
          <p:cNvSpPr>
            <a:spLocks noGrp="1"/>
          </p:cNvSpPr>
          <p:nvPr>
            <p:ph idx="1"/>
          </p:nvPr>
        </p:nvSpPr>
        <p:spPr>
          <a:xfrm>
            <a:off x="1893711" y="1634068"/>
            <a:ext cx="8229600" cy="3776133"/>
          </a:xfrm>
        </p:spPr>
        <p:txBody>
          <a:bodyPr/>
          <a:lstStyle/>
          <a:p>
            <a:pPr marL="0" indent="0">
              <a:buNone/>
            </a:pPr>
            <a:r>
              <a:rPr lang="en-US" b="1" i="1" dirty="0"/>
              <a:t>The building blocks for metropolitan and micropolitan areas are counties.</a:t>
            </a:r>
          </a:p>
          <a:p>
            <a:r>
              <a:rPr lang="en-US" dirty="0"/>
              <a:t>Central Counties</a:t>
            </a:r>
          </a:p>
          <a:p>
            <a:pPr lvl="1"/>
            <a:r>
              <a:rPr lang="en-US" dirty="0"/>
              <a:t>places where at least 5,000 people reside, or where half the population resides within an urban area with at least 10,000 people.</a:t>
            </a:r>
          </a:p>
          <a:p>
            <a:r>
              <a:rPr lang="en-US" dirty="0"/>
              <a:t>Additional Outlying Counties</a:t>
            </a:r>
          </a:p>
          <a:p>
            <a:pPr lvl="1"/>
            <a:r>
              <a:rPr lang="en-US" dirty="0"/>
              <a:t>included in the CBSA if at least 25% of residents work in central counties or if at least 25% of jobs in the county are filled by residents of central counties.</a:t>
            </a:r>
          </a:p>
        </p:txBody>
      </p:sp>
    </p:spTree>
    <p:extLst>
      <p:ext uri="{BB962C8B-B14F-4D97-AF65-F5344CB8AC3E}">
        <p14:creationId xmlns:p14="http://schemas.microsoft.com/office/powerpoint/2010/main" val="3990542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Systems of cities</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Central place theory</a:t>
            </a:r>
            <a:br>
              <a:rPr lang="en-US" dirty="0"/>
            </a:br>
            <a:r>
              <a:rPr lang="en-US" dirty="0"/>
              <a:t>(</a:t>
            </a:r>
            <a:r>
              <a:rPr lang="en-US" dirty="0" err="1"/>
              <a:t>Christaller</a:t>
            </a:r>
            <a:r>
              <a:rPr lang="en-US" dirty="0"/>
              <a:t>, 1933)</a:t>
            </a:r>
            <a:br>
              <a:rPr lang="en-US" dirty="0"/>
            </a:br>
            <a:br>
              <a:rPr lang="en-US" dirty="0"/>
            </a:br>
            <a:r>
              <a:rPr lang="en-US" dirty="0"/>
              <a:t>Specialized services, </a:t>
            </a:r>
            <a:r>
              <a:rPr lang="en-US" dirty="0" err="1"/>
              <a:t>etc</a:t>
            </a:r>
            <a:br>
              <a:rPr lang="en-US" dirty="0"/>
            </a:br>
            <a:r>
              <a:rPr lang="en-US" dirty="0"/>
              <a:t>Market areas as hexagons</a:t>
            </a:r>
          </a:p>
          <a:p>
            <a:endParaRPr lang="en-US" dirty="0"/>
          </a:p>
        </p:txBody>
      </p:sp>
      <p:pic>
        <p:nvPicPr>
          <p:cNvPr id="1026" name="Picture 2" descr="The hexagon pattern formed by the distribution of different order settlements in Central Place Theory.  ">
            <a:extLst>
              <a:ext uri="{FF2B5EF4-FFF2-40B4-BE49-F238E27FC236}">
                <a16:creationId xmlns:a16="http://schemas.microsoft.com/office/drawing/2014/main" id="{B54406C6-BC7F-40A9-9E71-5225EE843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023" y="2083324"/>
            <a:ext cx="6849287" cy="456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86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Systems of cities</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a:xfrm>
            <a:off x="838200" y="1825625"/>
            <a:ext cx="10515600" cy="4351338"/>
          </a:xfrm>
        </p:spPr>
        <p:txBody>
          <a:bodyPr/>
          <a:lstStyle/>
          <a:p>
            <a:r>
              <a:rPr lang="en-US" dirty="0" err="1"/>
              <a:t>Zipf’s</a:t>
            </a:r>
            <a:r>
              <a:rPr lang="en-US" dirty="0"/>
              <a:t> Law (The “Rank-Size Rule”)                           </a:t>
            </a:r>
            <a:r>
              <a:rPr lang="en-US" sz="1200" dirty="0"/>
              <a:t>(Chicago Tribune)</a:t>
            </a:r>
          </a:p>
          <a:p>
            <a:pPr marL="0" indent="0">
              <a:buNone/>
            </a:pPr>
            <a:r>
              <a:rPr lang="en-US" dirty="0"/>
              <a:t>2</a:t>
            </a:r>
            <a:r>
              <a:rPr lang="en-US" baseline="30000" dirty="0"/>
              <a:t>nd</a:t>
            </a:r>
            <a:r>
              <a:rPr lang="en-US" dirty="0"/>
              <a:t> largest city half as large as the largest</a:t>
            </a:r>
          </a:p>
          <a:p>
            <a:pPr marL="0" indent="0">
              <a:buNone/>
            </a:pPr>
            <a:r>
              <a:rPr lang="en-US" dirty="0"/>
              <a:t>3</a:t>
            </a:r>
            <a:r>
              <a:rPr lang="en-US" baseline="30000" dirty="0"/>
              <a:t>rd</a:t>
            </a:r>
            <a:r>
              <a:rPr lang="en-US" dirty="0"/>
              <a:t> largest city 1/3 the size, etc.</a:t>
            </a:r>
          </a:p>
          <a:p>
            <a:pPr marL="0" indent="0">
              <a:buNone/>
            </a:pPr>
            <a:endParaRPr lang="en-US" dirty="0"/>
          </a:p>
          <a:p>
            <a:pPr marL="0" indent="0">
              <a:buNone/>
            </a:pPr>
            <a:r>
              <a:rPr lang="en-US" i="1" dirty="0"/>
              <a:t>   ln(Rank )</a:t>
            </a:r>
            <a:r>
              <a:rPr lang="en-US" dirty="0"/>
              <a:t> = a – b*</a:t>
            </a:r>
            <a:r>
              <a:rPr lang="en-US" i="1" dirty="0"/>
              <a:t>ln(Size)</a:t>
            </a:r>
          </a:p>
          <a:p>
            <a:pPr marL="0" indent="0">
              <a:buNone/>
            </a:pPr>
            <a:endParaRPr lang="en-US" dirty="0"/>
          </a:p>
          <a:p>
            <a:pPr marL="0" indent="0">
              <a:buNone/>
            </a:pPr>
            <a:r>
              <a:rPr lang="en-US" dirty="0"/>
              <a:t>Coincidence, or forces at work?</a:t>
            </a:r>
          </a:p>
          <a:p>
            <a:endParaRPr lang="en-US" dirty="0"/>
          </a:p>
        </p:txBody>
      </p:sp>
      <p:pic>
        <p:nvPicPr>
          <p:cNvPr id="2052" name="Picture 4">
            <a:extLst>
              <a:ext uri="{FF2B5EF4-FFF2-40B4-BE49-F238E27FC236}">
                <a16:creationId xmlns:a16="http://schemas.microsoft.com/office/drawing/2014/main" id="{8453C191-00B5-4B76-A060-493DC483A8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2740024"/>
            <a:ext cx="5720382" cy="321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571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Urban Theory</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pPr marL="0" indent="0">
              <a:buNone/>
            </a:pPr>
            <a:r>
              <a:rPr lang="en-US" b="1" dirty="0"/>
              <a:t>Some key concepts:</a:t>
            </a:r>
          </a:p>
          <a:p>
            <a:r>
              <a:rPr lang="en-US" dirty="0"/>
              <a:t>Why do cities exist?</a:t>
            </a:r>
          </a:p>
          <a:p>
            <a:r>
              <a:rPr lang="en-US" dirty="0"/>
              <a:t>Internal Structure of the City</a:t>
            </a:r>
          </a:p>
          <a:p>
            <a:r>
              <a:rPr lang="en-US" dirty="0"/>
              <a:t>Networks of Cities</a:t>
            </a:r>
          </a:p>
          <a:p>
            <a:endParaRPr lang="en-US" dirty="0"/>
          </a:p>
        </p:txBody>
      </p:sp>
    </p:spTree>
    <p:extLst>
      <p:ext uri="{BB962C8B-B14F-4D97-AF65-F5344CB8AC3E}">
        <p14:creationId xmlns:p14="http://schemas.microsoft.com/office/powerpoint/2010/main" val="2176256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Systems of cities</a:t>
            </a:r>
          </a:p>
        </p:txBody>
      </p:sp>
      <p:pic>
        <p:nvPicPr>
          <p:cNvPr id="1026" name="Picture 2" descr="blog-post-3-picture">
            <a:extLst>
              <a:ext uri="{FF2B5EF4-FFF2-40B4-BE49-F238E27FC236}">
                <a16:creationId xmlns:a16="http://schemas.microsoft.com/office/drawing/2014/main" id="{BBB44DD6-3FD6-4136-BB4F-1D8CE80DB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2262188"/>
            <a:ext cx="4793602"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460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In-class exercise: </a:t>
            </a:r>
            <a:r>
              <a:rPr lang="en-US" b="1" dirty="0" err="1">
                <a:latin typeface="Gill Sans MT" panose="020B0502020104020203" pitchFamily="34" charset="0"/>
              </a:rPr>
              <a:t>Zipf’s</a:t>
            </a:r>
            <a:r>
              <a:rPr lang="en-US" b="1" dirty="0">
                <a:latin typeface="Gill Sans MT" panose="020B0502020104020203" pitchFamily="34" charset="0"/>
              </a:rPr>
              <a:t> Law</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Download Census Place Data: Population</a:t>
            </a:r>
          </a:p>
          <a:p>
            <a:r>
              <a:rPr lang="en-US" dirty="0"/>
              <a:t>Rank data, take logs</a:t>
            </a:r>
          </a:p>
          <a:p>
            <a:r>
              <a:rPr lang="en-US" dirty="0"/>
              <a:t>Scatterplot</a:t>
            </a:r>
            <a:r>
              <a:rPr lang="en-US"/>
              <a:t>, regression?</a:t>
            </a:r>
            <a:endParaRPr lang="en-US" dirty="0"/>
          </a:p>
          <a:p>
            <a:endParaRPr lang="en-US" dirty="0"/>
          </a:p>
          <a:p>
            <a:endParaRPr lang="en-US" dirty="0"/>
          </a:p>
        </p:txBody>
      </p:sp>
    </p:spTree>
    <p:extLst>
      <p:ext uri="{BB962C8B-B14F-4D97-AF65-F5344CB8AC3E}">
        <p14:creationId xmlns:p14="http://schemas.microsoft.com/office/powerpoint/2010/main" val="18665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Why do cities exist?</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Economic approach: Choose lower cost (given basic assumptions)</a:t>
            </a:r>
          </a:p>
          <a:p>
            <a:r>
              <a:rPr lang="en-US" dirty="0"/>
              <a:t>Production + transportation</a:t>
            </a:r>
          </a:p>
          <a:p>
            <a:r>
              <a:rPr lang="en-US" dirty="0"/>
              <a:t>Cheaper at a factory vs. at home</a:t>
            </a:r>
          </a:p>
          <a:p>
            <a:r>
              <a:rPr lang="en-US" dirty="0"/>
              <a:t>But cost increases with </a:t>
            </a:r>
            <a:br>
              <a:rPr lang="en-US" dirty="0"/>
            </a:br>
            <a:r>
              <a:rPr lang="en-US" dirty="0"/>
              <a:t>distance from factory</a:t>
            </a:r>
          </a:p>
          <a:p>
            <a:r>
              <a:rPr lang="en-US" dirty="0"/>
              <a:t>Eventually city’s advantage ends</a:t>
            </a:r>
          </a:p>
          <a:p>
            <a:endParaRPr lang="en-US" dirty="0"/>
          </a:p>
          <a:p>
            <a:endParaRPr lang="en-US" dirty="0"/>
          </a:p>
        </p:txBody>
      </p:sp>
      <p:cxnSp>
        <p:nvCxnSpPr>
          <p:cNvPr id="5" name="Straight Connector 4">
            <a:extLst>
              <a:ext uri="{FF2B5EF4-FFF2-40B4-BE49-F238E27FC236}">
                <a16:creationId xmlns:a16="http://schemas.microsoft.com/office/drawing/2014/main" id="{E35CCB7B-BC42-4C2A-87A6-F077C8BDF221}"/>
              </a:ext>
            </a:extLst>
          </p:cNvPr>
          <p:cNvCxnSpPr/>
          <p:nvPr/>
        </p:nvCxnSpPr>
        <p:spPr>
          <a:xfrm>
            <a:off x="6447934" y="3429000"/>
            <a:ext cx="0" cy="2076254"/>
          </a:xfrm>
          <a:prstGeom prst="line">
            <a:avLst/>
          </a:prstGeom>
          <a:ln w="1905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BB6126DC-F1C8-461A-9B20-68781A036107}"/>
              </a:ext>
            </a:extLst>
          </p:cNvPr>
          <p:cNvCxnSpPr>
            <a:cxnSpLocks/>
          </p:cNvCxnSpPr>
          <p:nvPr/>
        </p:nvCxnSpPr>
        <p:spPr>
          <a:xfrm flipH="1" flipV="1">
            <a:off x="6447935" y="5506826"/>
            <a:ext cx="3195686" cy="83269"/>
          </a:xfrm>
          <a:prstGeom prst="line">
            <a:avLst/>
          </a:prstGeom>
          <a:ln w="1905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E306CD6-05F0-412E-9C62-BAB710BDA72A}"/>
              </a:ext>
            </a:extLst>
          </p:cNvPr>
          <p:cNvCxnSpPr>
            <a:cxnSpLocks/>
          </p:cNvCxnSpPr>
          <p:nvPr/>
        </p:nvCxnSpPr>
        <p:spPr>
          <a:xfrm flipH="1">
            <a:off x="6689890" y="3496469"/>
            <a:ext cx="2378696" cy="1583647"/>
          </a:xfrm>
          <a:prstGeom prst="line">
            <a:avLst/>
          </a:prstGeom>
          <a:ln w="19050"/>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8982EE8-735F-4A7E-ABF0-0F1450BA49E7}"/>
              </a:ext>
            </a:extLst>
          </p:cNvPr>
          <p:cNvSpPr txBox="1"/>
          <p:nvPr/>
        </p:nvSpPr>
        <p:spPr>
          <a:xfrm>
            <a:off x="9748887" y="5320588"/>
            <a:ext cx="999240" cy="369332"/>
          </a:xfrm>
          <a:prstGeom prst="rect">
            <a:avLst/>
          </a:prstGeom>
          <a:noFill/>
        </p:spPr>
        <p:txBody>
          <a:bodyPr wrap="square" rtlCol="0">
            <a:spAutoFit/>
          </a:bodyPr>
          <a:lstStyle/>
          <a:p>
            <a:r>
              <a:rPr lang="en-US" dirty="0"/>
              <a:t>Distance</a:t>
            </a:r>
          </a:p>
        </p:txBody>
      </p:sp>
      <p:sp>
        <p:nvSpPr>
          <p:cNvPr id="9" name="TextBox 8">
            <a:extLst>
              <a:ext uri="{FF2B5EF4-FFF2-40B4-BE49-F238E27FC236}">
                <a16:creationId xmlns:a16="http://schemas.microsoft.com/office/drawing/2014/main" id="{6C9CD4EC-54A5-4833-B3C6-A640D2DF5CA7}"/>
              </a:ext>
            </a:extLst>
          </p:cNvPr>
          <p:cNvSpPr txBox="1"/>
          <p:nvPr/>
        </p:nvSpPr>
        <p:spPr>
          <a:xfrm>
            <a:off x="6096000" y="2992200"/>
            <a:ext cx="999240" cy="369332"/>
          </a:xfrm>
          <a:prstGeom prst="rect">
            <a:avLst/>
          </a:prstGeom>
          <a:noFill/>
        </p:spPr>
        <p:txBody>
          <a:bodyPr wrap="square" rtlCol="0">
            <a:spAutoFit/>
          </a:bodyPr>
          <a:lstStyle/>
          <a:p>
            <a:r>
              <a:rPr lang="en-US" dirty="0"/>
              <a:t>Costs</a:t>
            </a:r>
          </a:p>
        </p:txBody>
      </p:sp>
    </p:spTree>
    <p:extLst>
      <p:ext uri="{BB962C8B-B14F-4D97-AF65-F5344CB8AC3E}">
        <p14:creationId xmlns:p14="http://schemas.microsoft.com/office/powerpoint/2010/main" val="354867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Why do cities exist?</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Transportation costs</a:t>
            </a:r>
          </a:p>
          <a:p>
            <a:r>
              <a:rPr lang="en-US" dirty="0"/>
              <a:t>Cost (factory made) = </a:t>
            </a:r>
            <a:br>
              <a:rPr lang="en-US" dirty="0"/>
            </a:br>
            <a:r>
              <a:rPr lang="en-US" dirty="0"/>
              <a:t>Production plus transport</a:t>
            </a:r>
            <a:br>
              <a:rPr lang="en-US" dirty="0"/>
            </a:br>
            <a:r>
              <a:rPr lang="en-US" dirty="0">
                <a:sym typeface="Wingdings" panose="05000000000000000000" pitchFamily="2" charset="2"/>
              </a:rPr>
              <a:t> Eventually not cheaper than </a:t>
            </a:r>
            <a:br>
              <a:rPr lang="en-US" dirty="0">
                <a:sym typeface="Wingdings" panose="05000000000000000000" pitchFamily="2" charset="2"/>
              </a:rPr>
            </a:br>
            <a:r>
              <a:rPr lang="en-US" dirty="0">
                <a:sym typeface="Wingdings" panose="05000000000000000000" pitchFamily="2" charset="2"/>
              </a:rPr>
              <a:t>	homemade</a:t>
            </a:r>
            <a:br>
              <a:rPr lang="en-US" dirty="0">
                <a:sym typeface="Wingdings" panose="05000000000000000000" pitchFamily="2" charset="2"/>
              </a:rPr>
            </a:br>
            <a:r>
              <a:rPr lang="en-US" dirty="0">
                <a:sym typeface="Wingdings" panose="05000000000000000000" pitchFamily="2" charset="2"/>
              </a:rPr>
              <a:t> City radius</a:t>
            </a:r>
            <a:endParaRPr lang="en-US" dirty="0"/>
          </a:p>
          <a:p>
            <a:endParaRPr lang="en-US" dirty="0"/>
          </a:p>
          <a:p>
            <a:endParaRPr lang="en-US" dirty="0"/>
          </a:p>
        </p:txBody>
      </p:sp>
      <p:pic>
        <p:nvPicPr>
          <p:cNvPr id="4" name="Picture 3">
            <a:extLst>
              <a:ext uri="{FF2B5EF4-FFF2-40B4-BE49-F238E27FC236}">
                <a16:creationId xmlns:a16="http://schemas.microsoft.com/office/drawing/2014/main" id="{ACFBFECC-3861-4DDF-9B31-5CDD2233714A}"/>
              </a:ext>
            </a:extLst>
          </p:cNvPr>
          <p:cNvPicPr>
            <a:picLocks noChangeAspect="1"/>
          </p:cNvPicPr>
          <p:nvPr/>
        </p:nvPicPr>
        <p:blipFill>
          <a:blip r:embed="rId2"/>
          <a:stretch>
            <a:fillRect/>
          </a:stretch>
        </p:blipFill>
        <p:spPr>
          <a:xfrm>
            <a:off x="5819997" y="1690688"/>
            <a:ext cx="5359675" cy="4248368"/>
          </a:xfrm>
          <a:prstGeom prst="rect">
            <a:avLst/>
          </a:prstGeom>
        </p:spPr>
      </p:pic>
    </p:spTree>
    <p:extLst>
      <p:ext uri="{BB962C8B-B14F-4D97-AF65-F5344CB8AC3E}">
        <p14:creationId xmlns:p14="http://schemas.microsoft.com/office/powerpoint/2010/main" val="2921387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Why do cities exist?</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dirty="0"/>
              <a:t>Networks of cities based on radii</a:t>
            </a:r>
          </a:p>
          <a:p>
            <a:endParaRPr lang="en-US" dirty="0"/>
          </a:p>
        </p:txBody>
      </p:sp>
      <p:pic>
        <p:nvPicPr>
          <p:cNvPr id="5" name="Picture 4">
            <a:extLst>
              <a:ext uri="{FF2B5EF4-FFF2-40B4-BE49-F238E27FC236}">
                <a16:creationId xmlns:a16="http://schemas.microsoft.com/office/drawing/2014/main" id="{B074C454-83FD-472E-8980-C52604E67D6F}"/>
              </a:ext>
            </a:extLst>
          </p:cNvPr>
          <p:cNvPicPr>
            <a:picLocks noChangeAspect="1"/>
          </p:cNvPicPr>
          <p:nvPr/>
        </p:nvPicPr>
        <p:blipFill>
          <a:blip r:embed="rId2"/>
          <a:stretch>
            <a:fillRect/>
          </a:stretch>
        </p:blipFill>
        <p:spPr>
          <a:xfrm>
            <a:off x="2714920" y="2566223"/>
            <a:ext cx="6967899" cy="4157318"/>
          </a:xfrm>
          <a:prstGeom prst="rect">
            <a:avLst/>
          </a:prstGeom>
        </p:spPr>
      </p:pic>
    </p:spTree>
    <p:extLst>
      <p:ext uri="{BB962C8B-B14F-4D97-AF65-F5344CB8AC3E}">
        <p14:creationId xmlns:p14="http://schemas.microsoft.com/office/powerpoint/2010/main" val="2208927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Why do cities exist?</a:t>
            </a:r>
          </a:p>
        </p:txBody>
      </p:sp>
      <p:sp>
        <p:nvSpPr>
          <p:cNvPr id="3" name="Content Placeholder 2">
            <a:extLst>
              <a:ext uri="{FF2B5EF4-FFF2-40B4-BE49-F238E27FC236}">
                <a16:creationId xmlns:a16="http://schemas.microsoft.com/office/drawing/2014/main" id="{406E17BC-7C15-4603-8F06-B6E82300A6C7}"/>
              </a:ext>
            </a:extLst>
          </p:cNvPr>
          <p:cNvSpPr>
            <a:spLocks noGrp="1"/>
          </p:cNvSpPr>
          <p:nvPr>
            <p:ph idx="1"/>
          </p:nvPr>
        </p:nvSpPr>
        <p:spPr/>
        <p:txBody>
          <a:bodyPr/>
          <a:lstStyle/>
          <a:p>
            <a:r>
              <a:rPr lang="en-US" b="1" dirty="0"/>
              <a:t>Network effects </a:t>
            </a:r>
            <a:r>
              <a:rPr lang="en-US" dirty="0"/>
              <a:t>within cities</a:t>
            </a:r>
            <a:br>
              <a:rPr lang="en-US" dirty="0"/>
            </a:br>
            <a:r>
              <a:rPr lang="en-US" dirty="0"/>
              <a:t>Value increases with number of users</a:t>
            </a:r>
          </a:p>
          <a:p>
            <a:r>
              <a:rPr lang="en-US" b="1" dirty="0"/>
              <a:t>Agglomeration economies</a:t>
            </a:r>
            <a:br>
              <a:rPr lang="en-US" b="1" dirty="0"/>
            </a:br>
            <a:r>
              <a:rPr lang="en-US" dirty="0"/>
              <a:t>Knowledge spillovers</a:t>
            </a:r>
            <a:br>
              <a:rPr lang="en-US" dirty="0"/>
            </a:br>
            <a:r>
              <a:rPr lang="en-US" dirty="0"/>
              <a:t>Increased productivity</a:t>
            </a:r>
            <a:endParaRPr lang="en-US" b="1" dirty="0"/>
          </a:p>
          <a:p>
            <a:r>
              <a:rPr lang="en-US" b="1" dirty="0"/>
              <a:t>Information flows</a:t>
            </a:r>
            <a:br>
              <a:rPr lang="en-US" b="1" dirty="0"/>
            </a:br>
            <a:r>
              <a:rPr lang="en-US" dirty="0"/>
              <a:t>In-person, chance encounters—even today!</a:t>
            </a:r>
            <a:endParaRPr lang="en-US" b="1" dirty="0"/>
          </a:p>
          <a:p>
            <a:endParaRPr lang="en-US" dirty="0"/>
          </a:p>
        </p:txBody>
      </p:sp>
    </p:spTree>
    <p:extLst>
      <p:ext uri="{BB962C8B-B14F-4D97-AF65-F5344CB8AC3E}">
        <p14:creationId xmlns:p14="http://schemas.microsoft.com/office/powerpoint/2010/main" val="223827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Internal Structure of the City</a:t>
            </a:r>
          </a:p>
        </p:txBody>
      </p:sp>
      <p:sp>
        <p:nvSpPr>
          <p:cNvPr id="27" name="Content Placeholder 26">
            <a:extLst>
              <a:ext uri="{FF2B5EF4-FFF2-40B4-BE49-F238E27FC236}">
                <a16:creationId xmlns:a16="http://schemas.microsoft.com/office/drawing/2014/main" id="{C0C018FB-D6D9-46D9-B929-25F2473D22C5}"/>
              </a:ext>
            </a:extLst>
          </p:cNvPr>
          <p:cNvSpPr>
            <a:spLocks noGrp="1"/>
          </p:cNvSpPr>
          <p:nvPr>
            <p:ph idx="1"/>
          </p:nvPr>
        </p:nvSpPr>
        <p:spPr>
          <a:xfrm>
            <a:off x="7070102" y="1825625"/>
            <a:ext cx="4283697" cy="4351338"/>
          </a:xfrm>
        </p:spPr>
        <p:txBody>
          <a:bodyPr/>
          <a:lstStyle/>
          <a:p>
            <a:pPr marL="0" indent="0">
              <a:buNone/>
            </a:pPr>
            <a:r>
              <a:rPr lang="en-US" b="1" dirty="0"/>
              <a:t>Various Theories:</a:t>
            </a:r>
          </a:p>
          <a:p>
            <a:r>
              <a:rPr lang="en-US" dirty="0"/>
              <a:t>Burgess (1925) </a:t>
            </a:r>
            <a:br>
              <a:rPr lang="en-US" dirty="0"/>
            </a:br>
            <a:r>
              <a:rPr lang="en-US" sz="1600" dirty="0"/>
              <a:t>Concentric zones</a:t>
            </a:r>
          </a:p>
          <a:p>
            <a:r>
              <a:rPr lang="en-US" dirty="0"/>
              <a:t>Hoyt (1939)</a:t>
            </a:r>
            <a:br>
              <a:rPr lang="en-US" dirty="0"/>
            </a:br>
            <a:r>
              <a:rPr lang="en-US" sz="1600" dirty="0"/>
              <a:t>Sectors</a:t>
            </a:r>
          </a:p>
          <a:p>
            <a:r>
              <a:rPr lang="en-US" dirty="0"/>
              <a:t>Harris &amp; Ullman (1959)</a:t>
            </a:r>
            <a:br>
              <a:rPr lang="en-US" dirty="0"/>
            </a:br>
            <a:r>
              <a:rPr lang="en-US" sz="1600" dirty="0"/>
              <a:t>Multiple nuclei</a:t>
            </a:r>
          </a:p>
          <a:p>
            <a:r>
              <a:rPr lang="en-US" dirty="0"/>
              <a:t>Vance (1964)</a:t>
            </a:r>
            <a:br>
              <a:rPr lang="en-US" dirty="0"/>
            </a:br>
            <a:r>
              <a:rPr lang="en-US" sz="1600" dirty="0"/>
              <a:t>Urban realms</a:t>
            </a:r>
          </a:p>
          <a:p>
            <a:r>
              <a:rPr lang="en-US" dirty="0"/>
              <a:t>“L.A. School” (1980s)</a:t>
            </a:r>
            <a:br>
              <a:rPr lang="en-US" dirty="0"/>
            </a:br>
            <a:r>
              <a:rPr lang="en-US" sz="1600" dirty="0"/>
              <a:t>Game board</a:t>
            </a:r>
          </a:p>
          <a:p>
            <a:endParaRPr lang="en-US" dirty="0"/>
          </a:p>
          <a:p>
            <a:endParaRPr lang="en-US" dirty="0"/>
          </a:p>
        </p:txBody>
      </p:sp>
      <p:pic>
        <p:nvPicPr>
          <p:cNvPr id="29" name="Picture 28">
            <a:extLst>
              <a:ext uri="{FF2B5EF4-FFF2-40B4-BE49-F238E27FC236}">
                <a16:creationId xmlns:a16="http://schemas.microsoft.com/office/drawing/2014/main" id="{FF88355F-291F-40A9-AA1D-504092DA9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989" y="1604962"/>
            <a:ext cx="4754448" cy="4693179"/>
          </a:xfrm>
          <a:prstGeom prst="rect">
            <a:avLst/>
          </a:prstGeom>
        </p:spPr>
      </p:pic>
    </p:spTree>
    <p:extLst>
      <p:ext uri="{BB962C8B-B14F-4D97-AF65-F5344CB8AC3E}">
        <p14:creationId xmlns:p14="http://schemas.microsoft.com/office/powerpoint/2010/main" val="166150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Internal Structure</a:t>
            </a:r>
          </a:p>
        </p:txBody>
      </p:sp>
      <p:pic>
        <p:nvPicPr>
          <p:cNvPr id="19" name="Picture 18">
            <a:extLst>
              <a:ext uri="{FF2B5EF4-FFF2-40B4-BE49-F238E27FC236}">
                <a16:creationId xmlns:a16="http://schemas.microsoft.com/office/drawing/2014/main" id="{8ACF56A2-A3F1-4BD7-A028-B8E0C773D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0586" y="929086"/>
            <a:ext cx="3457575" cy="5676900"/>
          </a:xfrm>
          <a:prstGeom prst="rect">
            <a:avLst/>
          </a:prstGeom>
        </p:spPr>
      </p:pic>
      <p:pic>
        <p:nvPicPr>
          <p:cNvPr id="21" name="Picture 20">
            <a:extLst>
              <a:ext uri="{FF2B5EF4-FFF2-40B4-BE49-F238E27FC236}">
                <a16:creationId xmlns:a16="http://schemas.microsoft.com/office/drawing/2014/main" id="{4053222D-4941-4419-92A2-1EE3166FD6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998" y="1348033"/>
            <a:ext cx="3779950" cy="5257953"/>
          </a:xfrm>
          <a:prstGeom prst="rect">
            <a:avLst/>
          </a:prstGeom>
        </p:spPr>
      </p:pic>
    </p:spTree>
    <p:extLst>
      <p:ext uri="{BB962C8B-B14F-4D97-AF65-F5344CB8AC3E}">
        <p14:creationId xmlns:p14="http://schemas.microsoft.com/office/powerpoint/2010/main" val="349713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BE9E-7D41-429F-B0B3-43B34314B423}"/>
              </a:ext>
            </a:extLst>
          </p:cNvPr>
          <p:cNvSpPr>
            <a:spLocks noGrp="1"/>
          </p:cNvSpPr>
          <p:nvPr>
            <p:ph type="title"/>
          </p:nvPr>
        </p:nvSpPr>
        <p:spPr/>
        <p:txBody>
          <a:bodyPr/>
          <a:lstStyle/>
          <a:p>
            <a:r>
              <a:rPr lang="en-US" b="1" dirty="0">
                <a:latin typeface="Gill Sans MT" panose="020B0502020104020203" pitchFamily="34" charset="0"/>
              </a:rPr>
              <a:t>Urban Realms	   Los Angeles School</a:t>
            </a:r>
          </a:p>
        </p:txBody>
      </p:sp>
      <p:pic>
        <p:nvPicPr>
          <p:cNvPr id="17" name="Content Placeholder 16">
            <a:extLst>
              <a:ext uri="{FF2B5EF4-FFF2-40B4-BE49-F238E27FC236}">
                <a16:creationId xmlns:a16="http://schemas.microsoft.com/office/drawing/2014/main" id="{49B67290-4AB2-4DA7-B7DE-8B0B3F7F55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533" y="1802688"/>
            <a:ext cx="5715000" cy="4076700"/>
          </a:xfrm>
        </p:spPr>
      </p:pic>
      <p:pic>
        <p:nvPicPr>
          <p:cNvPr id="1026" name="Picture 2" descr="Los Angeles as Postmodern Urbanism">
            <a:extLst>
              <a:ext uri="{FF2B5EF4-FFF2-40B4-BE49-F238E27FC236}">
                <a16:creationId xmlns:a16="http://schemas.microsoft.com/office/drawing/2014/main" id="{CC7E2F09-389C-43EE-97C4-380475C81C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938" y="1802688"/>
            <a:ext cx="4159994" cy="3391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86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867</Words>
  <Application>Microsoft Office PowerPoint</Application>
  <PresentationFormat>Widescreen</PresentationFormat>
  <Paragraphs>93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Gill Sans MT</vt:lpstr>
      <vt:lpstr>Wingdings</vt:lpstr>
      <vt:lpstr>Office Theme</vt:lpstr>
      <vt:lpstr>GES 317/417: Urban Theory</vt:lpstr>
      <vt:lpstr>Urban Theory</vt:lpstr>
      <vt:lpstr>Why do cities exist?</vt:lpstr>
      <vt:lpstr>Why do cities exist?</vt:lpstr>
      <vt:lpstr>Why do cities exist?</vt:lpstr>
      <vt:lpstr>Why do cities exist?</vt:lpstr>
      <vt:lpstr>Internal Structure of the City</vt:lpstr>
      <vt:lpstr>Internal Structure</vt:lpstr>
      <vt:lpstr>Urban Realms    Los Angeles School</vt:lpstr>
      <vt:lpstr>Applications worldwide</vt:lpstr>
      <vt:lpstr>Defining Cities</vt:lpstr>
      <vt:lpstr>Trends in Urban Population:  Percent of U.S. Population in Urban Areas, 1790–2010</vt:lpstr>
      <vt:lpstr>Trends in Urban Population: Urban Population as Percentage of Population, 1950–2050</vt:lpstr>
      <vt:lpstr>Geography 1: Urban Area</vt:lpstr>
      <vt:lpstr>Geography 1: Urban Area (cont.)</vt:lpstr>
      <vt:lpstr>Geography 2: Metropolitan Area  Core-Based Statistical Area </vt:lpstr>
      <vt:lpstr>Geography 2: Metropolitan Area  (Core-Based Statistical Area) (cont.)  </vt:lpstr>
      <vt:lpstr>Systems of cities</vt:lpstr>
      <vt:lpstr>Systems of cities</vt:lpstr>
      <vt:lpstr>Systems of cities</vt:lpstr>
      <vt:lpstr>In-class exercise: Zipf’s Law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 317/417: Urban Theory</dc:title>
  <dc:creator>Hegerty, Scott</dc:creator>
  <cp:lastModifiedBy>Hegerty, Scott</cp:lastModifiedBy>
  <cp:revision>38</cp:revision>
  <dcterms:created xsi:type="dcterms:W3CDTF">2025-05-19T15:33:06Z</dcterms:created>
  <dcterms:modified xsi:type="dcterms:W3CDTF">2025-05-27T20:01:11Z</dcterms:modified>
</cp:coreProperties>
</file>