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AC28-9FF6-4EDE-81F8-D974D628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3A3EE-9A8E-452C-B6AD-44640E03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5DAB-4C91-4DE6-918C-BA23BCE1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13C4-CA02-4D28-B61E-B47B1405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C9EBC-DC0E-44D8-9DC0-323CB87E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B12E-FDD0-4A8D-A454-2FBE091E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8C4E2-621A-45D4-82BD-70EEFA22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53B9-0724-4FBC-895B-AC0F01B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7F3-6B2C-4217-90BF-C2C03AAF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D49-B8D3-4E15-ABA3-5740558B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13CBB-2E46-4510-A879-A0A163BCC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06AD3-BF7C-40A5-87E5-B0246B47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F76D2-5394-4E4B-9441-AAF7CDD6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F7A2-0719-41B8-A158-85BA911B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3EA5-425B-419B-9237-12D778FE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E942-FFD6-43BE-87B3-2D4754AC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BACA-F9C0-46A6-8F71-771009B4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ED98-A2B7-440E-8605-6C258431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95E3-1FC1-4C5E-8AFD-BAC8FF21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95BB-37AE-4EFC-8D2B-D001B4E2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AD64-CB45-453A-B2A3-F842EF1A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DD87-3AD0-4204-8ACA-027E48D1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2C10-5B28-4683-BA44-7C89EFA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30D7-CFF5-4D57-ABB9-C3FF92B5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E954-612F-483D-B974-4518EE3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3CAA-88EE-4F58-A8CF-1903BE23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3522-88FA-43CC-92E4-D65352573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1CCBB-607D-4522-B723-2AAFF1AB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44DE-9129-4111-8F46-FE3708F3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B3D4-A1C8-4A78-82F2-9EC4D07D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039B-9761-4778-AD3C-FAE6A778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0B3B-B82A-4E54-896B-85AB3A4E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33BE-2002-48B9-9F2C-0D64063A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E8248-E18E-43D7-A4D3-1B37AFBA4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5377D-C70B-4289-9233-C1BE6ED66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69CDA-061F-4212-B62B-63318CDA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08DE4-0817-446D-9E63-9B6DAF8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734B8-8FCA-4F38-B2BE-D5D4CB3C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0B0C8-0D76-4C5B-B5B5-98EC711A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235-F24F-4C52-A3ED-E9A96E01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3FEA-EB47-4FA7-87BA-2F3B93C5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E6301-D278-4C32-A017-39FBC792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F41A4-7059-444E-80E6-6E85323D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5E65F-2FF2-48FD-A199-4FBEFBB1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A562D-12A5-4E57-80AB-4F517CAA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2A625-8D18-4121-9AC4-34D3D84E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D8FB-28B7-42F7-BE37-E65FFB79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369F-40AA-4F54-8785-81AC6DD9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E9AFE-5D95-4EA2-9A54-1CDFBD85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924F8-699D-4A5E-8600-BECA0248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78EC-8115-4743-BED2-0DD76D92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5104B-66A2-40C1-859A-E80742E8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DEC-1068-4BBC-8483-27D06448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3CBF4-0FA7-41AC-9B44-55F5E1A63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2BF7F-4489-46AD-A60E-AEB9351C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A57CE-81FA-49C5-B744-C2E77A81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05C97-583A-4089-8F8E-FD8F9CB9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56CC-BE9C-4B37-8962-B1084EF2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0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7FD0B-CCE1-47BA-85F9-65F92255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6383-A3B9-4E65-AB34-4CC2237D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67D0-FDBF-4AB7-85EB-D8F878652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EF0A-9900-4537-9728-DD0AAFAA16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3C23-E3DE-42FC-9B0A-C0FC551F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A429-A4FA-4330-895D-565386E4E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D440-1FC4-4CA7-8800-4B35FFB1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Urban Information Systems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End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paper that:</a:t>
            </a:r>
          </a:p>
          <a:p>
            <a:r>
              <a:rPr lang="en-US" dirty="0"/>
              <a:t>Asks and answers a good question</a:t>
            </a:r>
          </a:p>
          <a:p>
            <a:r>
              <a:rPr lang="en-US" dirty="0"/>
              <a:t>Addresses the literature</a:t>
            </a:r>
          </a:p>
          <a:p>
            <a:r>
              <a:rPr lang="en-US" dirty="0"/>
              <a:t>Uses appropriate (GIS) tools</a:t>
            </a:r>
          </a:p>
          <a:p>
            <a:r>
              <a:rPr lang="en-US" dirty="0"/>
              <a:t>Makes a conclusion based on findings</a:t>
            </a:r>
          </a:p>
          <a:p>
            <a:r>
              <a:rPr lang="en-US" dirty="0"/>
              <a:t>Presents the information well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Welcome to the course!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Syllabus overview</a:t>
            </a:r>
          </a:p>
          <a:p>
            <a:r>
              <a:rPr lang="en-US" dirty="0"/>
              <a:t>Structure of the course</a:t>
            </a:r>
          </a:p>
          <a:p>
            <a:r>
              <a:rPr lang="en-US" dirty="0"/>
              <a:t>Structure of tonight’s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Structure of the 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Graduate (now also Undergraduate)</a:t>
            </a:r>
          </a:p>
          <a:p>
            <a:r>
              <a:rPr lang="en-US" dirty="0"/>
              <a:t>Main difference: Article discussion, Research paper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Weekly</a:t>
            </a:r>
            <a:r>
              <a:rPr lang="en-US" dirty="0"/>
              <a:t>: Tuesday nights</a:t>
            </a:r>
            <a:br>
              <a:rPr lang="en-US" dirty="0"/>
            </a:br>
            <a:r>
              <a:rPr lang="en-US" dirty="0"/>
              <a:t>	1) Theory/lecture and Article discussion</a:t>
            </a:r>
          </a:p>
          <a:p>
            <a:pPr marL="0" indent="0">
              <a:buNone/>
            </a:pPr>
            <a:r>
              <a:rPr lang="en-US" dirty="0"/>
              <a:t>	2) In-class lab/exercise</a:t>
            </a:r>
          </a:p>
          <a:p>
            <a:pPr marL="0" indent="0">
              <a:buNone/>
            </a:pPr>
            <a:r>
              <a:rPr lang="en-US" dirty="0"/>
              <a:t>	3) Assignment/project work time</a:t>
            </a:r>
          </a:p>
          <a:p>
            <a:pPr marL="0" indent="0">
              <a:buNone/>
            </a:pPr>
            <a:r>
              <a:rPr lang="en-US" dirty="0"/>
              <a:t>HYBRID: May have one-on-one meetings at convenient times</a:t>
            </a:r>
          </a:p>
          <a:p>
            <a:pPr marL="0" indent="0">
              <a:buNone/>
            </a:pPr>
            <a:r>
              <a:rPr lang="en-US" dirty="0"/>
              <a:t>	Between classes: Work on labs (6 total)</a:t>
            </a:r>
          </a:p>
          <a:p>
            <a:pPr marL="0" indent="0">
              <a:buNone/>
            </a:pPr>
            <a:r>
              <a:rPr lang="en-US" b="1" dirty="0"/>
              <a:t>Ongoing:</a:t>
            </a:r>
            <a:r>
              <a:rPr lang="en-US" dirty="0"/>
              <a:t> Work on project (due at the end)</a:t>
            </a:r>
            <a:br>
              <a:rPr lang="en-US" dirty="0"/>
            </a:br>
            <a:r>
              <a:rPr lang="en-US" b="1" dirty="0"/>
              <a:t>Periodic: </a:t>
            </a:r>
            <a:r>
              <a:rPr lang="en-US" dirty="0"/>
              <a:t> Article assignment, writing assignment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8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  <a:buSzPts val="2800"/>
            </a:pPr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  <a:ea typeface="+mn-ea"/>
                <a:cs typeface="+mn-cs"/>
              </a:rPr>
              <a:t>Components of the course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ea typeface="+mn-ea"/>
                <a:cs typeface="+mn-cs"/>
              </a:rPr>
              <a:t>: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GIS skill development</a:t>
            </a:r>
          </a:p>
          <a:p>
            <a:r>
              <a:rPr lang="en-US" dirty="0"/>
              <a:t>2) Urban applications of GIS</a:t>
            </a:r>
          </a:p>
          <a:p>
            <a:r>
              <a:rPr lang="en-US" dirty="0"/>
              <a:t>3) Urban Geography concepts</a:t>
            </a:r>
          </a:p>
          <a:p>
            <a:r>
              <a:rPr lang="en-US" dirty="0"/>
              <a:t>4) Data analysis/Spatial statistics</a:t>
            </a:r>
          </a:p>
          <a:p>
            <a:r>
              <a:rPr lang="en-US" dirty="0"/>
              <a:t>5) Research skills and </a:t>
            </a:r>
            <a:r>
              <a:rPr lang="en-US"/>
              <a:t>project development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Exact mix varies depending on student background and interests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6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Structure of tonight’s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and Urban Studies</a:t>
            </a:r>
          </a:p>
          <a:p>
            <a:r>
              <a:rPr lang="en-US" dirty="0"/>
              <a:t>Research in GIS</a:t>
            </a:r>
          </a:p>
          <a:p>
            <a:r>
              <a:rPr lang="en-US" dirty="0"/>
              <a:t>Urban Theory (Part 1)</a:t>
            </a:r>
          </a:p>
          <a:p>
            <a:r>
              <a:rPr lang="en-US" dirty="0"/>
              <a:t>GIS Walkthrough</a:t>
            </a:r>
          </a:p>
          <a:p>
            <a:r>
              <a:rPr lang="en-US" dirty="0"/>
              <a:t>In-class lab/data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5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GIS and Urban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Types of questions: </a:t>
            </a:r>
            <a:br>
              <a:rPr lang="en-US" dirty="0"/>
            </a:br>
            <a:r>
              <a:rPr lang="en-US" dirty="0"/>
              <a:t>-&gt; “Hot spots”</a:t>
            </a:r>
            <a:br>
              <a:rPr lang="en-US" dirty="0"/>
            </a:br>
            <a:r>
              <a:rPr lang="en-US" dirty="0"/>
              <a:t>-&gt; Socioeconomic questions</a:t>
            </a:r>
            <a:br>
              <a:rPr lang="en-US" dirty="0"/>
            </a:br>
            <a:r>
              <a:rPr lang="en-US" dirty="0"/>
              <a:t>-&gt; Location Analysis</a:t>
            </a:r>
            <a:br>
              <a:rPr lang="en-US" dirty="0"/>
            </a:br>
            <a:r>
              <a:rPr lang="en-US" dirty="0"/>
              <a:t>-&gt; Environmental Problems</a:t>
            </a:r>
            <a:br>
              <a:rPr lang="en-US" dirty="0"/>
            </a:br>
            <a:r>
              <a:rPr lang="en-US" dirty="0"/>
              <a:t>-&gt; Public Health</a:t>
            </a:r>
            <a:br>
              <a:rPr lang="en-US" dirty="0"/>
            </a:br>
            <a:r>
              <a:rPr lang="en-US" dirty="0"/>
              <a:t>-&gt; Paths/distance calculation</a:t>
            </a:r>
          </a:p>
          <a:p>
            <a:r>
              <a:rPr lang="en-US" dirty="0"/>
              <a:t>Vector/raster data</a:t>
            </a:r>
          </a:p>
          <a:p>
            <a:r>
              <a:rPr lang="en-US" b="1" u="sng" dirty="0"/>
              <a:t>Tools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Cartography,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A564B-576A-4FDA-AB0E-2CF49EF4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27" y="1690688"/>
            <a:ext cx="6718273" cy="44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Conducting a Research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7FEB5-5E67-45D5-B230-97A4D7FA6CCC}"/>
              </a:ext>
            </a:extLst>
          </p:cNvPr>
          <p:cNvSpPr txBox="1"/>
          <p:nvPr/>
        </p:nvSpPr>
        <p:spPr>
          <a:xfrm>
            <a:off x="838201" y="2213811"/>
            <a:ext cx="1067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24BD1-61B8-4CEE-B572-53D3D6022FF7}"/>
              </a:ext>
            </a:extLst>
          </p:cNvPr>
          <p:cNvSpPr txBox="1"/>
          <p:nvPr/>
        </p:nvSpPr>
        <p:spPr>
          <a:xfrm>
            <a:off x="2126381" y="2213811"/>
            <a:ext cx="1916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EAB0C-CC5B-470F-BD86-525706D688C1}"/>
              </a:ext>
            </a:extLst>
          </p:cNvPr>
          <p:cNvSpPr txBox="1"/>
          <p:nvPr/>
        </p:nvSpPr>
        <p:spPr>
          <a:xfrm>
            <a:off x="4263188" y="2213810"/>
            <a:ext cx="1916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Project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BD6C0-C2B3-4C3E-BA37-BECAC469AC3D}"/>
              </a:ext>
            </a:extLst>
          </p:cNvPr>
          <p:cNvSpPr txBox="1"/>
          <p:nvPr/>
        </p:nvSpPr>
        <p:spPr>
          <a:xfrm>
            <a:off x="6096000" y="2213811"/>
            <a:ext cx="1675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3F5FB-1A2E-4D81-B38A-590EEE31C674}"/>
              </a:ext>
            </a:extLst>
          </p:cNvPr>
          <p:cNvSpPr txBox="1"/>
          <p:nvPr/>
        </p:nvSpPr>
        <p:spPr>
          <a:xfrm>
            <a:off x="7928811" y="2213812"/>
            <a:ext cx="2408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Presentation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12A7AC-8BC2-4DE2-B613-26FEE70E37A5}"/>
              </a:ext>
            </a:extLst>
          </p:cNvPr>
          <p:cNvCxnSpPr/>
          <p:nvPr/>
        </p:nvCxnSpPr>
        <p:spPr>
          <a:xfrm>
            <a:off x="1694046" y="2767809"/>
            <a:ext cx="3561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E36F7F-6799-47CC-8A95-15D720F0EBF7}"/>
              </a:ext>
            </a:extLst>
          </p:cNvPr>
          <p:cNvCxnSpPr/>
          <p:nvPr/>
        </p:nvCxnSpPr>
        <p:spPr>
          <a:xfrm>
            <a:off x="3686475" y="2698828"/>
            <a:ext cx="3561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F4614-1113-4695-9227-3105C26B36F5}"/>
              </a:ext>
            </a:extLst>
          </p:cNvPr>
          <p:cNvCxnSpPr/>
          <p:nvPr/>
        </p:nvCxnSpPr>
        <p:spPr>
          <a:xfrm>
            <a:off x="5678904" y="2629847"/>
            <a:ext cx="3561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F5147A-0E27-4B1C-857B-B2BD552ADF51}"/>
              </a:ext>
            </a:extLst>
          </p:cNvPr>
          <p:cNvCxnSpPr/>
          <p:nvPr/>
        </p:nvCxnSpPr>
        <p:spPr>
          <a:xfrm>
            <a:off x="7572676" y="2531990"/>
            <a:ext cx="3561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CE3221-A4A3-41C5-928A-BC8F3E02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50" y="3492511"/>
            <a:ext cx="8612206" cy="33654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(All of these take longer than you think)</a:t>
            </a:r>
          </a:p>
        </p:txBody>
      </p:sp>
    </p:spTree>
    <p:extLst>
      <p:ext uri="{BB962C8B-B14F-4D97-AF65-F5344CB8AC3E}">
        <p14:creationId xmlns:p14="http://schemas.microsoft.com/office/powerpoint/2010/main" val="213829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Useful examples:</a:t>
            </a:r>
          </a:p>
          <a:p>
            <a:r>
              <a:rPr lang="en-US" dirty="0"/>
              <a:t>U.S. Census</a:t>
            </a:r>
          </a:p>
          <a:p>
            <a:r>
              <a:rPr lang="en-US" dirty="0"/>
              <a:t>Chicago Data Portal</a:t>
            </a:r>
          </a:p>
          <a:p>
            <a:r>
              <a:rPr lang="en-US" dirty="0"/>
              <a:t>Shapefiles (TIGER Line files)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Conducting a literature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search terms</a:t>
            </a:r>
          </a:p>
          <a:p>
            <a:r>
              <a:rPr lang="en-US" dirty="0"/>
              <a:t>Journals and databases</a:t>
            </a:r>
          </a:p>
          <a:p>
            <a:r>
              <a:rPr lang="en-US" dirty="0"/>
              <a:t>Assessing a “good” journal</a:t>
            </a:r>
          </a:p>
          <a:p>
            <a:r>
              <a:rPr lang="en-US" dirty="0"/>
              <a:t>Following your interests</a:t>
            </a:r>
          </a:p>
          <a:p>
            <a:r>
              <a:rPr lang="en-US" dirty="0"/>
              <a:t>Going down the citation rabbit hole</a:t>
            </a:r>
          </a:p>
          <a:p>
            <a:r>
              <a:rPr lang="en-US" dirty="0">
                <a:sym typeface="Wingdings" panose="05000000000000000000" pitchFamily="2" charset="2"/>
              </a:rPr>
              <a:t> NEIU Library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Wingdings</vt:lpstr>
      <vt:lpstr>Office Theme</vt:lpstr>
      <vt:lpstr>GES 317/417: Urban Information Systems</vt:lpstr>
      <vt:lpstr>Welcome to the course!</vt:lpstr>
      <vt:lpstr>Structure of the course:</vt:lpstr>
      <vt:lpstr>Components of the course:</vt:lpstr>
      <vt:lpstr>Structure of tonight’s class</vt:lpstr>
      <vt:lpstr>GIS and Urban Theory</vt:lpstr>
      <vt:lpstr>Conducting a Research Project</vt:lpstr>
      <vt:lpstr>Data Sources:</vt:lpstr>
      <vt:lpstr>Conducting a literature search</vt:lpstr>
      <vt:lpstr>End Goal: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</dc:title>
  <dc:creator>Hegerty, Scott</dc:creator>
  <cp:lastModifiedBy>Hegerty, Scott</cp:lastModifiedBy>
  <cp:revision>22</cp:revision>
  <dcterms:created xsi:type="dcterms:W3CDTF">2025-05-19T14:53:08Z</dcterms:created>
  <dcterms:modified xsi:type="dcterms:W3CDTF">2025-05-27T19:52:57Z</dcterms:modified>
</cp:coreProperties>
</file>