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8B-27D1-49BB-BE43-4C7E1328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7534-3149-46B5-B5CA-D598E9C0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A8F4-1BC0-4215-A1A9-0CAA29A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334B-76C8-4DDE-B7AF-DEE845F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7A21-CBCE-47D9-BD0B-92C4424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542-676D-4E74-8DBC-3677484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4C02-FDA9-47C1-8710-2092D0C4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69FB-62F5-4ABE-A55D-1311416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BE5-5A32-4907-BA13-C3A401C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006A-AD4C-49F7-8778-85A520B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EE45-989C-4D0C-ADBF-FEC47A45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0EF2-B716-46DE-A56D-9049AE88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253-3FB9-4155-A92B-9386233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076D-DA4F-4EA8-A270-31BCBBB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504-C270-41C8-86FB-21E014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898-F5E0-4878-A7A7-499AAA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0E5C-C12E-4446-A99B-DE588E08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8B38-06E7-42F9-8961-D48EB7E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E41-64C9-46EE-B60A-33C382C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3D82-7016-4303-BECB-C72E010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82A2-F49D-49D5-917C-AC707E5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AF1-9B2B-4DD9-8CC1-DDF98040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134-5D6C-41C9-B2C7-1E17C7D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E22-8DA0-405B-A380-974339F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8C7E-01D2-4367-AEC0-A3FF60E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808-28EA-426E-8750-C6383B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BFB3-3A5C-4381-B6C1-04F11889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4412-8F03-49C7-BCDA-47292E89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EED1-38FC-4982-A29F-5C6AA6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5523-7F96-45D0-8E83-C21268B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530B-4FDB-48CC-A20F-027948E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2A7-95C6-4042-A106-C9491FD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9736-854D-4C7E-8C4D-02B6D169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240B-D313-4A56-B99C-472EC65D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20-84AB-4B2D-9A54-85E2DE98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7E60-1EC5-4D29-8AB4-0235461D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6F3D-DCDB-4408-8D77-ABE077B7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64CB3-8345-4259-BD0A-424FD80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5E37-C3E8-4F9A-BEB9-134801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8FF-4260-4F6F-83CF-1E79AE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9F1F-A12B-4342-9C0A-1B01689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3597-48FB-4FEB-BEE2-4B79CBCD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2F56-00E0-4C38-B313-F8CF744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7FE4-30B3-427A-B6A1-A81B1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252-D3AE-4C4E-91EC-9596D12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7E001-0A54-48EE-8124-D94386D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54C-3B26-4AFE-A5BB-03BFAA7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C48D-AE3E-4654-AFA1-E48F3E99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92C-DBEA-4F48-82FB-44A2F525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7A6D-DC52-4478-AF04-87ADB2B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AC2-1562-40E4-BE38-7E3AFB64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3541-7E81-4AD8-8889-DED920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801-ADFB-4692-B0BD-F159C06F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04E5-23C1-44B2-9B85-899AA408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C273-E419-4745-870A-E0B14097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326-4383-4646-9CED-EC59642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B094-2BCC-4000-BBCB-B3DE064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AD77-8A1B-4636-92F4-7C9E35A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2028-2404-478B-A791-E2FDA30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217-DC6F-457E-B4DE-FCF4E98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10EF-BA07-4181-A244-E5A6E6AD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ABA9-7C40-400F-BD9A-08DCF4AB2A3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9A2-1F72-42D1-97FD-6EAD7FC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1AA-B4EC-4D0B-B8B8-92E4502D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sz="5600" b="1" dirty="0">
                <a:latin typeface="Gill Sans MT" panose="020B0502020104020203" pitchFamily="34" charset="0"/>
              </a:rPr>
              <a:t>GIS and Site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Modeling 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b="1" dirty="0">
                <a:latin typeface="Gill Sans MT" panose="020B0502020104020203" pitchFamily="34" charset="0"/>
              </a:rPr>
              <a:t>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BCC91-16F0-411E-BB4F-6B6C76D2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678"/>
            <a:ext cx="4972461" cy="6636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B7955-03A8-4CB2-87DA-9FF8FFEA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0" y="2547055"/>
            <a:ext cx="375939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Criteria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ABBA-2BA3-4F53-BAA9-FB329E2B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5" y="1819192"/>
            <a:ext cx="6241772" cy="44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Restrictions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3ABFD-F851-4CDF-95E5-75838B43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49" y="653164"/>
            <a:ext cx="4578585" cy="3873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722C3-7AA7-4202-955C-8F4D066F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09" y="4302471"/>
            <a:ext cx="9256766" cy="21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Final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C56E3-B580-4B72-8F11-A09EC06D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68" y="754713"/>
            <a:ext cx="6723921" cy="53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 few 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stack </a:t>
            </a:r>
            <a:r>
              <a:rPr lang="en-US" b="1" dirty="0"/>
              <a:t>layers</a:t>
            </a:r>
            <a:r>
              <a:rPr lang="en-US" dirty="0"/>
              <a:t> (e.g. slope, temperature, shade)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Urban: Proximity, Income, Amenities</a:t>
            </a:r>
            <a:r>
              <a:rPr lang="en-US" dirty="0"/>
              <a:t> </a:t>
            </a:r>
          </a:p>
          <a:p>
            <a:r>
              <a:rPr lang="en-US" dirty="0"/>
              <a:t>Create a </a:t>
            </a:r>
            <a:r>
              <a:rPr lang="en-US" b="1" dirty="0"/>
              <a:t>score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Multiple criteria, weighted and combined</a:t>
            </a:r>
            <a:br>
              <a:rPr lang="en-US" dirty="0"/>
            </a:br>
            <a:r>
              <a:rPr lang="en-US" dirty="0"/>
              <a:t>Every unit gets a score; above or below cutoff</a:t>
            </a:r>
          </a:p>
          <a:p>
            <a:r>
              <a:rPr lang="en-US" dirty="0"/>
              <a:t>Select from </a:t>
            </a:r>
            <a:r>
              <a:rPr lang="en-US" b="1" dirty="0"/>
              <a:t>multiple criteria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Think of the Venn Diagram</a:t>
            </a:r>
            <a:br>
              <a:rPr lang="en-US" dirty="0"/>
            </a:br>
            <a:r>
              <a:rPr lang="en-US" dirty="0"/>
              <a:t>What areas meet them all?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Uses of Site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 Location</a:t>
            </a:r>
          </a:p>
          <a:p>
            <a:r>
              <a:rPr lang="en-US" dirty="0"/>
              <a:t>Market Areas</a:t>
            </a:r>
          </a:p>
          <a:p>
            <a:r>
              <a:rPr lang="en-US" dirty="0"/>
              <a:t>Wildlife Habitats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Types of inputs for each?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Methods of Site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paths</a:t>
            </a:r>
          </a:p>
          <a:p>
            <a:r>
              <a:rPr lang="en-US" dirty="0"/>
              <a:t>Cost-Path Analysis </a:t>
            </a:r>
            <a:br>
              <a:rPr lang="en-US" dirty="0"/>
            </a:br>
            <a:r>
              <a:rPr lang="en-US" dirty="0"/>
              <a:t>(routes using infrastructure, various obstacles)</a:t>
            </a:r>
          </a:p>
          <a:p>
            <a:r>
              <a:rPr lang="en-US" dirty="0"/>
              <a:t>Multicriteria Analysis</a:t>
            </a:r>
            <a:br>
              <a:rPr lang="en-US" dirty="0"/>
            </a:br>
            <a:r>
              <a:rPr lang="en-US" dirty="0"/>
              <a:t>Logical/Spatial Queries </a:t>
            </a:r>
            <a:r>
              <a:rPr lang="en-US" dirty="0">
                <a:sym typeface="Wingdings" panose="05000000000000000000" pitchFamily="2" charset="2"/>
              </a:rPr>
              <a:t> Analysis Tools</a:t>
            </a:r>
          </a:p>
          <a:p>
            <a:r>
              <a:rPr lang="en-US" dirty="0"/>
              <a:t>Site Suitability </a:t>
            </a:r>
            <a:br>
              <a:rPr lang="en-US" dirty="0"/>
            </a:br>
            <a:r>
              <a:rPr lang="en-US" dirty="0"/>
              <a:t>Boolean (Y/N) or Fuzzy</a:t>
            </a:r>
            <a:br>
              <a:rPr lang="en-US" dirty="0"/>
            </a:br>
            <a:r>
              <a:rPr lang="en-US" dirty="0"/>
              <a:t>Attribute Queries + Overlays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Laws of location science (LLS)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Church and Murray, </a:t>
            </a:r>
            <a:r>
              <a:rPr lang="en-US" i="1" dirty="0"/>
              <a:t>Business Site Selection</a:t>
            </a:r>
            <a:r>
              <a:rPr lang="en-US" dirty="0"/>
              <a:t>, Ch. 1</a:t>
            </a:r>
          </a:p>
          <a:p>
            <a:r>
              <a:rPr lang="en-US" b="1" dirty="0"/>
              <a:t>LLS1</a:t>
            </a:r>
            <a:r>
              <a:rPr lang="en-US" dirty="0"/>
              <a:t>—Some locations are better than others for a given purpose.</a:t>
            </a:r>
          </a:p>
          <a:p>
            <a:r>
              <a:rPr lang="en-US" b="1" dirty="0"/>
              <a:t>LLS2</a:t>
            </a:r>
            <a:r>
              <a:rPr lang="en-US" dirty="0"/>
              <a:t>—Spatial context can alter site efficiencies.</a:t>
            </a:r>
          </a:p>
          <a:p>
            <a:r>
              <a:rPr lang="en-US" b="1" dirty="0"/>
              <a:t>LLS3</a:t>
            </a:r>
            <a:r>
              <a:rPr lang="en-US" dirty="0"/>
              <a:t>—Sites of an optimal multisite pattern must be selected simultaneously rather than independently, one at a time.</a:t>
            </a:r>
          </a:p>
          <a:p>
            <a:endParaRPr lang="en-US" dirty="0"/>
          </a:p>
          <a:p>
            <a:r>
              <a:rPr lang="en-US" dirty="0"/>
              <a:t>GIS supports via queries, modeling, other tools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Modeling Trade Areas: Descriptive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Church and Murray, </a:t>
            </a:r>
            <a:r>
              <a:rPr lang="en-US" i="1" dirty="0"/>
              <a:t>Business Site Selection</a:t>
            </a:r>
            <a:r>
              <a:rPr lang="en-US" dirty="0"/>
              <a:t>, Ch. 2</a:t>
            </a:r>
          </a:p>
          <a:p>
            <a:r>
              <a:rPr lang="en-US" b="1" dirty="0"/>
              <a:t>Relative Sales </a:t>
            </a:r>
            <a:r>
              <a:rPr lang="en-US" dirty="0"/>
              <a:t>between two sites is a function of two areas’ populations and distance (Reilly’s Law)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(Based on gravity model)</a:t>
            </a:r>
          </a:p>
          <a:p>
            <a:endParaRPr lang="en-US" dirty="0"/>
          </a:p>
          <a:p>
            <a:r>
              <a:rPr lang="en-US" dirty="0"/>
              <a:t>&gt;= 3 areas: Area a function of </a:t>
            </a:r>
            <a:br>
              <a:rPr lang="en-US" dirty="0"/>
            </a:br>
            <a:r>
              <a:rPr lang="en-US" dirty="0"/>
              <a:t>store attractiveness and distance (Huff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EC3A2-D642-4C75-90A0-AA22ADFB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52" y="3205652"/>
            <a:ext cx="3080463" cy="130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59214-B24D-4E61-8C4C-D84927D09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18" t="10335"/>
          <a:stretch/>
        </p:blipFill>
        <p:spPr>
          <a:xfrm>
            <a:off x="8838442" y="3968685"/>
            <a:ext cx="3080464" cy="22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Modeling Trade Areas: Prescriptive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minimization for production: </a:t>
            </a:r>
            <a:r>
              <a:rPr lang="en-US" b="1" dirty="0"/>
              <a:t>Transportation Problem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DADC3-7005-4FDB-9C90-D025EF19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63" y="2226243"/>
            <a:ext cx="6350350" cy="39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0857E-BA0A-4E36-8AF8-8006FADAD14E}"/>
              </a:ext>
            </a:extLst>
          </p:cNvPr>
          <p:cNvSpPr txBox="1"/>
          <p:nvPr/>
        </p:nvSpPr>
        <p:spPr>
          <a:xfrm>
            <a:off x="914400" y="2630078"/>
            <a:ext cx="3242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+ Shipping cost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demand must be fulfilled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Can’t ship more than a factory makes</a:t>
            </a:r>
          </a:p>
        </p:txBody>
      </p:sp>
    </p:spTree>
    <p:extLst>
      <p:ext uri="{BB962C8B-B14F-4D97-AF65-F5344CB8AC3E}">
        <p14:creationId xmlns:p14="http://schemas.microsoft.com/office/powerpoint/2010/main" val="186912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and Trade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01" y="1404594"/>
            <a:ext cx="10637099" cy="4772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MAUP					Irregular </a:t>
            </a:r>
            <a:br>
              <a:rPr lang="en-US" dirty="0"/>
            </a:br>
            <a:r>
              <a:rPr lang="en-US" dirty="0"/>
              <a:t>						Trade Areas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Scale and aggregation issues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7138F-037E-4C5E-B77A-9A498D7A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19" y="1472909"/>
            <a:ext cx="3192875" cy="406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654A9-BC7B-4542-A6F6-ED65B6E5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628" y="461913"/>
            <a:ext cx="3159671" cy="62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Al </a:t>
            </a:r>
            <a:r>
              <a:rPr lang="en-US" b="1" dirty="0" err="1">
                <a:latin typeface="Gill Sans MT" panose="020B0502020104020203" pitchFamily="34" charset="0"/>
              </a:rPr>
              <a:t>Garni</a:t>
            </a:r>
            <a:r>
              <a:rPr lang="en-US" b="1" dirty="0">
                <a:latin typeface="Gill Sans MT" panose="020B0502020104020203" pitchFamily="34" charset="0"/>
              </a:rPr>
              <a:t> and Awasthi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and Analytical Hierarchy Process</a:t>
            </a:r>
          </a:p>
          <a:p>
            <a:r>
              <a:rPr lang="en-US" dirty="0"/>
              <a:t>Solar Power Plant Site Location:</a:t>
            </a:r>
            <a:br>
              <a:rPr lang="en-US" dirty="0"/>
            </a:br>
            <a:r>
              <a:rPr lang="en-US" dirty="0"/>
              <a:t>Economic, Technical, Environmental factors</a:t>
            </a:r>
          </a:p>
          <a:p>
            <a:r>
              <a:rPr lang="en-US" dirty="0"/>
              <a:t>Multi-Criteria Decision-Making Model</a:t>
            </a:r>
          </a:p>
          <a:p>
            <a:r>
              <a:rPr lang="en-US" dirty="0">
                <a:sym typeface="Wingdings" panose="05000000000000000000" pitchFamily="2" charset="2"/>
              </a:rPr>
              <a:t> 5-level </a:t>
            </a:r>
            <a:r>
              <a:rPr lang="en-US" dirty="0" err="1">
                <a:sym typeface="Wingdings" panose="05000000000000000000" pitchFamily="2" charset="2"/>
              </a:rPr>
              <a:t>sutability</a:t>
            </a:r>
            <a:r>
              <a:rPr lang="en-US" dirty="0">
                <a:sym typeface="Wingdings" panose="05000000000000000000" pitchFamily="2" charset="2"/>
              </a:rPr>
              <a:t> 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Criteria: From the literature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EBE76-1352-4233-8E89-1236E609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446"/>
            <a:ext cx="5182122" cy="4680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95A04-9914-46F2-B1E4-8271D3F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8" y="1690688"/>
            <a:ext cx="4925312" cy="48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5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Wingdings</vt:lpstr>
      <vt:lpstr>Office Theme</vt:lpstr>
      <vt:lpstr>GES 317/417: GIS and Site Selection</vt:lpstr>
      <vt:lpstr>Uses of Site Selection</vt:lpstr>
      <vt:lpstr>Methods of Site Selection</vt:lpstr>
      <vt:lpstr>Laws of location science (LLS)</vt:lpstr>
      <vt:lpstr>Modeling Trade Areas: Descriptive</vt:lpstr>
      <vt:lpstr>Modeling Trade Areas: Prescriptive</vt:lpstr>
      <vt:lpstr>GIS and Trade Areas</vt:lpstr>
      <vt:lpstr>Al Garni and Awasthi (2017)</vt:lpstr>
      <vt:lpstr>Criteria: From the literature</vt:lpstr>
      <vt:lpstr>Modeling  Method</vt:lpstr>
      <vt:lpstr>Criteria Maps</vt:lpstr>
      <vt:lpstr>Restrictions</vt:lpstr>
      <vt:lpstr>Final Results</vt:lpstr>
      <vt:lpstr>A few possible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GIS and Public Health</dc:title>
  <dc:creator>Hegerty, Scott</dc:creator>
  <cp:lastModifiedBy>Hegerty, Scott</cp:lastModifiedBy>
  <cp:revision>19</cp:revision>
  <dcterms:created xsi:type="dcterms:W3CDTF">2025-05-20T12:40:59Z</dcterms:created>
  <dcterms:modified xsi:type="dcterms:W3CDTF">2025-07-14T15:53:15Z</dcterms:modified>
</cp:coreProperties>
</file>